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9" r:id="rId2"/>
    <p:sldId id="282" r:id="rId3"/>
    <p:sldId id="271" r:id="rId4"/>
    <p:sldId id="272" r:id="rId5"/>
    <p:sldId id="274" r:id="rId6"/>
    <p:sldId id="275" r:id="rId7"/>
    <p:sldId id="277" r:id="rId8"/>
    <p:sldId id="278" r:id="rId9"/>
    <p:sldId id="281" r:id="rId10"/>
    <p:sldId id="283" r:id="rId11"/>
    <p:sldId id="284" r:id="rId12"/>
    <p:sldId id="288" r:id="rId13"/>
    <p:sldId id="285" r:id="rId14"/>
    <p:sldId id="287" r:id="rId15"/>
    <p:sldId id="286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>
        <p:scale>
          <a:sx n="75" d="100"/>
          <a:sy n="75" d="100"/>
        </p:scale>
        <p:origin x="-456" y="-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8/24/2018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9495637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8/24/2018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413211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8/24/2018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051025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8/24/2018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0887243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8/24/2018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020357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8/24/2018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062852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8/24/2018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198218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8/24/2018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33930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8/24/2018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851522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8/24/2018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565545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8/24/2018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529769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354DF9-FBB4-4DB4-975A-B9D0E1F7617A}" type="datetimeFigureOut">
              <a:rPr lang="en-US" smtClean="0"/>
              <a:pPr/>
              <a:t>8/24/2018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2872431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030819"/>
            <a:ext cx="9144000" cy="1479144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MU and TT for FR1 and FR2 </a:t>
            </a:r>
            <a:r>
              <a:rPr lang="en-GB" dirty="0" err="1" smtClean="0"/>
              <a:t>Tx</a:t>
            </a:r>
            <a:r>
              <a:rPr lang="en-GB" dirty="0" smtClean="0"/>
              <a:t>/Rx TRP spurious emissions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086984"/>
            <a:ext cx="9144000" cy="1655762"/>
          </a:xfrm>
        </p:spPr>
        <p:txBody>
          <a:bodyPr/>
          <a:lstStyle/>
          <a:p>
            <a:r>
              <a:rPr lang="en-GB" dirty="0" smtClean="0"/>
              <a:t>Huawei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98474" y="128166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en-GB" altLang="sv-SE" b="1" dirty="0">
                <a:cs typeface="Arial" panose="020B0604020202020204" pitchFamily="34" charset="0"/>
              </a:rPr>
              <a:t>3GPP TSG-RAN WG4 Meeting </a:t>
            </a:r>
            <a:r>
              <a:rPr lang="en-GB" altLang="sv-SE" b="1" dirty="0" smtClean="0">
                <a:cs typeface="Arial" panose="020B0604020202020204" pitchFamily="34" charset="0"/>
              </a:rPr>
              <a:t>#88</a:t>
            </a:r>
            <a:endParaRPr lang="en-GB" altLang="sv-SE" b="1" dirty="0">
              <a:cs typeface="Arial" panose="020B0604020202020204" pitchFamily="34" charset="0"/>
            </a:endParaRPr>
          </a:p>
          <a:p>
            <a:r>
              <a:rPr lang="en-GB" b="1" dirty="0" smtClean="0"/>
              <a:t>Gothenburg, Sweden, 20th </a:t>
            </a:r>
            <a:r>
              <a:rPr lang="en-GB" b="1" dirty="0"/>
              <a:t>– </a:t>
            </a:r>
            <a:r>
              <a:rPr lang="en-GB" b="1" dirty="0" smtClean="0"/>
              <a:t>24</a:t>
            </a:r>
            <a:r>
              <a:rPr lang="en-GB" b="1" baseline="30000" dirty="0" smtClean="0"/>
              <a:t>th</a:t>
            </a:r>
            <a:r>
              <a:rPr lang="en-GB" b="1" dirty="0" smtClean="0"/>
              <a:t> Aug 2018</a:t>
            </a:r>
            <a:endParaRPr lang="en-GB" dirty="0"/>
          </a:p>
        </p:txBody>
      </p:sp>
      <p:sp>
        <p:nvSpPr>
          <p:cNvPr id="5" name="Rectangle 4"/>
          <p:cNvSpPr/>
          <p:nvPr/>
        </p:nvSpPr>
        <p:spPr>
          <a:xfrm>
            <a:off x="10230686" y="256585"/>
            <a:ext cx="13211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sv-SE" b="1" dirty="0" smtClean="0">
                <a:cs typeface="Arial" panose="020B0604020202020204" pitchFamily="34" charset="0"/>
              </a:rPr>
              <a:t>R4-1811889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7268248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7100" y="825500"/>
            <a:ext cx="10515600" cy="5486399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en-GB" sz="8800" dirty="0" smtClean="0">
                <a:solidFill>
                  <a:srgbClr val="FF0000"/>
                </a:solidFill>
              </a:rPr>
              <a:t>FR2</a:t>
            </a:r>
            <a:endParaRPr lang="en-GB" sz="8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CC96004-B61D-49CF-B429-3B52C8E98C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9590"/>
            <a:ext cx="10515600" cy="757093"/>
          </a:xfrm>
        </p:spPr>
        <p:txBody>
          <a:bodyPr/>
          <a:lstStyle/>
          <a:p>
            <a:r>
              <a:rPr lang="en-US" dirty="0" smtClean="0"/>
              <a:t>FR2 – SE 30MHz to 60GHz</a:t>
            </a:r>
            <a:endParaRPr lang="en-GB" dirty="0"/>
          </a:p>
        </p:txBody>
      </p:sp>
      <p:sp>
        <p:nvSpPr>
          <p:cNvPr id="5" name="Vertical Text Placeholder 2">
            <a:extLst>
              <a:ext uri="{FF2B5EF4-FFF2-40B4-BE49-F238E27FC236}">
                <a16:creationId xmlns="" xmlns:a16="http://schemas.microsoft.com/office/drawing/2014/main" id="{BD6F26DF-F135-48E5-9870-4E80817B5E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749300" y="850899"/>
            <a:ext cx="10985499" cy="952501"/>
          </a:xfrm>
        </p:spPr>
        <p:txBody>
          <a:bodyPr vert="horz">
            <a:normAutofit/>
          </a:bodyPr>
          <a:lstStyle/>
          <a:p>
            <a:r>
              <a:rPr lang="en-GB" dirty="0" smtClean="0"/>
              <a:t>Based on the agreements for FR2 in-band MU and the findings in R4-1810518 , we have the following, per point MU estimations:</a:t>
            </a:r>
          </a:p>
        </p:txBody>
      </p:sp>
      <p:sp>
        <p:nvSpPr>
          <p:cNvPr id="8" name="Vertical Text Placeholder 2">
            <a:extLst>
              <a:ext uri="{FF2B5EF4-FFF2-40B4-BE49-F238E27FC236}">
                <a16:creationId xmlns="" xmlns:a16="http://schemas.microsoft.com/office/drawing/2014/main" id="{BD6F26DF-F135-48E5-9870-4E80817B5EE0}"/>
              </a:ext>
            </a:extLst>
          </p:cNvPr>
          <p:cNvSpPr txBox="1">
            <a:spLocks/>
          </p:cNvSpPr>
          <p:nvPr/>
        </p:nvSpPr>
        <p:spPr>
          <a:xfrm>
            <a:off x="762000" y="4787899"/>
            <a:ext cx="10985499" cy="5842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lvl="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FR assumes a </a:t>
            </a:r>
            <a:r>
              <a:rPr lang="en-GB" sz="2800" dirty="0" smtClean="0"/>
              <a:t>1.2dB SE (2</a:t>
            </a:r>
            <a:r>
              <a:rPr lang="el-GR" sz="2800" dirty="0" smtClean="0"/>
              <a:t>σ</a:t>
            </a:r>
            <a:r>
              <a:rPr lang="en-GB" sz="2800" dirty="0" smtClean="0"/>
              <a:t>) </a:t>
            </a:r>
            <a:endParaRPr kumimoji="0" lang="en-GB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Vertical Text Placeholder 2">
            <a:extLst>
              <a:ext uri="{FF2B5EF4-FFF2-40B4-BE49-F238E27FC236}">
                <a16:creationId xmlns="" xmlns:a16="http://schemas.microsoft.com/office/drawing/2014/main" id="{BD6F26DF-F135-48E5-9870-4E80817B5EE0}"/>
              </a:ext>
            </a:extLst>
          </p:cNvPr>
          <p:cNvSpPr txBox="1">
            <a:spLocks/>
          </p:cNvSpPr>
          <p:nvPr/>
        </p:nvSpPr>
        <p:spPr>
          <a:xfrm>
            <a:off x="673100" y="5359399"/>
            <a:ext cx="10985499" cy="111760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2800" dirty="0" smtClean="0"/>
              <a:t>6 GHz to 12.75GHz is higher MU for than for FR2 in-band region.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As</a:t>
            </a:r>
            <a:r>
              <a:rPr kumimoji="0" lang="en-GB" sz="2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FR1 BS is physically larger, there are larger errors at higher </a:t>
            </a:r>
            <a:r>
              <a:rPr kumimoji="0" lang="en-GB" sz="28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frequenies</a:t>
            </a:r>
            <a:r>
              <a:rPr kumimoji="0" lang="en-GB" sz="2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so </a:t>
            </a:r>
            <a:r>
              <a:rPr lang="en-GB" sz="2800" dirty="0" smtClean="0"/>
              <a:t>the FR2 in-band MU is assumed in this region.</a:t>
            </a:r>
            <a:endParaRPr kumimoji="0" lang="en-GB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711200" y="1842809"/>
          <a:ext cx="10363201" cy="2815724"/>
        </p:xfrm>
        <a:graphic>
          <a:graphicData uri="http://schemas.openxmlformats.org/drawingml/2006/table">
            <a:tbl>
              <a:tblPr/>
              <a:tblGrid>
                <a:gridCol w="2211193"/>
                <a:gridCol w="773313"/>
                <a:gridCol w="773313"/>
                <a:gridCol w="773313"/>
                <a:gridCol w="773313"/>
                <a:gridCol w="773313"/>
                <a:gridCol w="773313"/>
                <a:gridCol w="773313"/>
                <a:gridCol w="418878"/>
                <a:gridCol w="773313"/>
                <a:gridCol w="773313"/>
                <a:gridCol w="773313"/>
              </a:tblGrid>
              <a:tr h="436106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481" marR="9481" marT="94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30 MHz &lt; f ≦ 380 MHz</a:t>
                      </a:r>
                    </a:p>
                  </a:txBody>
                  <a:tcPr marL="9481" marR="9481" marT="94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380 MHz &lt; f ≦ 1.7 GHz</a:t>
                      </a:r>
                    </a:p>
                  </a:txBody>
                  <a:tcPr marL="9481" marR="9481" marT="94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1.7 GHz &lt; f ≦ 3 GHz</a:t>
                      </a:r>
                    </a:p>
                  </a:txBody>
                  <a:tcPr marL="9481" marR="9481" marT="94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 GHz &lt; f ≦ 3.8 GHz</a:t>
                      </a:r>
                    </a:p>
                  </a:txBody>
                  <a:tcPr marL="9481" marR="9481" marT="94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3.8 GHz &lt; f ≦ 6GHz</a:t>
                      </a:r>
                    </a:p>
                  </a:txBody>
                  <a:tcPr marL="9481" marR="9481" marT="94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 GHz &lt; f ≦ 12.75 GHz</a:t>
                      </a:r>
                    </a:p>
                  </a:txBody>
                  <a:tcPr marL="9481" marR="9481" marT="94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12.75 GHz &lt; f ≦ 18 GHz</a:t>
                      </a:r>
                    </a:p>
                  </a:txBody>
                  <a:tcPr marL="9481" marR="9481" marT="94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481" marR="9481" marT="94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18 GHz &lt; f ≦ 26.5 GHz</a:t>
                      </a:r>
                    </a:p>
                  </a:txBody>
                  <a:tcPr marL="9481" marR="9481" marT="94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26.5 GHz &lt; f ≦ 40 GHz</a:t>
                      </a:r>
                    </a:p>
                  </a:txBody>
                  <a:tcPr marL="9481" marR="9481" marT="948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40 GHz &lt; f ≦ 60 GHz</a:t>
                      </a:r>
                    </a:p>
                  </a:txBody>
                  <a:tcPr marL="9481" marR="9481" marT="948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611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IAC (paper)</a:t>
                      </a:r>
                    </a:p>
                  </a:txBody>
                  <a:tcPr marL="9481" marR="9481" marT="94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1.87</a:t>
                      </a:r>
                    </a:p>
                  </a:txBody>
                  <a:tcPr marL="9481" marR="9481" marT="94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1.87</a:t>
                      </a:r>
                    </a:p>
                  </a:txBody>
                  <a:tcPr marL="9481" marR="9481" marT="94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1.96</a:t>
                      </a:r>
                    </a:p>
                  </a:txBody>
                  <a:tcPr marL="9481" marR="9481" marT="94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2.15</a:t>
                      </a:r>
                    </a:p>
                  </a:txBody>
                  <a:tcPr marL="9481" marR="9481" marT="94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2.18</a:t>
                      </a:r>
                    </a:p>
                  </a:txBody>
                  <a:tcPr marL="9481" marR="9481" marT="94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481" marR="9481" marT="94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481" marR="9481" marT="948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481" marR="9481" marT="948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481" marR="9481" marT="948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611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IAC (numbers)</a:t>
                      </a:r>
                    </a:p>
                  </a:txBody>
                  <a:tcPr marL="9481" marR="9481" marT="94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1.20</a:t>
                      </a:r>
                    </a:p>
                  </a:txBody>
                  <a:tcPr marL="9481" marR="9481" marT="94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1.20</a:t>
                      </a:r>
                    </a:p>
                  </a:txBody>
                  <a:tcPr marL="9481" marR="9481" marT="94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1.37</a:t>
                      </a:r>
                    </a:p>
                  </a:txBody>
                  <a:tcPr marL="9481" marR="9481" marT="94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1.61</a:t>
                      </a:r>
                    </a:p>
                  </a:txBody>
                  <a:tcPr marL="9481" marR="9481" marT="94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1.61</a:t>
                      </a:r>
                    </a:p>
                  </a:txBody>
                  <a:tcPr marL="9481" marR="9481" marT="94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481" marR="9481" marT="94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2.40</a:t>
                      </a:r>
                    </a:p>
                  </a:txBody>
                  <a:tcPr marL="9481" marR="9481" marT="94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2.67</a:t>
                      </a:r>
                    </a:p>
                  </a:txBody>
                  <a:tcPr marL="9481" marR="9481" marT="94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5.03</a:t>
                      </a:r>
                    </a:p>
                  </a:txBody>
                  <a:tcPr marL="9481" marR="9481" marT="94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89611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CATR</a:t>
                      </a:r>
                    </a:p>
                  </a:txBody>
                  <a:tcPr marL="9481" marR="9481" marT="94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481" marR="9481" marT="94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481" marR="9481" marT="94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1.56</a:t>
                      </a:r>
                    </a:p>
                  </a:txBody>
                  <a:tcPr marL="9481" marR="9481" marT="94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1.67</a:t>
                      </a:r>
                    </a:p>
                  </a:txBody>
                  <a:tcPr marL="9481" marR="9481" marT="94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1.68</a:t>
                      </a:r>
                    </a:p>
                  </a:txBody>
                  <a:tcPr marL="9481" marR="9481" marT="94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1.75</a:t>
                      </a:r>
                    </a:p>
                  </a:txBody>
                  <a:tcPr marL="9481" marR="9481" marT="94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481" marR="9481" marT="94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2.34</a:t>
                      </a:r>
                    </a:p>
                  </a:txBody>
                  <a:tcPr marL="9481" marR="9481" marT="94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2.35</a:t>
                      </a:r>
                    </a:p>
                  </a:txBody>
                  <a:tcPr marL="9481" marR="9481" marT="94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5.03</a:t>
                      </a:r>
                    </a:p>
                  </a:txBody>
                  <a:tcPr marL="9481" marR="9481" marT="94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89611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481" marR="9481" marT="94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481" marR="9481" marT="94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481" marR="9481" marT="94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481" marR="9481" marT="94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481" marR="9481" marT="94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481" marR="9481" marT="94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481" marR="9481" marT="94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481" marR="9481" marT="94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481" marR="9481" marT="94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481" marR="9481" marT="94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481" marR="9481" marT="94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481" marR="9481" marT="94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611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MU</a:t>
                      </a:r>
                    </a:p>
                  </a:txBody>
                  <a:tcPr marL="9481" marR="9481" marT="94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1.87</a:t>
                      </a:r>
                    </a:p>
                  </a:txBody>
                  <a:tcPr marL="9481" marR="9481" marT="94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1.87</a:t>
                      </a:r>
                    </a:p>
                  </a:txBody>
                  <a:tcPr marL="9481" marR="9481" marT="94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1.87</a:t>
                      </a:r>
                    </a:p>
                  </a:txBody>
                  <a:tcPr marL="9481" marR="9481" marT="94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1.96</a:t>
                      </a:r>
                    </a:p>
                  </a:txBody>
                  <a:tcPr marL="9481" marR="9481" marT="94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2.15</a:t>
                      </a:r>
                    </a:p>
                  </a:txBody>
                  <a:tcPr marL="9481" marR="9481" marT="94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2.18</a:t>
                      </a:r>
                    </a:p>
                  </a:txBody>
                  <a:tcPr marL="9481" marR="9481" marT="94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481" marR="9481" marT="94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2.4</a:t>
                      </a:r>
                    </a:p>
                  </a:txBody>
                  <a:tcPr marL="9481" marR="9481" marT="94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2.7</a:t>
                      </a:r>
                    </a:p>
                  </a:txBody>
                  <a:tcPr marL="9481" marR="9481" marT="94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5.0</a:t>
                      </a:r>
                    </a:p>
                  </a:txBody>
                  <a:tcPr marL="9481" marR="9481" marT="94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611">
                <a:tc>
                  <a:txBody>
                    <a:bodyPr/>
                    <a:lstStyle/>
                    <a:p>
                      <a:pPr algn="l" fontAlgn="b"/>
                      <a:endParaRPr lang="en-GB" sz="11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481" marR="9481" marT="9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1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481" marR="9481" marT="9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1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481" marR="9481" marT="9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1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481" marR="9481" marT="9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1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481" marR="9481" marT="9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1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481" marR="9481" marT="9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1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481" marR="9481" marT="9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1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481" marR="9481" marT="9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481" marR="9481" marT="9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481" marR="9481" marT="948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481" marR="9481" marT="948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481" marR="9481" marT="948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611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FR1 (for information)</a:t>
                      </a:r>
                    </a:p>
                  </a:txBody>
                  <a:tcPr marL="9481" marR="9481" marT="94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2.30</a:t>
                      </a:r>
                    </a:p>
                  </a:txBody>
                  <a:tcPr marL="9481" marR="9481" marT="94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4.20</a:t>
                      </a:r>
                    </a:p>
                  </a:txBody>
                  <a:tcPr marL="9481" marR="9481" marT="94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481" marR="9481" marT="94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481" marR="9481" marT="94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481" marR="9481" marT="94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481" marR="9481" marT="94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611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FR2 in-band (for information)</a:t>
                      </a:r>
                    </a:p>
                  </a:txBody>
                  <a:tcPr marL="9481" marR="9481" marT="94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481" marR="9481" marT="94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481" marR="9481" marT="94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481" marR="9481" marT="94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481" marR="9481" marT="94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481" marR="9481" marT="94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481" marR="9481" marT="94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481" marR="9481" marT="94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481" marR="9481" marT="94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2.7</a:t>
                      </a:r>
                    </a:p>
                  </a:txBody>
                  <a:tcPr marL="9481" marR="9481" marT="94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2.7</a:t>
                      </a:r>
                    </a:p>
                  </a:txBody>
                  <a:tcPr marL="9481" marR="9481" marT="94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481" marR="9481" marT="94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611"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481" marR="9481" marT="948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481" marR="9481" marT="948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481" marR="9481" marT="948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481" marR="9481" marT="948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481" marR="9481" marT="948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481" marR="9481" marT="948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481" marR="9481" marT="948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481" marR="9481" marT="948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481" marR="9481" marT="9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481" marR="9481" marT="948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481" marR="9481" marT="948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481" marR="9481" marT="948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3897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481" marR="9481" marT="94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30 MHz &lt; f ≦ 6 GHz</a:t>
                      </a:r>
                    </a:p>
                  </a:txBody>
                  <a:tcPr marL="9481" marR="9481" marT="94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 GHz &lt; f ≦ 18 GHz</a:t>
                      </a:r>
                    </a:p>
                  </a:txBody>
                  <a:tcPr marL="9481" marR="9481" marT="94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481" marR="9481" marT="94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18 GHz &lt; f ≦ 26.5 GHz</a:t>
                      </a:r>
                    </a:p>
                  </a:txBody>
                  <a:tcPr marL="9481" marR="9481" marT="94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26.5 GHz &lt; f ≦ 40 GHz</a:t>
                      </a:r>
                    </a:p>
                  </a:txBody>
                  <a:tcPr marL="9481" marR="9481" marT="948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40 GHz &lt; f ≦ 60 GHz</a:t>
                      </a:r>
                    </a:p>
                  </a:txBody>
                  <a:tcPr marL="9481" marR="9481" marT="948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611"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Agreement</a:t>
                      </a:r>
                    </a:p>
                  </a:txBody>
                  <a:tcPr marL="9481" marR="9481" marT="94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2.3</a:t>
                      </a:r>
                    </a:p>
                  </a:txBody>
                  <a:tcPr marL="9481" marR="9481" marT="94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2.7</a:t>
                      </a:r>
                    </a:p>
                  </a:txBody>
                  <a:tcPr marL="9481" marR="9481" marT="94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481" marR="9481" marT="94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2.7</a:t>
                      </a:r>
                    </a:p>
                  </a:txBody>
                  <a:tcPr marL="9481" marR="9481" marT="94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2.7</a:t>
                      </a:r>
                    </a:p>
                  </a:txBody>
                  <a:tcPr marL="9481" marR="9481" marT="94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481" marR="9481" marT="94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611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From FR1</a:t>
                      </a:r>
                    </a:p>
                  </a:txBody>
                  <a:tcPr marL="9481" marR="9481" marT="94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same as FR2 in-band</a:t>
                      </a:r>
                    </a:p>
                  </a:txBody>
                  <a:tcPr marL="9481" marR="9481" marT="94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481" marR="9481" marT="94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FR2 in-band</a:t>
                      </a:r>
                    </a:p>
                  </a:txBody>
                  <a:tcPr marL="9481" marR="9481" marT="94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oob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481" marR="9481" marT="94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9427557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5842519" y="876299"/>
          <a:ext cx="4965178" cy="5676904"/>
        </p:xfrm>
        <a:graphic>
          <a:graphicData uri="http://schemas.openxmlformats.org/drawingml/2006/table">
            <a:tbl>
              <a:tblPr/>
              <a:tblGrid>
                <a:gridCol w="537684"/>
                <a:gridCol w="1739074"/>
                <a:gridCol w="537684"/>
                <a:gridCol w="537684"/>
                <a:gridCol w="537684"/>
                <a:gridCol w="537684"/>
                <a:gridCol w="537684"/>
              </a:tblGrid>
              <a:tr h="228790">
                <a:tc gridSpan="7"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Compact Antenna Test Range uncertainty assessment for FR2 OTA transmitter spurious emissions measurement 18GHz – 60 GHz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541282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UID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Uncertainty source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632" marR="5632" marT="563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Distribution of the probability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Divisor based on distribution shape</a:t>
                      </a:r>
                    </a:p>
                  </a:txBody>
                  <a:tcPr marL="5632" marR="5632" marT="5632" marB="0" vert="vert27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1" i="1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</a:t>
                      </a:r>
                      <a:r>
                        <a:rPr lang="en-GB" sz="500" b="1" i="1" u="none" strike="noStrike" baseline="-25000">
                          <a:solidFill>
                            <a:srgbClr val="000000"/>
                          </a:solidFill>
                          <a:latin typeface="Arial"/>
                        </a:rPr>
                        <a:t>i</a:t>
                      </a:r>
                      <a:endParaRPr lang="en-GB" sz="500" b="1" i="1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504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5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40 GHz &lt; f ≦ 60 GHz</a:t>
                      </a:r>
                    </a:p>
                  </a:txBody>
                  <a:tcPr marL="5632" marR="5632" marT="563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632" marR="5632" marT="5632" marB="0" vert="vert27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1" i="1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5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40 GHz &lt; f ≦ 60 GHz</a:t>
                      </a:r>
                    </a:p>
                  </a:txBody>
                  <a:tcPr marL="5632" marR="5632" marT="563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3553">
                <a:tc gridSpan="7">
                  <a:txBody>
                    <a:bodyPr/>
                    <a:lstStyle/>
                    <a:p>
                      <a:pPr algn="ctr" fontAlgn="t"/>
                      <a:r>
                        <a:rPr lang="en-GB" sz="5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Stage 2: DUT measurement</a:t>
                      </a:r>
                    </a:p>
                  </a:txBody>
                  <a:tcPr marL="5632" marR="5632" marT="563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88272">
                <a:tc>
                  <a:txBody>
                    <a:bodyPr/>
                    <a:lstStyle/>
                    <a:p>
                      <a:pPr algn="r" fontAlgn="t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632" marR="5632" marT="563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Misalignment  DUT &amp; pointing error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0.3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Rectangular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√3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0.173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388">
                <a:tc>
                  <a:txBody>
                    <a:bodyPr/>
                    <a:lstStyle/>
                    <a:p>
                      <a:pPr algn="r" fontAlgn="t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</a:t>
                      </a:r>
                    </a:p>
                  </a:txBody>
                  <a:tcPr marL="5632" marR="5632" marT="563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RF power measurement equipment (e.g. spectrum analyzer, power meter)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0.7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Gaussian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0.7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388">
                <a:tc>
                  <a:txBody>
                    <a:bodyPr/>
                    <a:lstStyle/>
                    <a:p>
                      <a:pPr algn="r" fontAlgn="t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21</a:t>
                      </a:r>
                    </a:p>
                  </a:txBody>
                  <a:tcPr marL="5632" marR="5632" marT="563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Uncertainty of the LNA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Gaussian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272">
                <a:tc>
                  <a:txBody>
                    <a:bodyPr/>
                    <a:lstStyle/>
                    <a:p>
                      <a:pPr algn="r" fontAlgn="t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22</a:t>
                      </a:r>
                    </a:p>
                  </a:txBody>
                  <a:tcPr marL="5632" marR="5632" marT="563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Uncertainty of the Mixer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2.25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Gaussian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2.25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272">
                <a:tc>
                  <a:txBody>
                    <a:bodyPr/>
                    <a:lstStyle/>
                    <a:p>
                      <a:pPr algn="r" fontAlgn="t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</a:t>
                      </a:r>
                    </a:p>
                  </a:txBody>
                  <a:tcPr marL="5632" marR="5632" marT="563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Standing wave between DUT and test range antenna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0.21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U-shaped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√2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0.148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272">
                <a:tc>
                  <a:txBody>
                    <a:bodyPr/>
                    <a:lstStyle/>
                    <a:p>
                      <a:pPr algn="r" fontAlgn="t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5632" marR="5632" marT="563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RF leakage, test range antenna cable connector terminated.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0.001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Normal 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0.001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3553">
                <a:tc>
                  <a:txBody>
                    <a:bodyPr/>
                    <a:lstStyle/>
                    <a:p>
                      <a:pPr algn="r" fontAlgn="t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</a:t>
                      </a:r>
                    </a:p>
                  </a:txBody>
                  <a:tcPr marL="5632" marR="5632" marT="563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QZ ripple with DUT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0.0928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Normal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0.0928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7670">
                <a:tc>
                  <a:txBody>
                    <a:bodyPr/>
                    <a:lstStyle/>
                    <a:p>
                      <a:pPr algn="l" fontAlgn="t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632" marR="5632" marT="563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test system frequency flatness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0.25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Gaussian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0.25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388">
                <a:tc>
                  <a:txBody>
                    <a:bodyPr/>
                    <a:lstStyle/>
                    <a:p>
                      <a:pPr algn="r" fontAlgn="t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19</a:t>
                      </a:r>
                    </a:p>
                  </a:txBody>
                  <a:tcPr marL="5632" marR="5632" marT="563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Miscellaneous uncertainty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Rectangular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√3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0.000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7670">
                <a:tc gridSpan="7">
                  <a:txBody>
                    <a:bodyPr/>
                    <a:lstStyle/>
                    <a:p>
                      <a:pPr algn="ctr" fontAlgn="t"/>
                      <a:r>
                        <a:rPr lang="en-GB" sz="5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Stage 1: Calibration measurement</a:t>
                      </a:r>
                    </a:p>
                  </a:txBody>
                  <a:tcPr marL="5632" marR="5632" marT="563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23553">
                <a:tc>
                  <a:txBody>
                    <a:bodyPr/>
                    <a:lstStyle/>
                    <a:p>
                      <a:pPr algn="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Network Analyzer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0.3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Normal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0.3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524">
                <a:tc>
                  <a:txBody>
                    <a:bodyPr/>
                    <a:lstStyle/>
                    <a:p>
                      <a:pPr algn="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Uncertainty of return loss (S11) measurement of SGH and test receiver (VNA) ports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0.57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U-shaped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√2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0.403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272">
                <a:tc>
                  <a:txBody>
                    <a:bodyPr/>
                    <a:lstStyle/>
                    <a:p>
                      <a:pPr algn="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8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Insertion loss variation in receiver chain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0.18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Rectangular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√3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0.104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272">
                <a:tc>
                  <a:txBody>
                    <a:bodyPr/>
                    <a:lstStyle/>
                    <a:p>
                      <a:pPr algn="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RF leakage, test range antenna cable connector terminated.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0.001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Normal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0.001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272">
                <a:tc>
                  <a:txBody>
                    <a:bodyPr/>
                    <a:lstStyle/>
                    <a:p>
                      <a:pPr algn="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Influence of the calibration antenna feed cable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0.29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U-shaped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√2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0.205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272">
                <a:tc>
                  <a:txBody>
                    <a:bodyPr/>
                    <a:lstStyle/>
                    <a:p>
                      <a:pPr algn="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11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SGH Calibration uncertainty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0.52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Rectangular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√3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0.300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272">
                <a:tc>
                  <a:txBody>
                    <a:bodyPr/>
                    <a:lstStyle/>
                    <a:p>
                      <a:pPr algn="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12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Misalignment  positioning system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Exp. normal 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272">
                <a:tc>
                  <a:txBody>
                    <a:bodyPr/>
                    <a:lstStyle/>
                    <a:p>
                      <a:pPr algn="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13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Misalignment  SGH and pointing error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0.5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Exp. normal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0.25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272">
                <a:tc>
                  <a:txBody>
                    <a:bodyPr/>
                    <a:lstStyle/>
                    <a:p>
                      <a:pPr algn="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14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Rotary joints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U-shaped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√2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0.000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272">
                <a:tc>
                  <a:txBody>
                    <a:bodyPr/>
                    <a:lstStyle/>
                    <a:p>
                      <a:pPr algn="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15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Standing wave between SGH and test range antenna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0.09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U-shaped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√2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0.064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3553">
                <a:tc>
                  <a:txBody>
                    <a:bodyPr/>
                    <a:lstStyle/>
                    <a:p>
                      <a:pPr algn="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16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QZ ripple with SGH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0.009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Normal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0.009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272">
                <a:tc>
                  <a:txBody>
                    <a:bodyPr/>
                    <a:lstStyle/>
                    <a:p>
                      <a:pPr algn="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17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Switching uncertainty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0.43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Rectangular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√3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0.248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388">
                <a:tc gridSpan="6">
                  <a:txBody>
                    <a:bodyPr/>
                    <a:lstStyle/>
                    <a:p>
                      <a:pPr algn="ctr" fontAlgn="t"/>
                      <a:r>
                        <a:rPr lang="en-GB" sz="5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Combined standard uncertainty (1σ) [dB]</a:t>
                      </a:r>
                    </a:p>
                  </a:txBody>
                  <a:tcPr marL="5632" marR="5632" marT="563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2.5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388">
                <a:tc gridSpan="6">
                  <a:txBody>
                    <a:bodyPr/>
                    <a:lstStyle/>
                    <a:p>
                      <a:pPr algn="ctr" fontAlgn="t"/>
                      <a:r>
                        <a:rPr lang="en-GB" sz="5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Expanded uncertainty (1.96σ - confidence interval of 95 %) [dB]</a:t>
                      </a:r>
                    </a:p>
                  </a:txBody>
                  <a:tcPr marL="5632" marR="5632" marT="563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4.9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388"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32" marR="5632" marT="56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32" marR="5632" marT="56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32" marR="5632" marT="56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32" marR="5632" marT="56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32" marR="5632" marT="563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SE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1.2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388"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32" marR="5632" marT="56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32" marR="5632" marT="56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32" marR="5632" marT="56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32" marR="5632" marT="56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32" marR="5632" marT="563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total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5.03</a:t>
                      </a:r>
                    </a:p>
                  </a:txBody>
                  <a:tcPr marL="5632" marR="5632" marT="56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963916" y="973141"/>
          <a:ext cx="3455683" cy="5503859"/>
        </p:xfrm>
        <a:graphic>
          <a:graphicData uri="http://schemas.openxmlformats.org/drawingml/2006/table">
            <a:tbl>
              <a:tblPr/>
              <a:tblGrid>
                <a:gridCol w="327812"/>
                <a:gridCol w="1454664"/>
                <a:gridCol w="327812"/>
                <a:gridCol w="327812"/>
                <a:gridCol w="327812"/>
                <a:gridCol w="327812"/>
                <a:gridCol w="361959"/>
              </a:tblGrid>
              <a:tr h="191172">
                <a:tc gridSpan="7"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Indoor Anechoic Chamber uncertainty assessment for FR2 OTA transmitter spurious emissions measurement 40 GHz – 60GHz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485853"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UID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Uncertainty source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199" marR="5199" marT="5199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Distribution of the probability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Divisor based on distribution shape</a:t>
                      </a:r>
                    </a:p>
                  </a:txBody>
                  <a:tcPr marL="5199" marR="5199" marT="5199" marB="0" vert="vert27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1" i="1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</a:t>
                      </a:r>
                      <a:r>
                        <a:rPr lang="en-GB" sz="400" b="1" i="1" u="none" strike="noStrike" baseline="-25000">
                          <a:solidFill>
                            <a:srgbClr val="000000"/>
                          </a:solidFill>
                          <a:latin typeface="Arial"/>
                        </a:rPr>
                        <a:t>i</a:t>
                      </a:r>
                      <a:endParaRPr lang="en-GB" sz="400" b="1" i="1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430"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40 GHz &lt; f ≦ 60 GHz</a:t>
                      </a:r>
                    </a:p>
                  </a:txBody>
                  <a:tcPr marL="5199" marR="5199" marT="519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199" marR="5199" marT="5199" marB="0" vert="vert27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1" i="1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40 GHz &lt; f ≦ 60 GHz</a:t>
                      </a:r>
                    </a:p>
                  </a:txBody>
                  <a:tcPr marL="5199" marR="5199" marT="519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0901">
                <a:tc gridSpan="7">
                  <a:txBody>
                    <a:bodyPr/>
                    <a:lstStyle/>
                    <a:p>
                      <a:pPr algn="ctr" fontAlgn="t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Stage 2: DUT measurement</a:t>
                      </a:r>
                    </a:p>
                  </a:txBody>
                  <a:tcPr marL="5199" marR="5199" marT="519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68992"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Positioning misalignment between the AAS BS and the reference antenna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0.018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Rectangular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√3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0.010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711"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Pointing misalignment between the AAS BS and the receiving antenna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Rectangular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√3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0.000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711"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Quality of quiet zone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Gaussian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0.100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992"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Polarization mismatch between the AAS BS and the receiving antenna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0.018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Rectangular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√3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0.010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992"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Mutual coupling between the AAS BS and the receiving antenna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Rectangular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√3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0.000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992"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Phase curvature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0.05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Gaussian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0.050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0901"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Uncertainty of the RF Power Measurement Equipment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0.6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Gaussian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0.600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620"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test system frequency flatness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0.25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Gaussian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0.25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711"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23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Uncertainty of the LNA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Gaussian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0.000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620"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24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Uncertainty of the Mixer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2.25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Gaussian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2.250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0901"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8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Impedance mismatch in the receiving chain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0.42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U-shaped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√2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0.297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207"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Random uncertainty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Rectangular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√3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0.058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992">
                <a:tc gridSpan="7">
                  <a:txBody>
                    <a:bodyPr/>
                    <a:lstStyle/>
                    <a:p>
                      <a:pPr algn="ctr" fontAlgn="t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Stage 1: Calibration measurement</a:t>
                      </a:r>
                    </a:p>
                  </a:txBody>
                  <a:tcPr marL="5199" marR="5199" marT="519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68992"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Impedance mismatch between the receiving antenna and the network analyzer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0.57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U-shaped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√2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0.403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992"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11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Positioning and pointing misalignment between the reference antenna and the receiving antenna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0.43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Rectangular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√3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0.248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992"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12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Impedance mismatch between the reference antenna and the network analyzer.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0.57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U-shaped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√2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0.403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992"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13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Quality of quiet zone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Gaussian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0.100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992"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14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Polarization mismatch for reference antenna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0.018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Rectangular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√3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0.010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992"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15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Mutual coupling between the reference antenna and the receiving antenna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Rectangular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√3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0.000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992"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16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Phase curvature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0.07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Gaussian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0.070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0901"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17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Uncertainty of the network analyzer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0.3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Gaussian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0.300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992"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18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Influence of the reference antenna feed cable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0.18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Rectangular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√3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0.104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711"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19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Reference antenna feed cable loss measurement uncertainty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Gaussian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0.100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711"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20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Influence of the receiving antenna feed cable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0.18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Rectangular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√3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0.104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711"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21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Uncertainty of the absolute gain of the reference antenna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0.52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Rectangular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√3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0.300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711"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22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Uncertainty of the absolute gain of the receiving antenna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Rectangular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√3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0.000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620">
                <a:tc gridSpan="6">
                  <a:txBody>
                    <a:bodyPr/>
                    <a:lstStyle/>
                    <a:p>
                      <a:pPr algn="ctr" fontAlgn="t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Combined standard uncertainty (1σ) [dB]</a:t>
                      </a:r>
                    </a:p>
                  </a:txBody>
                  <a:tcPr marL="5199" marR="5199" marT="519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2.49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620">
                <a:tc gridSpan="6">
                  <a:txBody>
                    <a:bodyPr/>
                    <a:lstStyle/>
                    <a:p>
                      <a:pPr algn="ctr" fontAlgn="t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Expanded uncertainty (1.96σ - confidence interval of 95 %) [dB]</a:t>
                      </a:r>
                    </a:p>
                  </a:txBody>
                  <a:tcPr marL="5199" marR="5199" marT="519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4.88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620">
                <a:tc>
                  <a:txBody>
                    <a:bodyPr/>
                    <a:lstStyle/>
                    <a:p>
                      <a:pPr algn="l" fontAlgn="b"/>
                      <a:endParaRPr lang="en-GB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199" marR="5199" marT="519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199" marR="5199" marT="519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199" marR="5199" marT="519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199" marR="5199" marT="519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199" marR="5199" marT="5199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SE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1.2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620">
                <a:tc>
                  <a:txBody>
                    <a:bodyPr/>
                    <a:lstStyle/>
                    <a:p>
                      <a:pPr algn="l" fontAlgn="b"/>
                      <a:endParaRPr lang="en-GB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199" marR="5199" marT="51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199" marR="5199" marT="51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199" marR="5199" marT="51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199" marR="5199" marT="51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199" marR="5199" marT="5199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total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5.03</a:t>
                      </a:r>
                    </a:p>
                  </a:txBody>
                  <a:tcPr marL="5199" marR="5199" marT="51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="" xmlns:a16="http://schemas.microsoft.com/office/drawing/2014/main" id="{DCC96004-B61D-49CF-B429-3B52C8E98C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9590"/>
            <a:ext cx="10515600" cy="757093"/>
          </a:xfrm>
        </p:spPr>
        <p:txBody>
          <a:bodyPr/>
          <a:lstStyle/>
          <a:p>
            <a:r>
              <a:rPr lang="en-US" dirty="0" smtClean="0"/>
              <a:t>FR2 – SE 40GHz to 60GHz – MU Budgets</a:t>
            </a:r>
            <a:endParaRPr lang="en-GB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CC96004-B61D-49CF-B429-3B52C8E98C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9590"/>
            <a:ext cx="10515600" cy="757093"/>
          </a:xfrm>
        </p:spPr>
        <p:txBody>
          <a:bodyPr/>
          <a:lstStyle/>
          <a:p>
            <a:r>
              <a:rPr lang="en-US" dirty="0" smtClean="0"/>
              <a:t>FR2 – TX SE 30MHz to 60GHz</a:t>
            </a:r>
            <a:endParaRPr lang="en-GB" dirty="0"/>
          </a:p>
        </p:txBody>
      </p:sp>
      <p:sp>
        <p:nvSpPr>
          <p:cNvPr id="5" name="Vertical Text Placeholder 2">
            <a:extLst>
              <a:ext uri="{FF2B5EF4-FFF2-40B4-BE49-F238E27FC236}">
                <a16:creationId xmlns="" xmlns:a16="http://schemas.microsoft.com/office/drawing/2014/main" id="{BD6F26DF-F135-48E5-9870-4E80817B5E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749300" y="850899"/>
            <a:ext cx="10985499" cy="3606801"/>
          </a:xfrm>
        </p:spPr>
        <p:txBody>
          <a:bodyPr vert="horz">
            <a:normAutofit fontScale="92500" lnSpcReduction="20000"/>
          </a:bodyPr>
          <a:lstStyle/>
          <a:p>
            <a:r>
              <a:rPr lang="en-GB" dirty="0" smtClean="0"/>
              <a:t>The following MU’s are proposed</a:t>
            </a:r>
          </a:p>
          <a:p>
            <a:endParaRPr lang="en-GB" dirty="0" smtClean="0"/>
          </a:p>
          <a:p>
            <a:pPr lvl="1"/>
            <a:r>
              <a:rPr lang="en-GB" dirty="0" smtClean="0">
                <a:latin typeface="Arial"/>
              </a:rPr>
              <a:t>30 MHz &lt; f ≤ 6 GHz, MU=2.3 dB </a:t>
            </a:r>
          </a:p>
          <a:p>
            <a:pPr lvl="2"/>
            <a:r>
              <a:rPr lang="en-GB" dirty="0" smtClean="0">
                <a:latin typeface="Arial"/>
              </a:rPr>
              <a:t>(same as FR1)</a:t>
            </a:r>
          </a:p>
          <a:p>
            <a:pPr marL="685800" lvl="2">
              <a:spcBef>
                <a:spcPts val="1000"/>
              </a:spcBef>
            </a:pPr>
            <a:r>
              <a:rPr lang="en-GB" sz="2400" dirty="0" smtClean="0">
                <a:latin typeface="Arial"/>
              </a:rPr>
              <a:t>6 GHz &lt; f ≤ 18 GHz, MU=2.7 dB </a:t>
            </a:r>
          </a:p>
          <a:p>
            <a:pPr marL="1143000" lvl="3">
              <a:spcBef>
                <a:spcPts val="1000"/>
              </a:spcBef>
            </a:pPr>
            <a:r>
              <a:rPr lang="en-GB" sz="2200" dirty="0" smtClean="0">
                <a:latin typeface="Arial"/>
              </a:rPr>
              <a:t>(same as FR2 in-band)</a:t>
            </a:r>
          </a:p>
          <a:p>
            <a:pPr marL="685800" lvl="2">
              <a:spcBef>
                <a:spcPts val="1000"/>
              </a:spcBef>
            </a:pPr>
            <a:r>
              <a:rPr lang="en-GB" sz="2400" dirty="0" smtClean="0">
                <a:latin typeface="Arial"/>
              </a:rPr>
              <a:t>18 GHz &lt; f ≤ 40 GHz, MU=2.7 dB </a:t>
            </a:r>
          </a:p>
          <a:p>
            <a:pPr marL="1143000" lvl="3">
              <a:spcBef>
                <a:spcPts val="1000"/>
              </a:spcBef>
            </a:pPr>
            <a:r>
              <a:rPr lang="en-GB" sz="2200" dirty="0" smtClean="0">
                <a:latin typeface="Arial"/>
              </a:rPr>
              <a:t>(FR2 in-band region)</a:t>
            </a:r>
          </a:p>
          <a:p>
            <a:pPr marL="685800" lvl="2">
              <a:spcBef>
                <a:spcPts val="1000"/>
              </a:spcBef>
            </a:pPr>
            <a:r>
              <a:rPr lang="en-GB" sz="2400" dirty="0" smtClean="0">
                <a:latin typeface="Arial"/>
              </a:rPr>
              <a:t>40 GHz &lt; f ≤ 60 GHz, MU=5.0 dB</a:t>
            </a:r>
          </a:p>
          <a:p>
            <a:pPr marL="1143000" lvl="3">
              <a:spcBef>
                <a:spcPts val="1000"/>
              </a:spcBef>
            </a:pPr>
            <a:r>
              <a:rPr lang="en-GB" sz="2200" dirty="0" smtClean="0">
                <a:latin typeface="Arial"/>
              </a:rPr>
              <a:t>(larger value as mixer needed)</a:t>
            </a:r>
          </a:p>
          <a:p>
            <a:pPr marL="685800" lvl="2">
              <a:spcBef>
                <a:spcPts val="1000"/>
              </a:spcBef>
            </a:pPr>
            <a:endParaRPr lang="en-GB" sz="2400" dirty="0" smtClean="0">
              <a:solidFill>
                <a:srgbClr val="FF0000"/>
              </a:solidFill>
              <a:latin typeface="Arial"/>
            </a:endParaRPr>
          </a:p>
          <a:p>
            <a:pPr marL="685800" lvl="2">
              <a:spcBef>
                <a:spcPts val="1000"/>
              </a:spcBef>
            </a:pPr>
            <a:endParaRPr lang="en-GB" sz="2400" dirty="0" smtClean="0">
              <a:solidFill>
                <a:srgbClr val="FF0000"/>
              </a:solidFill>
              <a:latin typeface="Arial"/>
            </a:endParaRPr>
          </a:p>
          <a:p>
            <a:endParaRPr lang="en-GB" dirty="0" smtClean="0"/>
          </a:p>
          <a:p>
            <a:endParaRPr lang="en-GB" dirty="0" smtClean="0"/>
          </a:p>
        </p:txBody>
      </p:sp>
    </p:spTree>
    <p:extLst>
      <p:ext uri="{BB962C8B-B14F-4D97-AF65-F5344CB8AC3E}">
        <p14:creationId xmlns="" xmlns:p14="http://schemas.microsoft.com/office/powerpoint/2010/main" val="9427557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CC96004-B61D-49CF-B429-3B52C8E98C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9590"/>
            <a:ext cx="10515600" cy="757093"/>
          </a:xfrm>
        </p:spPr>
        <p:txBody>
          <a:bodyPr/>
          <a:lstStyle/>
          <a:p>
            <a:r>
              <a:rPr lang="en-US" dirty="0" smtClean="0"/>
              <a:t>FR2 – RX SE 30MHz to 60GHz</a:t>
            </a:r>
            <a:endParaRPr lang="en-GB" dirty="0"/>
          </a:p>
        </p:txBody>
      </p:sp>
      <p:sp>
        <p:nvSpPr>
          <p:cNvPr id="5" name="Vertical Text Placeholder 2">
            <a:extLst>
              <a:ext uri="{FF2B5EF4-FFF2-40B4-BE49-F238E27FC236}">
                <a16:creationId xmlns="" xmlns:a16="http://schemas.microsoft.com/office/drawing/2014/main" id="{BD6F26DF-F135-48E5-9870-4E80817B5E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749300" y="850899"/>
            <a:ext cx="10985499" cy="5511801"/>
          </a:xfrm>
        </p:spPr>
        <p:txBody>
          <a:bodyPr vert="horz">
            <a:normAutofit/>
          </a:bodyPr>
          <a:lstStyle/>
          <a:p>
            <a:endParaRPr lang="en-GB" dirty="0" smtClean="0"/>
          </a:p>
          <a:p>
            <a:r>
              <a:rPr lang="en-GB" dirty="0" smtClean="0"/>
              <a:t>The following MU’s are proposed</a:t>
            </a:r>
          </a:p>
          <a:p>
            <a:pPr lvl="1"/>
            <a:r>
              <a:rPr lang="en-GB" dirty="0" smtClean="0">
                <a:latin typeface="Arial"/>
              </a:rPr>
              <a:t>30 MHz ≤ f ≤ 6 GHz, MU=2.5dB</a:t>
            </a:r>
          </a:p>
          <a:p>
            <a:pPr lvl="2"/>
            <a:r>
              <a:rPr lang="en-GB" dirty="0" smtClean="0">
                <a:latin typeface="Arial"/>
              </a:rPr>
              <a:t>Same as FR1 RX</a:t>
            </a:r>
          </a:p>
          <a:p>
            <a:pPr marL="685800" lvl="2">
              <a:spcBef>
                <a:spcPts val="1000"/>
              </a:spcBef>
            </a:pPr>
            <a:r>
              <a:rPr lang="en-GB" sz="2400" dirty="0" smtClean="0">
                <a:latin typeface="Arial"/>
              </a:rPr>
              <a:t>6 GHz &lt; f ≤ 18 GHz, MU=2.7 dB </a:t>
            </a:r>
          </a:p>
          <a:p>
            <a:pPr marL="1143000" lvl="3">
              <a:spcBef>
                <a:spcPts val="1000"/>
              </a:spcBef>
            </a:pPr>
            <a:r>
              <a:rPr lang="en-GB" sz="2200" dirty="0" smtClean="0">
                <a:latin typeface="Arial"/>
              </a:rPr>
              <a:t>(same as FR2 in-band </a:t>
            </a:r>
            <a:r>
              <a:rPr lang="en-GB" sz="2200" dirty="0" err="1" smtClean="0">
                <a:latin typeface="Arial"/>
              </a:rPr>
              <a:t>Tx</a:t>
            </a:r>
            <a:r>
              <a:rPr lang="en-GB" sz="2200" dirty="0" smtClean="0">
                <a:latin typeface="Arial"/>
              </a:rPr>
              <a:t>)</a:t>
            </a:r>
          </a:p>
          <a:p>
            <a:pPr marL="685800" lvl="2">
              <a:spcBef>
                <a:spcPts val="1000"/>
              </a:spcBef>
            </a:pPr>
            <a:r>
              <a:rPr lang="en-GB" sz="2400" dirty="0" smtClean="0">
                <a:latin typeface="Arial"/>
              </a:rPr>
              <a:t>18 GHz &lt; f ≤ 40 GHz, MU=2.7 dB </a:t>
            </a:r>
          </a:p>
          <a:p>
            <a:pPr marL="1143000" lvl="3">
              <a:spcBef>
                <a:spcPts val="1000"/>
              </a:spcBef>
            </a:pPr>
            <a:r>
              <a:rPr lang="en-GB" sz="2200" dirty="0" smtClean="0">
                <a:latin typeface="Arial"/>
              </a:rPr>
              <a:t>(same as FR2 </a:t>
            </a:r>
            <a:r>
              <a:rPr lang="en-GB" sz="2200" dirty="0" err="1" smtClean="0">
                <a:latin typeface="Arial"/>
              </a:rPr>
              <a:t>Tx</a:t>
            </a:r>
            <a:r>
              <a:rPr lang="en-GB" sz="2200" dirty="0" smtClean="0">
                <a:latin typeface="Arial"/>
              </a:rPr>
              <a:t>)</a:t>
            </a:r>
          </a:p>
          <a:p>
            <a:pPr marL="685800" lvl="2">
              <a:spcBef>
                <a:spcPts val="1000"/>
              </a:spcBef>
            </a:pPr>
            <a:r>
              <a:rPr lang="en-GB" sz="2400" dirty="0" smtClean="0">
                <a:latin typeface="Arial"/>
              </a:rPr>
              <a:t>40 GHz &lt; f ≤ 60 GHz, MU=5.0 dB</a:t>
            </a:r>
          </a:p>
          <a:p>
            <a:pPr marL="1143000" lvl="3">
              <a:spcBef>
                <a:spcPts val="1000"/>
              </a:spcBef>
            </a:pPr>
            <a:r>
              <a:rPr lang="en-GB" sz="2200" dirty="0" smtClean="0">
                <a:latin typeface="Arial"/>
              </a:rPr>
              <a:t>(same as FR2 </a:t>
            </a:r>
            <a:r>
              <a:rPr lang="en-GB" sz="2200" dirty="0" err="1" smtClean="0">
                <a:latin typeface="Arial"/>
              </a:rPr>
              <a:t>Tx</a:t>
            </a:r>
            <a:r>
              <a:rPr lang="en-GB" sz="2200" dirty="0" smtClean="0">
                <a:latin typeface="Arial"/>
              </a:rPr>
              <a:t>)</a:t>
            </a:r>
          </a:p>
          <a:p>
            <a:pPr marL="1143000" lvl="3">
              <a:spcBef>
                <a:spcPts val="1000"/>
              </a:spcBef>
            </a:pPr>
            <a:endParaRPr lang="en-GB" sz="2200" dirty="0" smtClean="0">
              <a:latin typeface="Arial"/>
            </a:endParaRPr>
          </a:p>
          <a:p>
            <a:pPr marL="1143000" lvl="3">
              <a:spcBef>
                <a:spcPts val="1000"/>
              </a:spcBef>
            </a:pPr>
            <a:endParaRPr lang="en-GB" sz="2200" dirty="0" smtClean="0">
              <a:latin typeface="Arial"/>
            </a:endParaRPr>
          </a:p>
          <a:p>
            <a:pPr marL="685800" lvl="2">
              <a:spcBef>
                <a:spcPts val="1000"/>
              </a:spcBef>
            </a:pPr>
            <a:endParaRPr lang="en-GB" sz="2400" dirty="0" smtClean="0">
              <a:solidFill>
                <a:srgbClr val="FF0000"/>
              </a:solidFill>
              <a:latin typeface="Arial"/>
            </a:endParaRPr>
          </a:p>
          <a:p>
            <a:pPr marL="685800" lvl="2">
              <a:spcBef>
                <a:spcPts val="1000"/>
              </a:spcBef>
            </a:pPr>
            <a:endParaRPr lang="en-GB" sz="2400" dirty="0" smtClean="0">
              <a:solidFill>
                <a:srgbClr val="FF0000"/>
              </a:solidFill>
              <a:latin typeface="Arial"/>
            </a:endParaRPr>
          </a:p>
          <a:p>
            <a:endParaRPr lang="en-GB" dirty="0" smtClean="0"/>
          </a:p>
          <a:p>
            <a:endParaRPr lang="en-GB" dirty="0" smtClean="0"/>
          </a:p>
        </p:txBody>
      </p:sp>
    </p:spTree>
    <p:extLst>
      <p:ext uri="{BB962C8B-B14F-4D97-AF65-F5344CB8AC3E}">
        <p14:creationId xmlns="" xmlns:p14="http://schemas.microsoft.com/office/powerpoint/2010/main" val="9427557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CC96004-B61D-49CF-B429-3B52C8E98C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57093"/>
          </a:xfrm>
        </p:spPr>
        <p:txBody>
          <a:bodyPr/>
          <a:lstStyle/>
          <a:p>
            <a:r>
              <a:rPr lang="en-US" dirty="0" smtClean="0"/>
              <a:t>FR2 - TT values</a:t>
            </a:r>
            <a:endParaRPr lang="en-GB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BD6F26DF-F135-48E5-9870-4E80817B5E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36418" y="1188315"/>
            <a:ext cx="11298381" cy="5073939"/>
          </a:xfrm>
        </p:spPr>
        <p:txBody>
          <a:bodyPr vert="horz">
            <a:normAutofit/>
          </a:bodyPr>
          <a:lstStyle/>
          <a:p>
            <a:r>
              <a:rPr lang="en-GB" dirty="0" smtClean="0"/>
              <a:t>TX mandatory emissions (CAT A/B)</a:t>
            </a:r>
          </a:p>
          <a:p>
            <a:pPr lvl="1"/>
            <a:r>
              <a:rPr lang="en-GB" dirty="0" smtClean="0">
                <a:latin typeface="Arial"/>
              </a:rPr>
              <a:t>TT=0</a:t>
            </a:r>
          </a:p>
          <a:p>
            <a:r>
              <a:rPr lang="en-GB" dirty="0" smtClean="0"/>
              <a:t>Receiver spurious emissions</a:t>
            </a:r>
          </a:p>
          <a:p>
            <a:pPr lvl="1"/>
            <a:r>
              <a:rPr lang="en-GB" dirty="0" smtClean="0">
                <a:latin typeface="Arial"/>
              </a:rPr>
              <a:t>30MHz to 12.75GHz,  TT=MU </a:t>
            </a:r>
          </a:p>
          <a:p>
            <a:pPr lvl="2"/>
            <a:r>
              <a:rPr lang="en-GB" dirty="0" smtClean="0">
                <a:latin typeface="Arial"/>
              </a:rPr>
              <a:t>As per FR1 for the same reason</a:t>
            </a:r>
          </a:p>
          <a:p>
            <a:pPr lvl="1"/>
            <a:r>
              <a:rPr lang="en-GB" dirty="0" smtClean="0">
                <a:latin typeface="Arial"/>
              </a:rPr>
              <a:t>12.75GHz to 80MHz (top freq currently considered fro MU), TT=0</a:t>
            </a:r>
          </a:p>
          <a:p>
            <a:pPr lvl="2"/>
            <a:r>
              <a:rPr lang="en-GB" dirty="0" smtClean="0">
                <a:latin typeface="Arial"/>
              </a:rPr>
              <a:t>As requirement is higher (same as CAT B)</a:t>
            </a:r>
          </a:p>
          <a:p>
            <a:r>
              <a:rPr lang="en-GB" dirty="0" smtClean="0"/>
              <a:t>There are currently no Additional requirements for FR2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9427557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7100" y="825500"/>
            <a:ext cx="10515600" cy="5486399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en-GB" sz="8800" dirty="0" smtClean="0">
                <a:solidFill>
                  <a:srgbClr val="FF0000"/>
                </a:solidFill>
              </a:rPr>
              <a:t>FR1</a:t>
            </a:r>
            <a:endParaRPr lang="en-GB" sz="8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CC96004-B61D-49CF-B429-3B52C8E98C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57093"/>
          </a:xfrm>
        </p:spPr>
        <p:txBody>
          <a:bodyPr/>
          <a:lstStyle/>
          <a:p>
            <a:r>
              <a:rPr lang="en-US" dirty="0" smtClean="0"/>
              <a:t>FR1 - </a:t>
            </a:r>
            <a:r>
              <a:rPr lang="en-US" dirty="0" err="1" smtClean="0"/>
              <a:t>Tx</a:t>
            </a:r>
            <a:r>
              <a:rPr lang="en-US" dirty="0" smtClean="0"/>
              <a:t> mandatory emissions - agreements</a:t>
            </a:r>
            <a:endParaRPr lang="en-GB" dirty="0"/>
          </a:p>
        </p:txBody>
      </p:sp>
      <p:sp>
        <p:nvSpPr>
          <p:cNvPr id="5" name="Vertical Text Placeholder 2">
            <a:extLst>
              <a:ext uri="{FF2B5EF4-FFF2-40B4-BE49-F238E27FC236}">
                <a16:creationId xmlns="" xmlns:a16="http://schemas.microsoft.com/office/drawing/2014/main" id="{BD6F26DF-F135-48E5-9870-4E80817B5E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36418" y="1188315"/>
            <a:ext cx="11298381" cy="5073939"/>
          </a:xfrm>
        </p:spPr>
        <p:txBody>
          <a:bodyPr vert="horz">
            <a:normAutofit/>
          </a:bodyPr>
          <a:lstStyle/>
          <a:p>
            <a:r>
              <a:rPr lang="en-GB" dirty="0" smtClean="0"/>
              <a:t>Currently 2 ranges</a:t>
            </a:r>
          </a:p>
          <a:p>
            <a:pPr lvl="1"/>
            <a:r>
              <a:rPr lang="en-GB" dirty="0" smtClean="0">
                <a:latin typeface="Arial"/>
              </a:rPr>
              <a:t>30 MHz ≤ f ≤ 4 GHz</a:t>
            </a:r>
          </a:p>
          <a:p>
            <a:pPr lvl="1"/>
            <a:r>
              <a:rPr lang="en-GB" dirty="0" smtClean="0">
                <a:latin typeface="Arial"/>
              </a:rPr>
              <a:t>4 GHz &lt; f ≤ 19 GHz</a:t>
            </a:r>
          </a:p>
          <a:p>
            <a:r>
              <a:rPr lang="en-GB" dirty="0" smtClean="0">
                <a:latin typeface="Arial"/>
              </a:rPr>
              <a:t>The frequency breakpoint is at 4GHz, as we now have wanted frequency bands up to 6GHz up to 6GHz can be considered in-band in some cases so would be expected to have better MU, it is proposed to change the freq breakpoint to 6GHz as follows:</a:t>
            </a:r>
          </a:p>
          <a:p>
            <a:pPr lvl="1"/>
            <a:r>
              <a:rPr lang="en-GB" dirty="0" smtClean="0">
                <a:latin typeface="Arial"/>
              </a:rPr>
              <a:t>30 MHz ≤ f ≤ 6 GHz</a:t>
            </a:r>
          </a:p>
          <a:p>
            <a:pPr lvl="1"/>
            <a:r>
              <a:rPr lang="en-GB" dirty="0" smtClean="0">
                <a:latin typeface="Arial"/>
              </a:rPr>
              <a:t>6 GHz &lt; f ≤ 19 GHz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9427557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CC96004-B61D-49CF-B429-3B52C8E98C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9590"/>
            <a:ext cx="10515600" cy="757093"/>
          </a:xfrm>
        </p:spPr>
        <p:txBody>
          <a:bodyPr/>
          <a:lstStyle/>
          <a:p>
            <a:r>
              <a:rPr lang="en-US" dirty="0" smtClean="0"/>
              <a:t>FR1 - </a:t>
            </a:r>
            <a:r>
              <a:rPr lang="en-US" dirty="0" err="1" smtClean="0"/>
              <a:t>Tx</a:t>
            </a:r>
            <a:r>
              <a:rPr lang="en-US" dirty="0" smtClean="0"/>
              <a:t> mandatory emissions - agreements</a:t>
            </a:r>
            <a:endParaRPr lang="en-GB" dirty="0"/>
          </a:p>
        </p:txBody>
      </p:sp>
      <p:sp>
        <p:nvSpPr>
          <p:cNvPr id="5" name="Vertical Text Placeholder 2">
            <a:extLst>
              <a:ext uri="{FF2B5EF4-FFF2-40B4-BE49-F238E27FC236}">
                <a16:creationId xmlns="" xmlns:a16="http://schemas.microsoft.com/office/drawing/2014/main" id="{BD6F26DF-F135-48E5-9870-4E80817B5E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5943600" y="1011383"/>
            <a:ext cx="5791199" cy="5250872"/>
          </a:xfrm>
        </p:spPr>
        <p:txBody>
          <a:bodyPr vert="horz">
            <a:normAutofit fontScale="92500" lnSpcReduction="20000"/>
          </a:bodyPr>
          <a:lstStyle/>
          <a:p>
            <a:r>
              <a:rPr lang="en-GB" dirty="0" smtClean="0"/>
              <a:t>Wide band chamber analysis, new contributors are:</a:t>
            </a:r>
          </a:p>
          <a:p>
            <a:pPr lvl="1">
              <a:buNone/>
            </a:pPr>
            <a:r>
              <a:rPr lang="en-GB" dirty="0" smtClean="0"/>
              <a:t>Conducted measurement uncertainty – Measurement uncertainty of the RF measurement equipment and the associated RF measurement system including filters, attenuators, limiters etc… as necessary for the appropriate test</a:t>
            </a:r>
          </a:p>
          <a:p>
            <a:pPr lvl="1"/>
            <a:r>
              <a:rPr lang="en-GB" dirty="0" smtClean="0"/>
              <a:t>Measurement antenna variation</a:t>
            </a:r>
          </a:p>
          <a:p>
            <a:pPr lvl="1"/>
            <a:r>
              <a:rPr lang="en-GB" dirty="0" smtClean="0"/>
              <a:t>FSPL estimation error</a:t>
            </a:r>
          </a:p>
          <a:p>
            <a:pPr lvl="1"/>
            <a:r>
              <a:rPr lang="en-GB" dirty="0" smtClean="0"/>
              <a:t>Uncertainty of the absolute gain of the reference antenna</a:t>
            </a:r>
          </a:p>
          <a:p>
            <a:pPr>
              <a:buNone/>
            </a:pPr>
            <a:r>
              <a:rPr lang="en-GB" dirty="0" smtClean="0"/>
              <a:t>SE is added RSS at 2</a:t>
            </a:r>
            <a:r>
              <a:rPr lang="el-GR" dirty="0" smtClean="0"/>
              <a:t>σ</a:t>
            </a:r>
            <a:endParaRPr lang="en-GB" dirty="0" smtClean="0"/>
          </a:p>
          <a:p>
            <a:endParaRPr lang="en-GB" dirty="0" smtClean="0"/>
          </a:p>
          <a:p>
            <a:r>
              <a:rPr lang="en-GB" dirty="0" smtClean="0">
                <a:solidFill>
                  <a:srgbClr val="FF0000"/>
                </a:solidFill>
              </a:rPr>
              <a:t>Proposal</a:t>
            </a:r>
          </a:p>
          <a:p>
            <a:pPr lvl="1"/>
            <a:r>
              <a:rPr lang="en-GB" dirty="0" smtClean="0">
                <a:solidFill>
                  <a:srgbClr val="FF0000"/>
                </a:solidFill>
                <a:latin typeface="Arial"/>
              </a:rPr>
              <a:t>30 MHz ≤ f ≤ 6 GHz, MU=2.3dB</a:t>
            </a:r>
          </a:p>
          <a:p>
            <a:pPr lvl="1"/>
            <a:r>
              <a:rPr lang="en-GB" dirty="0" smtClean="0">
                <a:solidFill>
                  <a:srgbClr val="FF0000"/>
                </a:solidFill>
                <a:latin typeface="Arial"/>
              </a:rPr>
              <a:t>6 GHz &lt; f ≤ 19 GHz, MU=4.2dB</a:t>
            </a:r>
          </a:p>
          <a:p>
            <a:endParaRPr lang="en-GB" dirty="0" smtClean="0">
              <a:solidFill>
                <a:srgbClr val="FF0000"/>
              </a:solidFill>
              <a:latin typeface="Arial"/>
            </a:endParaRPr>
          </a:p>
          <a:p>
            <a:endParaRPr lang="en-GB" dirty="0" smtClean="0"/>
          </a:p>
          <a:p>
            <a:endParaRPr lang="en-GB" dirty="0" smtClean="0"/>
          </a:p>
          <a:p>
            <a:endParaRPr lang="en-GB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604322" y="871536"/>
          <a:ext cx="5148781" cy="5618160"/>
        </p:xfrm>
        <a:graphic>
          <a:graphicData uri="http://schemas.openxmlformats.org/drawingml/2006/table">
            <a:tbl>
              <a:tblPr/>
              <a:tblGrid>
                <a:gridCol w="456140"/>
                <a:gridCol w="1671793"/>
                <a:gridCol w="456140"/>
                <a:gridCol w="456140"/>
                <a:gridCol w="413107"/>
                <a:gridCol w="413107"/>
                <a:gridCol w="413107"/>
                <a:gridCol w="456140"/>
                <a:gridCol w="413107"/>
              </a:tblGrid>
              <a:tr h="19023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5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UID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5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Uncertainty source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5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Uncertainty value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5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5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Distribution of the probability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5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Divisor based on distribution shape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500" b="1" i="1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</a:t>
                      </a:r>
                      <a:r>
                        <a:rPr lang="en-GB" sz="500" b="1" i="1" u="none" strike="noStrike" baseline="-25000">
                          <a:solidFill>
                            <a:srgbClr val="000000"/>
                          </a:solidFill>
                          <a:latin typeface="Arial"/>
                        </a:rPr>
                        <a:t>i</a:t>
                      </a:r>
                      <a:endParaRPr lang="en-GB" sz="500" b="1" i="1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GB" sz="5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Standard uncertainty </a:t>
                      </a:r>
                      <a:r>
                        <a:rPr lang="en-GB" sz="500" b="1" i="1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  <a:r>
                        <a:rPr lang="en-GB" sz="500" b="1" i="1" u="none" strike="noStrike" baseline="-25000">
                          <a:solidFill>
                            <a:srgbClr val="000000"/>
                          </a:solidFill>
                          <a:latin typeface="Arial"/>
                        </a:rPr>
                        <a:t>i</a:t>
                      </a:r>
                      <a:r>
                        <a:rPr lang="en-GB" sz="5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[dB]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53641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30MHz&lt;f≤6 GHz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6GHz&lt;f ≤19GHz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30MHz&lt;f≤6 GHz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6GHz&lt;f ≤19GHz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6821">
                <a:tc gridSpan="9">
                  <a:txBody>
                    <a:bodyPr/>
                    <a:lstStyle/>
                    <a:p>
                      <a:pPr algn="ctr" fontAlgn="b"/>
                      <a:r>
                        <a:rPr lang="en-GB" sz="5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Stage 2: DUT measurement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96572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Positioning misalignment between the AAS BS and the reference antenna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Rectangular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572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Pointing misalignment between the AAS BS and the receiving antenna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Rectangular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6821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Quality of quiet zone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Gaussian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572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Polarization mismatch between the AAS BS and the receiving antenna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Rectangular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572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Mutual coupling between the AAS BS and the receiving antenna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Rectangular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6821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Phase curvature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Gaussian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6821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Conducted measurement uncertainty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1.02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2.04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Gaussian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1.02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2.04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6821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Impedance mismatch in the receiving chain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0.45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U-shaped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0.32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572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Random uncertainty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Rectangular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572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Measurement antenna frequency variation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Rectangular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6821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FSPL estimation error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Gaussian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6821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Test system frequency flatness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Gaussian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6821">
                <a:tc gridSpan="9">
                  <a:txBody>
                    <a:bodyPr/>
                    <a:lstStyle/>
                    <a:p>
                      <a:pPr algn="ctr" fontAlgn="b"/>
                      <a:r>
                        <a:rPr lang="en-GB" sz="5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Stage 1: Calibration measurement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96572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Impedance mismatch between the receiving antenna and the network analyzer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U-shaped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572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Positioning and pointing misalignment between the reference antenna and the receiving antenna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Rectangular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572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Impedance mismatch between the reference antenna and the network analyzer.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U-shaped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6821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Quality of quiet zone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Gaussian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572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Polarization mismatch for reference antenna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Rectangular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572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Mutual coupling between the reference antenna and the receiving antenna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Rectangular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6821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Phase curvature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Gaussian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6821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Uncertainty of the network analyzer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Gaussian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572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Influence of the reference antenna feed cable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Rectangular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572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Reference antenna feed cable loss measurement uncertainty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Gaussian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572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Influence of the receiving antenna feed cable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Rectangular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572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Uncertainty of the absolute gain of the reference antenna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Rectangular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572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Uncertainty of the absolute gain of the receiving antenna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Rectangular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6821"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GB" sz="5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Combined standard uncertainty (1σ) [dB]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1.11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2.11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6821"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GB" sz="5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Expanded uncertainty (1.96σ - confidence interval of 95 %) [dB]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2.18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4.13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6821"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6821"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0.75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0.75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6821"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MU total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4.2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9427557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CC96004-B61D-49CF-B429-3B52C8E98C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57093"/>
          </a:xfrm>
        </p:spPr>
        <p:txBody>
          <a:bodyPr/>
          <a:lstStyle/>
          <a:p>
            <a:r>
              <a:rPr lang="en-US" dirty="0" smtClean="0"/>
              <a:t>FR1 - Rx emissions</a:t>
            </a:r>
            <a:endParaRPr lang="en-GB" dirty="0"/>
          </a:p>
        </p:txBody>
      </p:sp>
      <p:sp>
        <p:nvSpPr>
          <p:cNvPr id="5" name="Vertical Text Placeholder 2">
            <a:extLst>
              <a:ext uri="{FF2B5EF4-FFF2-40B4-BE49-F238E27FC236}">
                <a16:creationId xmlns="" xmlns:a16="http://schemas.microsoft.com/office/drawing/2014/main" id="{BD6F26DF-F135-48E5-9870-4E80817B5E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36418" y="1188315"/>
            <a:ext cx="11298381" cy="5073939"/>
          </a:xfrm>
        </p:spPr>
        <p:txBody>
          <a:bodyPr vert="horz">
            <a:normAutofit/>
          </a:bodyPr>
          <a:lstStyle/>
          <a:p>
            <a:r>
              <a:rPr lang="en-GB" dirty="0" smtClean="0"/>
              <a:t>As with </a:t>
            </a:r>
            <a:r>
              <a:rPr lang="en-GB" dirty="0" err="1" smtClean="0"/>
              <a:t>Tx</a:t>
            </a:r>
            <a:r>
              <a:rPr lang="en-GB" dirty="0" smtClean="0"/>
              <a:t> the frequency breakpoint is changed to 6GHz:</a:t>
            </a:r>
            <a:endParaRPr lang="en-GB" dirty="0" smtClean="0">
              <a:latin typeface="Arial"/>
            </a:endParaRPr>
          </a:p>
          <a:p>
            <a:pPr lvl="1"/>
            <a:r>
              <a:rPr lang="en-GB" dirty="0" smtClean="0">
                <a:latin typeface="Arial"/>
              </a:rPr>
              <a:t>30 MHz ≤ f ≤ 6 GHz</a:t>
            </a:r>
          </a:p>
          <a:p>
            <a:pPr lvl="1"/>
            <a:r>
              <a:rPr lang="en-GB" dirty="0" smtClean="0">
                <a:latin typeface="Arial"/>
              </a:rPr>
              <a:t>6 GHz &lt; f ≤ 19 GHz</a:t>
            </a:r>
          </a:p>
          <a:p>
            <a:pPr lvl="1"/>
            <a:endParaRPr lang="en-GB" dirty="0" smtClean="0">
              <a:latin typeface="Arial"/>
            </a:endParaRPr>
          </a:p>
          <a:p>
            <a:r>
              <a:rPr lang="en-GB" dirty="0" smtClean="0">
                <a:latin typeface="Arial"/>
              </a:rPr>
              <a:t>The receiver requirements are at a much lower power level so TRP calculation may be affected by the noise floor of the measurement system, the following definition is proposed:</a:t>
            </a:r>
          </a:p>
          <a:p>
            <a:endParaRPr lang="en-GB" dirty="0" smtClean="0">
              <a:latin typeface="Arial"/>
            </a:endParaRPr>
          </a:p>
          <a:p>
            <a:pPr>
              <a:buNone/>
            </a:pPr>
            <a:r>
              <a:rPr lang="en-GB" sz="2400" b="1" dirty="0" smtClean="0">
                <a:latin typeface="Arial"/>
              </a:rPr>
              <a:t>Measurement system dynamic range uncertainty </a:t>
            </a:r>
            <a:r>
              <a:rPr lang="en-GB" sz="2400" dirty="0" smtClean="0">
                <a:latin typeface="Arial"/>
              </a:rPr>
              <a:t>– uncertainty due to the test requirement being close to the measurement equipment noise floor and the noise floor contributing significantly to the TRP total.</a:t>
            </a:r>
          </a:p>
          <a:p>
            <a:pPr lvl="1"/>
            <a:endParaRPr lang="en-GB" dirty="0" smtClean="0">
              <a:latin typeface="Arial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9427557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CC96004-B61D-49CF-B429-3B52C8E98C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9590"/>
            <a:ext cx="10515600" cy="757093"/>
          </a:xfrm>
        </p:spPr>
        <p:txBody>
          <a:bodyPr/>
          <a:lstStyle/>
          <a:p>
            <a:r>
              <a:rPr lang="en-US" dirty="0" smtClean="0"/>
              <a:t>FR1 - Rx emissions</a:t>
            </a:r>
            <a:endParaRPr lang="en-GB" dirty="0"/>
          </a:p>
        </p:txBody>
      </p:sp>
      <p:sp>
        <p:nvSpPr>
          <p:cNvPr id="5" name="Vertical Text Placeholder 2">
            <a:extLst>
              <a:ext uri="{FF2B5EF4-FFF2-40B4-BE49-F238E27FC236}">
                <a16:creationId xmlns="" xmlns:a16="http://schemas.microsoft.com/office/drawing/2014/main" id="{BD6F26DF-F135-48E5-9870-4E80817B5E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5943600" y="1011383"/>
            <a:ext cx="5791199" cy="5250872"/>
          </a:xfrm>
        </p:spPr>
        <p:txBody>
          <a:bodyPr vert="horz">
            <a:normAutofit/>
          </a:bodyPr>
          <a:lstStyle/>
          <a:p>
            <a:r>
              <a:rPr lang="en-GB" dirty="0" smtClean="0"/>
              <a:t>Same contributors as </a:t>
            </a:r>
            <a:r>
              <a:rPr lang="en-GB" dirty="0" err="1" smtClean="0"/>
              <a:t>Tx</a:t>
            </a:r>
            <a:r>
              <a:rPr lang="en-GB" dirty="0" smtClean="0"/>
              <a:t> SE with addition of :</a:t>
            </a:r>
          </a:p>
          <a:p>
            <a:pPr lvl="1"/>
            <a:r>
              <a:rPr lang="en-GB" dirty="0" smtClean="0"/>
              <a:t>Measurement system dynamic range uncertainty </a:t>
            </a:r>
          </a:p>
          <a:p>
            <a:pPr>
              <a:buNone/>
            </a:pPr>
            <a:r>
              <a:rPr lang="en-GB" dirty="0" smtClean="0"/>
              <a:t>SE is added RSS at 2</a:t>
            </a:r>
            <a:r>
              <a:rPr lang="el-GR" dirty="0" smtClean="0"/>
              <a:t>σ</a:t>
            </a:r>
            <a:endParaRPr lang="en-GB" dirty="0" smtClean="0"/>
          </a:p>
          <a:p>
            <a:endParaRPr lang="en-GB" dirty="0" smtClean="0"/>
          </a:p>
          <a:p>
            <a:r>
              <a:rPr lang="en-GB" dirty="0" smtClean="0">
                <a:solidFill>
                  <a:srgbClr val="FF0000"/>
                </a:solidFill>
              </a:rPr>
              <a:t>Proposal</a:t>
            </a:r>
          </a:p>
          <a:p>
            <a:pPr lvl="1"/>
            <a:r>
              <a:rPr lang="en-GB" dirty="0" smtClean="0">
                <a:solidFill>
                  <a:srgbClr val="FF0000"/>
                </a:solidFill>
                <a:latin typeface="Arial"/>
              </a:rPr>
              <a:t>30 MHz ≤ f ≤ 6 GHz, MU=2.5dB</a:t>
            </a:r>
          </a:p>
          <a:p>
            <a:pPr lvl="1"/>
            <a:r>
              <a:rPr lang="en-GB" dirty="0" smtClean="0">
                <a:solidFill>
                  <a:srgbClr val="FF0000"/>
                </a:solidFill>
                <a:latin typeface="Arial"/>
              </a:rPr>
              <a:t>6 GHz &lt; f ≤ 19 GHz, MU=4.2dB</a:t>
            </a:r>
          </a:p>
          <a:p>
            <a:endParaRPr lang="en-GB" dirty="0" smtClean="0">
              <a:solidFill>
                <a:srgbClr val="FF0000"/>
              </a:solidFill>
              <a:latin typeface="Arial"/>
            </a:endParaRPr>
          </a:p>
          <a:p>
            <a:endParaRPr lang="en-GB" dirty="0" smtClean="0"/>
          </a:p>
          <a:p>
            <a:endParaRPr lang="en-GB" dirty="0" smtClean="0"/>
          </a:p>
          <a:p>
            <a:endParaRPr lang="en-GB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317249" y="744538"/>
          <a:ext cx="5258055" cy="5757871"/>
        </p:xfrm>
        <a:graphic>
          <a:graphicData uri="http://schemas.openxmlformats.org/drawingml/2006/table">
            <a:tbl>
              <a:tblPr/>
              <a:tblGrid>
                <a:gridCol w="465820"/>
                <a:gridCol w="1707275"/>
                <a:gridCol w="465820"/>
                <a:gridCol w="465820"/>
                <a:gridCol w="421875"/>
                <a:gridCol w="421875"/>
                <a:gridCol w="421875"/>
                <a:gridCol w="465820"/>
                <a:gridCol w="421875"/>
              </a:tblGrid>
              <a:tr h="18734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5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UID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5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Uncertainty source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5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Uncertainty value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5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5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Distribution of the probability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5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Divisor based on distribution shape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500" b="1" i="1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</a:t>
                      </a:r>
                      <a:r>
                        <a:rPr lang="en-GB" sz="500" b="1" i="1" u="none" strike="noStrike" baseline="-25000">
                          <a:solidFill>
                            <a:srgbClr val="000000"/>
                          </a:solidFill>
                          <a:latin typeface="Arial"/>
                        </a:rPr>
                        <a:t>i</a:t>
                      </a:r>
                      <a:endParaRPr lang="en-GB" sz="500" b="1" i="1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GB" sz="5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Standard uncertainty </a:t>
                      </a:r>
                      <a:r>
                        <a:rPr lang="en-GB" sz="500" b="1" i="1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  <a:r>
                        <a:rPr lang="en-GB" sz="500" b="1" i="1" u="none" strike="noStrike" baseline="-25000">
                          <a:solidFill>
                            <a:srgbClr val="000000"/>
                          </a:solidFill>
                          <a:latin typeface="Arial"/>
                        </a:rPr>
                        <a:t>i</a:t>
                      </a:r>
                      <a:r>
                        <a:rPr lang="en-GB" sz="5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[dB]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49799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30MHz&lt;f≤4 GHz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4GHz&lt;f ≤19GHz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30MHz&lt;f≤4 GHz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4GHz&lt;f ≤19GHz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900">
                <a:tc gridSpan="9">
                  <a:txBody>
                    <a:bodyPr/>
                    <a:lstStyle/>
                    <a:p>
                      <a:pPr algn="ctr" fontAlgn="b"/>
                      <a:r>
                        <a:rPr lang="en-GB" sz="5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Stage 2: DUT measurement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93594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Positioning misalignment between the AAS BS and the reference antenna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Rectangular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594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Pointing misalignment between the AAS BS and the receiving antenna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Rectangular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900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Quality of quiet zone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Gaussian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594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Polarization mismatch between the AAS BS and the receiving antenna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Rectangular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594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Mutual coupling between the AAS BS and the receiving antenna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Rectangular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900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Phase curvature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Gaussian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594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Conducted measurement uncertainty (minus missmatch)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1.99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Gaussian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1.99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900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Impedance mismatch in the receiving chain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0.45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U-shaped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0.32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594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Random uncertainty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Rectangular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594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Measurement antenan frequency variation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Rectangular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900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FSPL estimation error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Gaussian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900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Measurement system dynamic range uncertainty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0.51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0.51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Gaussian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0.51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0.51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900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Test system frequency flatness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Gaussian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900">
                <a:tc gridSpan="9">
                  <a:txBody>
                    <a:bodyPr/>
                    <a:lstStyle/>
                    <a:p>
                      <a:pPr algn="ctr" fontAlgn="b"/>
                      <a:r>
                        <a:rPr lang="en-GB" sz="5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Stage 1: Calibration measurement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24819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Impedance mismatch between the receiving antenna and the network analyzer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U-shaped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594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Positioning and pointing misalignment between the reference antenna and the receiving antenna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Rectangular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594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Impedance mismatch between the reference antenna and the network analyzer.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U-shaped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900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Quality of quiet zone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Gaussian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594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Polarization mismatch for reference antenna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Rectangular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594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Mutual coupling between the reference antenna and the receiving antenna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Rectangular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900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Phase curvature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Gaussian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900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Uncertainty of the network analyzer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Gaussian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594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Influence of the reference antenna feed cable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Rectangular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594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Reference antenna feed cable loss measurement uncertainty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Gaussian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594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Influence of the receiving antenna feed cable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Rectangular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594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Uncertainty of the absolute gain of the reference antenna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Rectangular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594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Uncertainty of the absolute gain of the receiving antenna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Rectangular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900"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GB" sz="5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Combined standard uncertainty (1σ) [dB]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1.21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2.13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900"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GB" sz="5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Expanded uncertainty (1.96σ - confidence interval of 95 %) [dB]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2.37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4.17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900"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900"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0.75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0.75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900"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MU total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4.2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9427557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CC96004-B61D-49CF-B429-3B52C8E98C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57093"/>
          </a:xfrm>
        </p:spPr>
        <p:txBody>
          <a:bodyPr/>
          <a:lstStyle/>
          <a:p>
            <a:r>
              <a:rPr lang="en-US" dirty="0" smtClean="0"/>
              <a:t>FR1 - Additional requirements- co-existence</a:t>
            </a:r>
            <a:endParaRPr lang="en-GB" dirty="0"/>
          </a:p>
        </p:txBody>
      </p:sp>
      <p:sp>
        <p:nvSpPr>
          <p:cNvPr id="5" name="Vertical Text Placeholder 2">
            <a:extLst>
              <a:ext uri="{FF2B5EF4-FFF2-40B4-BE49-F238E27FC236}">
                <a16:creationId xmlns="" xmlns:a16="http://schemas.microsoft.com/office/drawing/2014/main" id="{BD6F26DF-F135-48E5-9870-4E80817B5E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36418" y="1188315"/>
            <a:ext cx="11298381" cy="5073939"/>
          </a:xfrm>
        </p:spPr>
        <p:txBody>
          <a:bodyPr vert="horz">
            <a:normAutofit fontScale="92500" lnSpcReduction="20000"/>
          </a:bodyPr>
          <a:lstStyle/>
          <a:p>
            <a:r>
              <a:rPr lang="en-GB" dirty="0" smtClean="0"/>
              <a:t>As with all the co-existence bands are 3GPP the MU’s are split in freq like the wanted signal – this can be kept.</a:t>
            </a:r>
            <a:endParaRPr lang="en-GB" dirty="0" smtClean="0">
              <a:latin typeface="Arial"/>
            </a:endParaRPr>
          </a:p>
          <a:p>
            <a:endParaRPr lang="en-GB" dirty="0" smtClean="0">
              <a:latin typeface="Arial"/>
            </a:endParaRPr>
          </a:p>
          <a:p>
            <a:r>
              <a:rPr lang="en-GB" sz="2400" dirty="0" smtClean="0">
                <a:latin typeface="Arial"/>
              </a:rPr>
              <a:t>The co-existence requirements (like the Rx emissions) are at a much lower power level so TRP calculation may be affected by the noise floor of the measurement system, the following definition is proposed:</a:t>
            </a:r>
          </a:p>
          <a:p>
            <a:endParaRPr lang="en-GB" dirty="0" smtClean="0">
              <a:latin typeface="Arial"/>
            </a:endParaRPr>
          </a:p>
          <a:p>
            <a:pPr>
              <a:buNone/>
            </a:pPr>
            <a:r>
              <a:rPr lang="en-GB" sz="2400" b="1" dirty="0" smtClean="0">
                <a:latin typeface="Arial"/>
              </a:rPr>
              <a:t>Measurement system dynamic range uncertainty </a:t>
            </a:r>
            <a:r>
              <a:rPr lang="en-GB" sz="2400" dirty="0" smtClean="0">
                <a:latin typeface="Arial"/>
              </a:rPr>
              <a:t>– uncertainty due to the test requirement being close to the measurement equipment noise floor and the noise floor contributing significantly to the TRP total.</a:t>
            </a:r>
          </a:p>
          <a:p>
            <a:pPr lvl="1"/>
            <a:endParaRPr lang="en-GB" dirty="0" smtClean="0">
              <a:latin typeface="Arial"/>
            </a:endParaRPr>
          </a:p>
          <a:p>
            <a:r>
              <a:rPr lang="en-GB" dirty="0" smtClean="0"/>
              <a:t>Conducted MU are given for above and below -60dBm, the requirement levels are above -60dBm but the measured power for OTA will be less than -60dBm. As some contributions are lower than the conducted MU to keep the MU down the above -60dBm conducted values are used.</a:t>
            </a:r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9427557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CC96004-B61D-49CF-B429-3B52C8E98C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9590"/>
            <a:ext cx="10515600" cy="757093"/>
          </a:xfrm>
        </p:spPr>
        <p:txBody>
          <a:bodyPr/>
          <a:lstStyle/>
          <a:p>
            <a:r>
              <a:rPr lang="en-US" dirty="0" smtClean="0"/>
              <a:t>FR1 - Additional requirements- co-existence</a:t>
            </a:r>
            <a:endParaRPr lang="en-GB" dirty="0"/>
          </a:p>
        </p:txBody>
      </p:sp>
      <p:sp>
        <p:nvSpPr>
          <p:cNvPr id="5" name="Vertical Text Placeholder 2">
            <a:extLst>
              <a:ext uri="{FF2B5EF4-FFF2-40B4-BE49-F238E27FC236}">
                <a16:creationId xmlns="" xmlns:a16="http://schemas.microsoft.com/office/drawing/2014/main" id="{BD6F26DF-F135-48E5-9870-4E80817B5E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7950200" y="1011383"/>
            <a:ext cx="3784599" cy="5250872"/>
          </a:xfrm>
        </p:spPr>
        <p:txBody>
          <a:bodyPr vert="horz">
            <a:normAutofit fontScale="85000" lnSpcReduction="20000"/>
          </a:bodyPr>
          <a:lstStyle/>
          <a:p>
            <a:r>
              <a:rPr lang="en-GB" dirty="0" err="1" smtClean="0"/>
              <a:t>Bvased</a:t>
            </a:r>
            <a:r>
              <a:rPr lang="en-GB" dirty="0" smtClean="0"/>
              <a:t> on CATR as this is worst case for EIRP measurement (other can be </a:t>
            </a:r>
            <a:r>
              <a:rPr lang="en-GB" dirty="0" err="1" smtClean="0"/>
              <a:t>sdone</a:t>
            </a:r>
            <a:r>
              <a:rPr lang="en-GB" dirty="0" smtClean="0"/>
              <a:t> bit will be lower MU).</a:t>
            </a:r>
          </a:p>
          <a:p>
            <a:r>
              <a:rPr lang="en-GB" dirty="0" smtClean="0"/>
              <a:t>Measurement system dynamic range uncertainty added as low power level</a:t>
            </a:r>
          </a:p>
          <a:p>
            <a:r>
              <a:rPr lang="en-GB" dirty="0" smtClean="0"/>
              <a:t>SE added at 2</a:t>
            </a:r>
            <a:r>
              <a:rPr lang="el-GR" dirty="0" smtClean="0"/>
              <a:t>σ</a:t>
            </a:r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r>
              <a:rPr lang="en-GB" dirty="0" smtClean="0">
                <a:solidFill>
                  <a:srgbClr val="FF0000"/>
                </a:solidFill>
              </a:rPr>
              <a:t>Proposal</a:t>
            </a:r>
          </a:p>
          <a:p>
            <a:pPr lvl="1"/>
            <a:r>
              <a:rPr lang="en-GB" dirty="0" smtClean="0">
                <a:solidFill>
                  <a:srgbClr val="FF0000"/>
                </a:solidFill>
                <a:latin typeface="Arial"/>
              </a:rPr>
              <a:t>f ≤ 3 GHz,</a:t>
            </a:r>
            <a:r>
              <a:rPr lang="en-GB" dirty="0" smtClean="0">
                <a:solidFill>
                  <a:schemeClr val="accent1">
                    <a:lumMod val="75000"/>
                  </a:schemeClr>
                </a:solidFill>
                <a:latin typeface="Arial"/>
              </a:rPr>
              <a:t> </a:t>
            </a:r>
            <a:r>
              <a:rPr lang="en-GB" dirty="0" smtClean="0">
                <a:solidFill>
                  <a:schemeClr val="accent1">
                    <a:lumMod val="75000"/>
                  </a:schemeClr>
                </a:solidFill>
                <a:latin typeface="Arial"/>
              </a:rPr>
              <a:t>MU=2.6dB</a:t>
            </a:r>
            <a:endParaRPr lang="en-GB" dirty="0" smtClean="0">
              <a:solidFill>
                <a:schemeClr val="accent1">
                  <a:lumMod val="75000"/>
                </a:schemeClr>
              </a:solidFill>
              <a:latin typeface="Arial"/>
            </a:endParaRPr>
          </a:p>
          <a:p>
            <a:pPr lvl="1"/>
            <a:r>
              <a:rPr lang="en-GB" dirty="0" smtClean="0">
                <a:solidFill>
                  <a:srgbClr val="FF0000"/>
                </a:solidFill>
                <a:latin typeface="Arial"/>
              </a:rPr>
              <a:t>3 GHz &lt; f ≤ 4.2 GHz, </a:t>
            </a:r>
            <a:r>
              <a:rPr lang="en-GB" dirty="0" smtClean="0">
                <a:solidFill>
                  <a:schemeClr val="accent1">
                    <a:lumMod val="75000"/>
                  </a:schemeClr>
                </a:solidFill>
                <a:latin typeface="Arial"/>
              </a:rPr>
              <a:t>MU=2.6dB</a:t>
            </a:r>
            <a:endParaRPr lang="en-GB" dirty="0" smtClean="0">
              <a:solidFill>
                <a:schemeClr val="accent1">
                  <a:lumMod val="75000"/>
                </a:schemeClr>
              </a:solidFill>
              <a:latin typeface="Arial"/>
            </a:endParaRPr>
          </a:p>
          <a:p>
            <a:pPr marL="685800" lvl="2">
              <a:spcBef>
                <a:spcPts val="1000"/>
              </a:spcBef>
            </a:pPr>
            <a:r>
              <a:rPr lang="en-GB" sz="2400" dirty="0" smtClean="0">
                <a:solidFill>
                  <a:srgbClr val="FF0000"/>
                </a:solidFill>
                <a:latin typeface="Arial"/>
              </a:rPr>
              <a:t>4.2 GHz &lt; f ≤ 6 GHz, </a:t>
            </a:r>
            <a:r>
              <a:rPr lang="en-GB" sz="2400" dirty="0" smtClean="0">
                <a:solidFill>
                  <a:schemeClr val="accent1">
                    <a:lumMod val="75000"/>
                  </a:schemeClr>
                </a:solidFill>
                <a:latin typeface="Arial"/>
              </a:rPr>
              <a:t>MU=3.0dB</a:t>
            </a:r>
            <a:endParaRPr lang="en-GB" sz="2400" dirty="0" smtClean="0">
              <a:solidFill>
                <a:schemeClr val="accent1">
                  <a:lumMod val="75000"/>
                </a:schemeClr>
              </a:solidFill>
              <a:latin typeface="Arial"/>
            </a:endParaRPr>
          </a:p>
          <a:p>
            <a:endParaRPr lang="en-GB" dirty="0" smtClean="0">
              <a:solidFill>
                <a:srgbClr val="FF0000"/>
              </a:solidFill>
              <a:latin typeface="Arial"/>
            </a:endParaRPr>
          </a:p>
          <a:p>
            <a:endParaRPr lang="en-GB" dirty="0" smtClean="0"/>
          </a:p>
          <a:p>
            <a:endParaRPr lang="en-GB" dirty="0" smtClean="0"/>
          </a:p>
          <a:p>
            <a:endParaRPr lang="en-GB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576122" y="960437"/>
          <a:ext cx="6975755" cy="5418669"/>
        </p:xfrm>
        <a:graphic>
          <a:graphicData uri="http://schemas.openxmlformats.org/drawingml/2006/table">
            <a:tbl>
              <a:tblPr/>
              <a:tblGrid>
                <a:gridCol w="519932"/>
                <a:gridCol w="1776435"/>
                <a:gridCol w="519932"/>
                <a:gridCol w="519932"/>
                <a:gridCol w="519932"/>
                <a:gridCol w="519932"/>
                <a:gridCol w="519932"/>
                <a:gridCol w="519932"/>
                <a:gridCol w="519932"/>
                <a:gridCol w="519932"/>
                <a:gridCol w="519932"/>
              </a:tblGrid>
              <a:tr h="16247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UID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Uncertainty source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Uncertainty value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Distribution of the probability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Divisor based on distribution shape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700" b="1" i="1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</a:t>
                      </a:r>
                      <a:r>
                        <a:rPr lang="en-GB" sz="700" b="1" i="1" u="none" strike="noStrike" baseline="-25000">
                          <a:solidFill>
                            <a:srgbClr val="000000"/>
                          </a:solidFill>
                          <a:latin typeface="Arial"/>
                        </a:rPr>
                        <a:t>i</a:t>
                      </a:r>
                      <a:endParaRPr lang="en-GB" sz="700" b="1" i="1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Standard uncertainty </a:t>
                      </a:r>
                      <a:r>
                        <a:rPr lang="en-GB" sz="700" b="1" i="1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  <a:r>
                        <a:rPr lang="en-GB" sz="700" b="1" i="1" u="none" strike="noStrike" baseline="-25000">
                          <a:solidFill>
                            <a:srgbClr val="000000"/>
                          </a:solidFill>
                          <a:latin typeface="Arial"/>
                        </a:rPr>
                        <a:t>i</a:t>
                      </a:r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[dB]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2495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f≤3 GHz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3GHz&lt;f ≤4.2GHz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4.2GHz&lt;f ≤6GHz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f≤3 GHz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3GHz&lt;f ≤4.2GHz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4.2GHz&lt;f ≤6GHz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479">
                <a:tc gridSpan="10">
                  <a:txBody>
                    <a:bodyPr/>
                    <a:lstStyle/>
                    <a:p>
                      <a:pPr algn="ctr" fontAlgn="b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Stage 2: DUT measurement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479"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Misalignment  DUT &amp; pointing error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Exp. normal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84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Conducted measurement uncertainty (minus missmatch)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1.02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1.02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1.28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Gaussian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1.28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842"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Standing wave between DUT and test range antenna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U-shaped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842"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RF leakage, test range antenna cable connector terminated.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0.0012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0.0012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0.0012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Normal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0.0012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0.0012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0.0012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479"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QZ ripple with DUT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0.0928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0.0928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0.0928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Normal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0.0928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0.0928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0.0928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842"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Measurement system dynamic range uncertainty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0.51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0.51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0.51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Gaussian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0.51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0.51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0.51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479"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Test system frequency flatness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Gaussian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479">
                <a:tc gridSpan="10">
                  <a:txBody>
                    <a:bodyPr/>
                    <a:lstStyle/>
                    <a:p>
                      <a:pPr algn="ctr" fontAlgn="b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Stage 1: Calibration measurement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479"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Network Analyzer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Normal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3701"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Uncertainty of return loss (S11) measurement of SGH and test receiver (VNA) ports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0.127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0.325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0.325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U-shaped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842"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Insertion loss variation in receiver chain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Rectangular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842"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RF leakage, test range antenna cable connector terminated.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0.0012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0.0012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0.0012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Normal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0.0012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0.0012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0.0012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842"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Influence of the calibration antenna feed cable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0.022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0.022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0.022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U-shaped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0.015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0.015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0.015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842"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SGH Calibration uncertainty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0.433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0.433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Rectangular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842"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Misalignment  positioning system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Exp. normal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479"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Misalignment  SGH and pointing error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Exp. normal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479"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Rotary joints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0.048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0.048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0.048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U-shaped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0.034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0.034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0.034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842"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Standing wave between SGH and test range antenna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U-shaped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479"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QZ ripple with SGH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0.009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0.009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0.009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Normal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0.009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0.009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0.009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842"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Switching uncertainty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Rectangular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479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Combined standard uncertainty (1σ) [dB]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1.26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1.26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1.47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479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Expanded uncertainty (1.96σ - confidence interval of 95 %) [dB]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2.47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2.47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2.89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9427557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CC96004-B61D-49CF-B429-3B52C8E98C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57093"/>
          </a:xfrm>
        </p:spPr>
        <p:txBody>
          <a:bodyPr/>
          <a:lstStyle/>
          <a:p>
            <a:r>
              <a:rPr lang="en-US" dirty="0" smtClean="0"/>
              <a:t>FR1 - FR1 - TT values</a:t>
            </a:r>
            <a:endParaRPr lang="en-GB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BD6F26DF-F135-48E5-9870-4E80817B5E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36418" y="1188315"/>
            <a:ext cx="11298381" cy="5073939"/>
          </a:xfrm>
        </p:spPr>
        <p:txBody>
          <a:bodyPr vert="horz">
            <a:normAutofit/>
          </a:bodyPr>
          <a:lstStyle/>
          <a:p>
            <a:r>
              <a:rPr lang="en-GB" dirty="0" smtClean="0"/>
              <a:t>The MU values have been agreed in R4-1811672</a:t>
            </a:r>
          </a:p>
          <a:p>
            <a:r>
              <a:rPr lang="en-GB" dirty="0" smtClean="0"/>
              <a:t>TX mandatory emissions (CAT A/B)</a:t>
            </a:r>
          </a:p>
          <a:p>
            <a:pPr lvl="1"/>
            <a:r>
              <a:rPr lang="en-GB" dirty="0" smtClean="0">
                <a:latin typeface="Arial"/>
              </a:rPr>
              <a:t>TT=0</a:t>
            </a:r>
          </a:p>
          <a:p>
            <a:r>
              <a:rPr lang="en-GB" dirty="0" smtClean="0"/>
              <a:t>Receiver spurious emissions</a:t>
            </a:r>
          </a:p>
          <a:p>
            <a:pPr lvl="1"/>
            <a:r>
              <a:rPr lang="en-GB" dirty="0" smtClean="0">
                <a:latin typeface="Arial"/>
              </a:rPr>
              <a:t>TT=MU</a:t>
            </a:r>
          </a:p>
          <a:p>
            <a:r>
              <a:rPr lang="en-GB" dirty="0" smtClean="0"/>
              <a:t>Additional requirements- co-existence</a:t>
            </a:r>
          </a:p>
          <a:p>
            <a:pPr lvl="1"/>
            <a:r>
              <a:rPr lang="en-GB" dirty="0" smtClean="0">
                <a:latin typeface="Arial"/>
              </a:rPr>
              <a:t>For 3GPP to 3GPP co-existence, TT=MU</a:t>
            </a:r>
          </a:p>
          <a:p>
            <a:pPr lvl="2"/>
            <a:r>
              <a:rPr lang="en-GB" dirty="0" smtClean="0"/>
              <a:t>Tables 6.6.5.2.3-1, 6.6.5.2.3-3, </a:t>
            </a:r>
            <a:r>
              <a:rPr lang="en-US" dirty="0" smtClean="0"/>
              <a:t>6.6.5.2.3-4</a:t>
            </a:r>
            <a:endParaRPr lang="en-GB" dirty="0" smtClean="0"/>
          </a:p>
          <a:p>
            <a:pPr lvl="1"/>
            <a:r>
              <a:rPr lang="en-GB" dirty="0" smtClean="0">
                <a:latin typeface="Arial"/>
              </a:rPr>
              <a:t>For PHS, TT=0</a:t>
            </a:r>
          </a:p>
          <a:p>
            <a:pPr lvl="2"/>
            <a:r>
              <a:rPr lang="en-GB" dirty="0" smtClean="0"/>
              <a:t>Tables 6.6.5.2.3-2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9427557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5312</TotalTime>
  <Words>3110</Words>
  <Application>Microsoft Office PowerPoint</Application>
  <PresentationFormat>Custom</PresentationFormat>
  <Paragraphs>1348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MU and TT for FR1 and FR2 Tx/Rx TRP spurious emissions </vt:lpstr>
      <vt:lpstr>FR1</vt:lpstr>
      <vt:lpstr>FR1 - Tx mandatory emissions - agreements</vt:lpstr>
      <vt:lpstr>FR1 - Tx mandatory emissions - agreements</vt:lpstr>
      <vt:lpstr>FR1 - Rx emissions</vt:lpstr>
      <vt:lpstr>FR1 - Rx emissions</vt:lpstr>
      <vt:lpstr>FR1 - Additional requirements- co-existence</vt:lpstr>
      <vt:lpstr>FR1 - Additional requirements- co-existence</vt:lpstr>
      <vt:lpstr>FR1 - FR1 - TT values</vt:lpstr>
      <vt:lpstr>FR2</vt:lpstr>
      <vt:lpstr>FR2 – SE 30MHz to 60GHz</vt:lpstr>
      <vt:lpstr>FR2 – SE 40GHz to 60GHz – MU Budgets</vt:lpstr>
      <vt:lpstr>FR2 – TX SE 30MHz to 60GHz</vt:lpstr>
      <vt:lpstr>FR2 – RX SE 30MHz to 60GHz</vt:lpstr>
      <vt:lpstr>FR2 - TT values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Da, Ren (Nokia - US)</dc:creator>
  <cp:lastModifiedBy>rapporteur</cp:lastModifiedBy>
  <cp:revision>239</cp:revision>
  <dcterms:created xsi:type="dcterms:W3CDTF">2016-11-16T01:29:09Z</dcterms:created>
  <dcterms:modified xsi:type="dcterms:W3CDTF">2018-08-24T10:41:14Z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-2141145419</vt:i4>
  </property>
  <property fmtid="{D5CDD505-2E9C-101B-9397-08002B2CF9AE}" pid="3" name="_NewReviewCycle">
    <vt:lpwstr/>
  </property>
  <property fmtid="{D5CDD505-2E9C-101B-9397-08002B2CF9AE}" pid="4" name="_EmailSubject">
    <vt:lpwstr>WF on sub6-GHz  ACLR and ACS</vt:lpwstr>
  </property>
  <property fmtid="{D5CDD505-2E9C-101B-9397-08002B2CF9AE}" pid="5" name="_AuthorEmail">
    <vt:lpwstr>man_hung.ng@nokia.com</vt:lpwstr>
  </property>
  <property fmtid="{D5CDD505-2E9C-101B-9397-08002B2CF9AE}" pid="6" name="_AuthorEmailDisplayName">
    <vt:lpwstr>Ng, Man Hung (Nokia - GB)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1535104765</vt:lpwstr>
  </property>
</Properties>
</file>