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7"/>
  </p:notesMasterIdLst>
  <p:sldIdLst>
    <p:sldId id="280" r:id="rId3"/>
    <p:sldId id="342" r:id="rId4"/>
    <p:sldId id="343" r:id="rId5"/>
    <p:sldId id="33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89D8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91" autoAdjust="0"/>
    <p:restoredTop sz="90158" autoAdjust="0"/>
  </p:normalViewPr>
  <p:slideViewPr>
    <p:cSldViewPr snapToGrid="0">
      <p:cViewPr varScale="1">
        <p:scale>
          <a:sx n="75" d="100"/>
          <a:sy n="75" d="100"/>
        </p:scale>
        <p:origin x="-3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8/24/2018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11969"/>
            <a:ext cx="11386457" cy="2397994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Way forward on gap sharing for measurement prioritization in different scenarios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NTT DoCoMo, Verizon Wireless, </a:t>
            </a:r>
            <a:r>
              <a:rPr lang="en-US" sz="2800" dirty="0" smtClean="0"/>
              <a:t>KDDI, Intel, Ericsson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</a:t>
            </a:r>
            <a:r>
              <a:rPr lang="en-US" b="1" dirty="0" smtClean="0"/>
              <a:t>R4-1811854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8587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WG4#88 </a:t>
            </a:r>
            <a:r>
              <a:rPr lang="en-GB" b="1" dirty="0"/>
              <a:t>Meeting</a:t>
            </a:r>
          </a:p>
          <a:p>
            <a:r>
              <a:rPr lang="en-GB" b="1" dirty="0" smtClean="0"/>
              <a:t>Gothenburg, Sweden, Aug 20-24, </a:t>
            </a:r>
            <a:r>
              <a:rPr lang="en-GB" b="1" dirty="0"/>
              <a:t>2018</a:t>
            </a:r>
          </a:p>
          <a:p>
            <a:r>
              <a:rPr lang="en-GB" b="1" dirty="0"/>
              <a:t>Agenda: 7.4.2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2800" y="1597025"/>
            <a:ext cx="10922000" cy="4351338"/>
          </a:xfrm>
        </p:spPr>
        <p:txBody>
          <a:bodyPr>
            <a:normAutofit/>
          </a:bodyPr>
          <a:lstStyle/>
          <a:p>
            <a:pPr lvl="0"/>
            <a:r>
              <a:rPr lang="en-US" altLang="ja-JP" sz="2400" dirty="0" smtClean="0"/>
              <a:t>In </a:t>
            </a:r>
            <a:r>
              <a:rPr lang="en-US" altLang="ja-JP" sz="2400" dirty="0"/>
              <a:t>current TS38.133, </a:t>
            </a:r>
            <a:r>
              <a:rPr lang="en-US" altLang="ja-JP" sz="2400" dirty="0" smtClean="0"/>
              <a:t>measurement </a:t>
            </a:r>
            <a:r>
              <a:rPr lang="en-US" altLang="ja-JP" sz="2400" dirty="0"/>
              <a:t>gap sharing </a:t>
            </a:r>
            <a:r>
              <a:rPr lang="en-US" altLang="ja-JP" sz="2400" dirty="0" smtClean="0"/>
              <a:t>is applicable </a:t>
            </a:r>
            <a:r>
              <a:rPr lang="en-US" altLang="ja-JP" sz="2400" dirty="0"/>
              <a:t>when UE </a:t>
            </a:r>
            <a:r>
              <a:rPr lang="en-US" altLang="ja-JP" sz="2400" dirty="0" smtClean="0"/>
              <a:t>need to perform gap-based intra-frequency measurement (gap is needed </a:t>
            </a:r>
            <a:r>
              <a:rPr lang="en-US" altLang="ja-JP" sz="2400" dirty="0"/>
              <a:t>or when SMTC configured for intra-frequency measurement are fully overlapping with measurement </a:t>
            </a:r>
            <a:r>
              <a:rPr lang="en-US" altLang="ja-JP" sz="2400" dirty="0" smtClean="0"/>
              <a:t>gaps), </a:t>
            </a:r>
            <a:r>
              <a:rPr lang="en-US" altLang="ja-JP" sz="2400" dirty="0"/>
              <a:t>and </a:t>
            </a:r>
            <a:r>
              <a:rPr lang="en-US" altLang="ja-JP" sz="2400" dirty="0" smtClean="0"/>
              <a:t>to perform inter-frequency measurement.</a:t>
            </a:r>
          </a:p>
          <a:p>
            <a:pPr lvl="1"/>
            <a:r>
              <a:rPr lang="en-US" altLang="ja-JP" sz="2000" dirty="0"/>
              <a:t>Scaling factor for intra-freq. measurement/cell identification delay:</a:t>
            </a:r>
            <a:r>
              <a:rPr lang="ja-JP" altLang="en-US" sz="2000" dirty="0"/>
              <a:t>　</a:t>
            </a:r>
            <a:r>
              <a:rPr lang="en-US" altLang="ja-JP" sz="2000" dirty="0" err="1"/>
              <a:t>Kintra</a:t>
            </a:r>
            <a:r>
              <a:rPr lang="en-US" altLang="ja-JP" sz="2000" dirty="0"/>
              <a:t> = 1 / X * 100</a:t>
            </a:r>
          </a:p>
          <a:p>
            <a:pPr lvl="1"/>
            <a:r>
              <a:rPr lang="en-US" altLang="ja-JP" sz="2000" dirty="0"/>
              <a:t>Scaling factor for </a:t>
            </a:r>
            <a:r>
              <a:rPr lang="en-US" altLang="ja-JP" sz="2000" dirty="0" smtClean="0"/>
              <a:t>inter-freq</a:t>
            </a:r>
            <a:r>
              <a:rPr lang="en-US" altLang="ja-JP" sz="2000" dirty="0"/>
              <a:t>. measurement/cell identification delay:</a:t>
            </a:r>
            <a:r>
              <a:rPr lang="ja-JP" altLang="en-US" sz="2000" dirty="0"/>
              <a:t>　</a:t>
            </a:r>
            <a:r>
              <a:rPr lang="en-US" altLang="ja-JP" sz="2000" dirty="0" err="1"/>
              <a:t>Kinter</a:t>
            </a:r>
            <a:r>
              <a:rPr lang="en-US" altLang="ja-JP" sz="2000" dirty="0"/>
              <a:t> = 1 / (100 – X) * 100</a:t>
            </a:r>
          </a:p>
          <a:p>
            <a:pPr lvl="1"/>
            <a:endParaRPr lang="en-US" altLang="ja-JP" sz="2000" dirty="0"/>
          </a:p>
          <a:p>
            <a:pPr lvl="1"/>
            <a:endParaRPr lang="ja-JP" altLang="ja-JP" sz="2000" dirty="0"/>
          </a:p>
          <a:p>
            <a:endParaRPr kumimoji="1" lang="ja-JP" alt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771193"/>
              </p:ext>
            </p:extLst>
          </p:nvPr>
        </p:nvGraphicFramePr>
        <p:xfrm>
          <a:off x="3173412" y="4003834"/>
          <a:ext cx="5616000" cy="1706880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2720799"/>
                <a:gridCol w="289520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Network </a:t>
                      </a:r>
                      <a:r>
                        <a:rPr lang="en-GB" sz="1600" dirty="0" err="1">
                          <a:effectLst/>
                        </a:rPr>
                        <a:t>signaling</a:t>
                      </a:r>
                      <a:r>
                        <a:rPr lang="en-GB" sz="1600" dirty="0">
                          <a:effectLst/>
                        </a:rPr>
                        <a:t> </a:t>
                      </a:r>
                      <a:r>
                        <a:rPr lang="en-GB" sz="1600" dirty="0" err="1">
                          <a:effectLst/>
                        </a:rPr>
                        <a:t>ParameterName</a:t>
                      </a:r>
                      <a:r>
                        <a:rPr lang="en-GB" sz="1600" dirty="0">
                          <a:effectLst/>
                        </a:rPr>
                        <a:t> (to be determined by RAN2)</a:t>
                      </a:r>
                      <a:endParaRPr lang="zh-CN" sz="16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Value of X (%)</a:t>
                      </a:r>
                      <a:endParaRPr lang="zh-CN" sz="16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‘00’</a:t>
                      </a:r>
                      <a:endParaRPr lang="zh-CN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Equal splitting</a:t>
                      </a:r>
                      <a:endParaRPr lang="zh-CN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‘01’</a:t>
                      </a:r>
                      <a:endParaRPr lang="zh-CN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strike="sngStrike" dirty="0">
                          <a:effectLst/>
                        </a:rPr>
                        <a:t>[</a:t>
                      </a:r>
                      <a:r>
                        <a:rPr lang="en-GB" sz="1600" dirty="0">
                          <a:effectLst/>
                        </a:rPr>
                        <a:t>25</a:t>
                      </a:r>
                      <a:r>
                        <a:rPr lang="en-GB" sz="1600" strike="sngStrike" dirty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‘10’</a:t>
                      </a:r>
                      <a:endParaRPr lang="zh-CN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strike="sngStrike" dirty="0">
                          <a:effectLst/>
                        </a:rPr>
                        <a:t>[</a:t>
                      </a:r>
                      <a:r>
                        <a:rPr lang="en-GB" sz="1600" dirty="0">
                          <a:effectLst/>
                        </a:rPr>
                        <a:t>50</a:t>
                      </a:r>
                      <a:r>
                        <a:rPr lang="en-GB" sz="1600" strike="sngStrike" dirty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‘11’</a:t>
                      </a:r>
                      <a:endParaRPr lang="zh-CN" sz="16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strike="sngStrike" dirty="0">
                          <a:effectLst/>
                        </a:rPr>
                        <a:t>[</a:t>
                      </a:r>
                      <a:r>
                        <a:rPr lang="en-GB" sz="1600" dirty="0">
                          <a:effectLst/>
                        </a:rPr>
                        <a:t>75</a:t>
                      </a:r>
                      <a:r>
                        <a:rPr lang="en-GB" sz="1600" strike="sngStrike" dirty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623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Problem for Intra-/Inter-</a:t>
            </a:r>
            <a:r>
              <a:rPr kumimoji="1" lang="en-US" altLang="ja-JP" dirty="0" err="1" smtClean="0"/>
              <a:t>Freq</a:t>
            </a:r>
            <a:r>
              <a:rPr kumimoji="1" lang="en-US" altLang="ja-JP" dirty="0" smtClean="0"/>
              <a:t> Gap Sharing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12800" y="1597025"/>
            <a:ext cx="10972800" cy="4351338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Based on current definition of gap sharing, UE should share per </a:t>
            </a:r>
            <a:r>
              <a:rPr lang="en-US" altLang="ja-JP" sz="2000" dirty="0"/>
              <a:t>UE gap or per FR gap for FR1 among NR intra-</a:t>
            </a:r>
            <a:r>
              <a:rPr lang="en-US" altLang="ja-JP" sz="2000" dirty="0" err="1"/>
              <a:t>freq</a:t>
            </a:r>
            <a:r>
              <a:rPr lang="en-US" altLang="ja-JP" sz="2000" dirty="0"/>
              <a:t>, NR inter-</a:t>
            </a:r>
            <a:r>
              <a:rPr lang="en-US" altLang="ja-JP" sz="2000" dirty="0" err="1"/>
              <a:t>freq</a:t>
            </a:r>
            <a:r>
              <a:rPr lang="en-US" altLang="ja-JP" sz="2000" dirty="0"/>
              <a:t>, LTE inter-</a:t>
            </a:r>
            <a:r>
              <a:rPr lang="en-US" altLang="ja-JP" sz="2000" dirty="0" err="1"/>
              <a:t>freq</a:t>
            </a:r>
            <a:r>
              <a:rPr lang="en-US" altLang="ja-JP" sz="2000" dirty="0"/>
              <a:t> and other inter-RAT </a:t>
            </a:r>
            <a:r>
              <a:rPr lang="en-US" altLang="ja-JP" sz="2000" dirty="0" smtClean="0"/>
              <a:t>measurements. </a:t>
            </a:r>
          </a:p>
          <a:p>
            <a:r>
              <a:rPr lang="en-US" altLang="ja-JP" sz="2000" dirty="0"/>
              <a:t>Considering different NR deployment scenarios (EN-DC, NE-DC, NR CA, NR-NR </a:t>
            </a:r>
            <a:r>
              <a:rPr lang="en-US" altLang="ja-JP" sz="2000" dirty="0" smtClean="0"/>
              <a:t>DC) by applying current gap occasion sharing mechanism, the frequency layer which matters mobility performance can not be prioritized: </a:t>
            </a:r>
          </a:p>
          <a:p>
            <a:pPr lvl="1"/>
            <a:r>
              <a:rPr lang="en-US" altLang="ja-JP" sz="1800" dirty="0"/>
              <a:t>In EN-DC case, LTE inter-frequency measurement (for inter-</a:t>
            </a:r>
            <a:r>
              <a:rPr lang="en-US" altLang="ja-JP" sz="1800" dirty="0" err="1"/>
              <a:t>freq</a:t>
            </a:r>
            <a:r>
              <a:rPr lang="en-US" altLang="ja-JP" sz="1800" dirty="0"/>
              <a:t> HO) </a:t>
            </a:r>
            <a:r>
              <a:rPr lang="en-US" altLang="ja-JP" sz="1800" dirty="0" smtClean="0"/>
              <a:t>needs to </a:t>
            </a:r>
            <a:r>
              <a:rPr lang="en-US" altLang="ja-JP" sz="1800" dirty="0"/>
              <a:t>be prioritized than </a:t>
            </a:r>
            <a:r>
              <a:rPr lang="en-US" altLang="ja-JP" sz="1800" dirty="0" smtClean="0"/>
              <a:t>NR intra-frequency gap-based measurement, NR inter-frequency measurement, and other inter-RAT </a:t>
            </a:r>
            <a:r>
              <a:rPr lang="en-US" altLang="ja-JP" sz="1800" dirty="0"/>
              <a:t>measurements </a:t>
            </a:r>
            <a:r>
              <a:rPr lang="en-US" altLang="ja-JP" sz="1800" dirty="0" smtClean="0"/>
              <a:t>(other </a:t>
            </a:r>
            <a:r>
              <a:rPr lang="en-US" altLang="ja-JP" sz="1800" dirty="0"/>
              <a:t>RATs</a:t>
            </a:r>
            <a:r>
              <a:rPr lang="en-US" altLang="ja-JP" sz="1800" dirty="0" smtClean="0"/>
              <a:t>).</a:t>
            </a:r>
            <a:endParaRPr lang="en-US" altLang="ja-JP" sz="1800" dirty="0"/>
          </a:p>
          <a:p>
            <a:pPr lvl="1"/>
            <a:r>
              <a:rPr lang="en-US" altLang="ja-JP" sz="1800" dirty="0" smtClean="0"/>
              <a:t>In NE-DC case, NR intra-frequency gap-based measurement corresponding to NR serving cells in FR1 needs to be prioritized than other intra-frequency gap-needed measurement and all inter-</a:t>
            </a:r>
            <a:r>
              <a:rPr lang="en-US" altLang="ja-JP" sz="1800" dirty="0" err="1" smtClean="0"/>
              <a:t>freq</a:t>
            </a:r>
            <a:r>
              <a:rPr lang="en-US" altLang="ja-JP" sz="1800" dirty="0" smtClean="0"/>
              <a:t>/inter-RAT measurement. </a:t>
            </a:r>
          </a:p>
          <a:p>
            <a:pPr lvl="1"/>
            <a:r>
              <a:rPr lang="en-US" altLang="ja-JP" sz="1800" dirty="0" smtClean="0"/>
              <a:t>In FR1-FR2 NR-NR DC, NR </a:t>
            </a:r>
            <a:r>
              <a:rPr lang="en-GB" altLang="zh-CN" sz="1800" dirty="0" smtClean="0"/>
              <a:t>intra-frequency gap-based </a:t>
            </a:r>
            <a:r>
              <a:rPr lang="en-GB" altLang="zh-CN" sz="1800" dirty="0"/>
              <a:t>measurement corresponding </a:t>
            </a:r>
            <a:r>
              <a:rPr lang="en-GB" altLang="zh-CN" sz="1800" dirty="0" smtClean="0"/>
              <a:t>to NR serving </a:t>
            </a:r>
            <a:r>
              <a:rPr lang="en-GB" altLang="zh-CN" sz="1800" dirty="0"/>
              <a:t>carrier(s) of </a:t>
            </a:r>
            <a:r>
              <a:rPr lang="en-GB" altLang="zh-CN" sz="1800" dirty="0" smtClean="0"/>
              <a:t>MCG (i.e., FR1 CCs)</a:t>
            </a:r>
            <a:r>
              <a:rPr lang="en-US" altLang="ja-JP" sz="1800" dirty="0" smtClean="0"/>
              <a:t> needs to be prioritized than </a:t>
            </a:r>
            <a:r>
              <a:rPr lang="en-US" altLang="ja-JP" sz="1800" dirty="0"/>
              <a:t>other intra-frequency </a:t>
            </a:r>
            <a:r>
              <a:rPr lang="en-US" altLang="ja-JP" sz="1800" dirty="0" smtClean="0"/>
              <a:t>gap-needed measurement </a:t>
            </a:r>
            <a:r>
              <a:rPr lang="en-US" altLang="ja-JP" sz="1800" dirty="0"/>
              <a:t>and </a:t>
            </a:r>
            <a:r>
              <a:rPr lang="en-US" altLang="ja-JP" sz="1800" dirty="0" smtClean="0"/>
              <a:t>all inter-</a:t>
            </a:r>
            <a:r>
              <a:rPr lang="en-US" altLang="ja-JP" sz="1800" dirty="0" err="1" smtClean="0"/>
              <a:t>freq</a:t>
            </a:r>
            <a:r>
              <a:rPr lang="en-US" altLang="ja-JP" sz="1800" dirty="0" smtClean="0"/>
              <a:t>/inter-RAT </a:t>
            </a:r>
            <a:r>
              <a:rPr lang="en-US" altLang="ja-JP" sz="1800" dirty="0"/>
              <a:t>measurement. </a:t>
            </a:r>
          </a:p>
        </p:txBody>
      </p:sp>
    </p:spTree>
    <p:extLst>
      <p:ext uri="{BB962C8B-B14F-4D97-AF65-F5344CB8AC3E}">
        <p14:creationId xmlns:p14="http://schemas.microsoft.com/office/powerpoint/2010/main" val="1812990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22960" y="-7112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smtClean="0"/>
              <a:t>Way Forward</a:t>
            </a:r>
            <a:endParaRPr lang="en-US" sz="4000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960" y="916305"/>
            <a:ext cx="10515600" cy="58527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8" indent="-350838"/>
            <a:r>
              <a:rPr lang="en-US" sz="1800" dirty="0" smtClean="0"/>
              <a:t>RAN4 further study the </a:t>
            </a:r>
            <a:r>
              <a:rPr lang="en-US" sz="1800" dirty="0" smtClean="0"/>
              <a:t>gap sharing for </a:t>
            </a:r>
            <a:r>
              <a:rPr lang="en-US" sz="1800" dirty="0" smtClean="0"/>
              <a:t>measurement prioritization </a:t>
            </a:r>
            <a:r>
              <a:rPr lang="en-US" sz="1800" dirty="0" smtClean="0"/>
              <a:t>problem for EN-DC in Rel-15, </a:t>
            </a:r>
            <a:r>
              <a:rPr lang="en-US" sz="1800" dirty="0" err="1" smtClean="0"/>
              <a:t>i.e</a:t>
            </a:r>
            <a:r>
              <a:rPr lang="en-US" sz="1800" dirty="0" smtClean="0"/>
              <a:t> operator’s request to enable </a:t>
            </a:r>
            <a:r>
              <a:rPr lang="en-US" sz="1800" dirty="0" smtClean="0"/>
              <a:t>LTE </a:t>
            </a:r>
            <a:r>
              <a:rPr lang="en-US" sz="1800" dirty="0"/>
              <a:t>inter-frequency measurement </a:t>
            </a:r>
            <a:r>
              <a:rPr lang="en-US" sz="1800" dirty="0" smtClean="0"/>
              <a:t>prioritization (for </a:t>
            </a:r>
            <a:r>
              <a:rPr lang="en-US" sz="1800" dirty="0"/>
              <a:t>inter-</a:t>
            </a:r>
            <a:r>
              <a:rPr lang="en-US" sz="1800" dirty="0" err="1"/>
              <a:t>freq</a:t>
            </a:r>
            <a:r>
              <a:rPr lang="en-US" sz="1800" dirty="0"/>
              <a:t> HO</a:t>
            </a:r>
            <a:r>
              <a:rPr lang="en-US" sz="1800" dirty="0" smtClean="0"/>
              <a:t>)</a:t>
            </a:r>
            <a:r>
              <a:rPr lang="en-US" sz="1800" dirty="0" smtClean="0"/>
              <a:t>. </a:t>
            </a:r>
            <a:endParaRPr lang="en-US" sz="1800" dirty="0" smtClean="0"/>
          </a:p>
          <a:p>
            <a:pPr marL="350838" indent="-350838"/>
            <a:r>
              <a:rPr lang="en-US" sz="1800" dirty="0" smtClean="0"/>
              <a:t>In Rel-15 late drop, RAN4 </a:t>
            </a:r>
            <a:r>
              <a:rPr lang="en-US" sz="1800" dirty="0" smtClean="0"/>
              <a:t>study and define </a:t>
            </a:r>
            <a:r>
              <a:rPr lang="en-US" sz="1800" dirty="0" smtClean="0"/>
              <a:t>the gap sharing mechanism with measurement prioritization which can be applied to NE-DC and </a:t>
            </a:r>
            <a:r>
              <a:rPr lang="en-US" sz="1800" dirty="0" smtClean="0"/>
              <a:t>FR1-FR2 NR-NR </a:t>
            </a:r>
            <a:r>
              <a:rPr lang="en-US" sz="1800" dirty="0" smtClean="0"/>
              <a:t>DC: </a:t>
            </a:r>
          </a:p>
          <a:p>
            <a:pPr marL="808038" lvl="1" indent="-350838"/>
            <a:r>
              <a:rPr lang="en-US" sz="1600" dirty="0"/>
              <a:t>The following table can be </a:t>
            </a:r>
            <a:r>
              <a:rPr lang="en-US" sz="1600" dirty="0" smtClean="0"/>
              <a:t>regarded as</a:t>
            </a:r>
            <a:r>
              <a:rPr lang="en-US" altLang="zh-CN" sz="1600" dirty="0" smtClean="0"/>
              <a:t> one option for the </a:t>
            </a:r>
            <a:r>
              <a:rPr lang="en-US" altLang="zh-CN" sz="1600" dirty="0"/>
              <a:t>gap sharing </a:t>
            </a:r>
            <a:r>
              <a:rPr lang="en-US" altLang="zh-CN" sz="1600" dirty="0" smtClean="0"/>
              <a:t>scheme</a:t>
            </a:r>
            <a:r>
              <a:rPr lang="en-US" sz="1600" dirty="0" smtClean="0"/>
              <a:t> for </a:t>
            </a:r>
            <a:r>
              <a:rPr lang="en-US" sz="1600" dirty="0" smtClean="0"/>
              <a:t>FR1-FR2 </a:t>
            </a:r>
            <a:r>
              <a:rPr lang="en-US" sz="1600" dirty="0" smtClean="0"/>
              <a:t>NR-NR DC: </a:t>
            </a:r>
            <a:endParaRPr lang="en-US" sz="1600" dirty="0"/>
          </a:p>
          <a:p>
            <a:pPr marL="350838" indent="-350838"/>
            <a:endParaRPr lang="en-US" altLang="zh-CN" sz="1800" dirty="0" smtClean="0"/>
          </a:p>
          <a:p>
            <a:pPr marL="350838" indent="-350838"/>
            <a:endParaRPr lang="en-US" altLang="zh-CN" sz="1800" dirty="0"/>
          </a:p>
          <a:p>
            <a:pPr marL="350838" indent="-350838"/>
            <a:endParaRPr lang="en-US" altLang="zh-CN" sz="1800" dirty="0" smtClean="0"/>
          </a:p>
          <a:p>
            <a:pPr marL="350838" indent="-350838"/>
            <a:endParaRPr lang="en-US" altLang="zh-CN" sz="1800" dirty="0"/>
          </a:p>
          <a:p>
            <a:pPr marL="350838" indent="-350838"/>
            <a:endParaRPr lang="en-US" altLang="zh-CN" sz="1800" dirty="0" smtClean="0"/>
          </a:p>
          <a:p>
            <a:pPr marL="350838" indent="-350838"/>
            <a:endParaRPr lang="en-US" altLang="zh-CN" sz="1800" dirty="0" smtClean="0"/>
          </a:p>
          <a:p>
            <a:pPr marL="350838" indent="-350838"/>
            <a:endParaRPr lang="en-US" altLang="zh-CN" sz="1800" dirty="0"/>
          </a:p>
          <a:p>
            <a:pPr marL="808038" lvl="1" indent="-350838"/>
            <a:r>
              <a:rPr lang="en-US" altLang="zh-CN" sz="1600" dirty="0" smtClean="0"/>
              <a:t>Other options for FR1-FR2 NR-NR DC </a:t>
            </a:r>
            <a:r>
              <a:rPr lang="en-US" altLang="zh-CN" sz="1600" dirty="0" smtClean="0"/>
              <a:t>are not </a:t>
            </a:r>
            <a:r>
              <a:rPr lang="en-US" altLang="zh-CN" sz="1600" dirty="0" smtClean="0"/>
              <a:t>precluded. </a:t>
            </a:r>
          </a:p>
          <a:p>
            <a:pPr marL="808038" lvl="1" indent="-350838"/>
            <a:r>
              <a:rPr lang="en-US" altLang="zh-CN" sz="1600" dirty="0" smtClean="0"/>
              <a:t>FFS gap sharing scheme for NE-DC in Rel-15 late drop. </a:t>
            </a:r>
            <a:endParaRPr lang="en-US" altLang="zh-CN" sz="1600" dirty="0" smtClean="0"/>
          </a:p>
          <a:p>
            <a:pPr marL="808038" lvl="1" indent="-350838"/>
            <a:r>
              <a:rPr lang="en-US" altLang="zh-CN" sz="1600" dirty="0" smtClean="0"/>
              <a:t>Requirements shall be completed accordingly, by allocating </a:t>
            </a:r>
            <a:r>
              <a:rPr lang="en-US" altLang="zh-CN" sz="1600" dirty="0" smtClean="0"/>
              <a:t>colliding measurement </a:t>
            </a:r>
            <a:r>
              <a:rPr lang="en-US" altLang="zh-CN" sz="1600" dirty="0" smtClean="0"/>
              <a:t>gap </a:t>
            </a:r>
            <a:r>
              <a:rPr lang="en-US" altLang="zh-CN" sz="1600" dirty="0" smtClean="0"/>
              <a:t>occasions </a:t>
            </a:r>
            <a:r>
              <a:rPr lang="en-US" altLang="zh-CN" sz="1600" dirty="0" smtClean="0"/>
              <a:t>between the </a:t>
            </a:r>
            <a:r>
              <a:rPr lang="en-US" altLang="zh-CN" sz="1600" dirty="0" smtClean="0"/>
              <a:t>two groups of carriers based on the defined gap sharing scheme.</a:t>
            </a:r>
            <a:endParaRPr lang="en-US" altLang="zh-CN" sz="1600" dirty="0" smtClean="0"/>
          </a:p>
          <a:p>
            <a:pPr marL="808038" lvl="1" indent="-350838"/>
            <a:r>
              <a:rPr lang="en-US" altLang="zh-CN" sz="1600" dirty="0" smtClean="0"/>
              <a:t>How to allocate measurement gap occasions within </a:t>
            </a:r>
            <a:r>
              <a:rPr lang="en-US" altLang="zh-CN" sz="1600" dirty="0" smtClean="0"/>
              <a:t>each </a:t>
            </a:r>
            <a:r>
              <a:rPr lang="en-US" altLang="zh-CN" sz="1600" dirty="0" smtClean="0"/>
              <a:t>group depends on the separate CSF discussion. </a:t>
            </a:r>
            <a:endParaRPr lang="en-US" altLang="zh-CN" sz="16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2473"/>
              </p:ext>
            </p:extLst>
          </p:nvPr>
        </p:nvGraphicFramePr>
        <p:xfrm>
          <a:off x="1855020" y="2468879"/>
          <a:ext cx="8451480" cy="237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200"/>
                <a:gridCol w="6216280"/>
              </a:tblGrid>
              <a:tr h="24574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MeasGapSharingScheme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zh-CN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Value of X (%)</a:t>
                      </a:r>
                      <a:endParaRPr lang="zh-CN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194310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‘00’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Equal </a:t>
                      </a:r>
                      <a:r>
                        <a:rPr lang="en-GB" sz="1400" dirty="0">
                          <a:effectLst/>
                        </a:rPr>
                        <a:t>splitting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5369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S Mincho"/>
                          <a:cs typeface="Times New Roman"/>
                        </a:rPr>
                        <a:t>‘01’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MS Mincho"/>
                          <a:cs typeface="Times New Roman"/>
                        </a:rPr>
                        <a:t>[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25]%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 MG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for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intra-frequency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gap-based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MS Mincho"/>
                          <a:cs typeface="Times New Roman"/>
                        </a:rPr>
                        <a:t>measurement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corresponding to severing carrier(s) of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MCG (in FR1)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The rest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MG 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for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other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measurement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4099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S Mincho"/>
                          <a:cs typeface="Times New Roman"/>
                        </a:rPr>
                        <a:t>‘10’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MS Mincho"/>
                          <a:cs typeface="Times New Roman"/>
                        </a:rPr>
                        <a:t>[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50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]%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 MG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for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intra-frequency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gap-based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MS Mincho"/>
                          <a:cs typeface="Times New Roman"/>
                        </a:rPr>
                        <a:t>measurement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corresponding to severing carrier(s) of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MCG (in FR1)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The rest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MG 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for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other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measurement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36385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/>
                          <a:ea typeface="MS Mincho"/>
                          <a:cs typeface="Times New Roman"/>
                        </a:rPr>
                        <a:t>‘11’</a:t>
                      </a:r>
                      <a:endParaRPr lang="zh-CN" sz="16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MS Mincho"/>
                          <a:cs typeface="Times New Roman"/>
                        </a:rPr>
                        <a:t>[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75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]%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 MG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for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intra-frequency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gap-based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MS Mincho"/>
                          <a:cs typeface="Times New Roman"/>
                        </a:rPr>
                        <a:t>measurement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corresponding to severing carrier(s) of </a:t>
                      </a:r>
                      <a:r>
                        <a:rPr lang="en-GB" sz="1400" dirty="0" smtClean="0">
                          <a:effectLst/>
                          <a:latin typeface="Arial"/>
                          <a:ea typeface="宋体"/>
                          <a:cs typeface="Times New Roman"/>
                        </a:rPr>
                        <a:t>MCG (in FR1)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The rest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MG 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for </a:t>
                      </a:r>
                      <a:r>
                        <a:rPr lang="en-GB" sz="14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other</a:t>
                      </a:r>
                      <a:r>
                        <a:rPr lang="en-GB" sz="1400" dirty="0">
                          <a:effectLst/>
                          <a:latin typeface="Arial"/>
                          <a:ea typeface="MS Mincho"/>
                          <a:cs typeface="Times New Roman"/>
                        </a:rPr>
                        <a:t> measurement</a:t>
                      </a:r>
                      <a:endParaRPr lang="zh-CN" sz="16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1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36494</TotalTime>
  <Words>540</Words>
  <Application>Microsoft Office PowerPoint</Application>
  <PresentationFormat>Custom</PresentationFormat>
  <Paragraphs>55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1_Office Theme</vt:lpstr>
      <vt:lpstr>Way forward on gap sharing for measurement prioritization in different scenarios</vt:lpstr>
      <vt:lpstr>Background</vt:lpstr>
      <vt:lpstr>Problem for Intra-/Inter-Freq Gap Sharing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…</dc:title>
  <dc:creator>Vera Lopez, Aida L</dc:creator>
  <cp:keywords>CTPClassification=CTP_NT</cp:keywords>
  <cp:lastModifiedBy>Jackson Wang</cp:lastModifiedBy>
  <cp:revision>1006</cp:revision>
  <dcterms:created xsi:type="dcterms:W3CDTF">2017-05-16T04:27:47Z</dcterms:created>
  <dcterms:modified xsi:type="dcterms:W3CDTF">2018-08-24T11:27:13Z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752c1cec-bd56-4396-ba16-9cc1c280fbcb</vt:lpwstr>
  </property>
  <property fmtid="{D5CDD505-2E9C-101B-9397-08002B2CF9AE}" pid="3" name="CTP_TimeStamp">
    <vt:lpwstr>2018-04-20 04:53:50Z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NSCPROP_SA">
    <vt:lpwstr>C:\Users\Administrator\AppData\Local\Microsoft\Windows\Temporary Internet Files\Content.Outlook\B6K6BQ5R\Draft WF on FR2 FWA UE requirements_r02.pptx</vt:lpwstr>
  </property>
  <property fmtid="{D5CDD505-2E9C-101B-9397-08002B2CF9AE}" pid="9" name="CTPClassification">
    <vt:lpwstr>CTP_NT</vt:lpwstr>
  </property>
</Properties>
</file>