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61" r:id="rId6"/>
    <p:sldId id="266" r:id="rId7"/>
    <p:sldId id="272" r:id="rId8"/>
    <p:sldId id="273" r:id="rId9"/>
    <p:sldId id="267" r:id="rId10"/>
    <p:sldId id="278" r:id="rId11"/>
    <p:sldId id="270" r:id="rId12"/>
  </p:sldIdLst>
  <p:sldSz cx="9144000" cy="6858000" type="screen4x3"/>
  <p:notesSz cx="6858000" cy="9144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000"/>
    <p:restoredTop sz="94257"/>
  </p:normalViewPr>
  <p:slideViewPr>
    <p:cSldViewPr showGuides="1">
      <p:cViewPr>
        <p:scale>
          <a:sx n="75" d="100"/>
          <a:sy n="75" d="100"/>
        </p:scale>
        <p:origin x="1260" y="48"/>
      </p:cViewPr>
      <p:guideLst>
        <p:guide orient="horz" pos="2160"/>
        <p:guide pos="29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buFontTx/>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buFontTx/>
              <a:buNone/>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buFontTx/>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B8AD6CF-BB59-4D6B-A287-4FA503CD5248}"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幻灯片图像占位符 1"/>
          <p:cNvSpPr>
            <a:spLocks noGrp="1" noRot="1" noChangeAspect="1" noTextEdit="1"/>
          </p:cNvSpPr>
          <p:nvPr>
            <p:ph type="sldImg"/>
          </p:nvPr>
        </p:nvSpPr>
        <p:spPr>
          <a:ln>
            <a:solidFill>
              <a:srgbClr val="000000">
                <a:alpha val="100000"/>
              </a:srgbClr>
            </a:solidFill>
            <a:miter lim="800000"/>
          </a:ln>
        </p:spPr>
      </p:sp>
      <p:sp>
        <p:nvSpPr>
          <p:cNvPr id="5123"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512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幻灯片图像占位符 1"/>
          <p:cNvSpPr>
            <a:spLocks noGrp="1" noRot="1" noChangeAspect="1" noTextEdit="1"/>
          </p:cNvSpPr>
          <p:nvPr>
            <p:ph type="sldImg"/>
          </p:nvPr>
        </p:nvSpPr>
        <p:spPr>
          <a:ln>
            <a:solidFill>
              <a:srgbClr val="000000">
                <a:alpha val="100000"/>
              </a:srgbClr>
            </a:solidFill>
            <a:miter lim="800000"/>
          </a:ln>
        </p:spPr>
      </p:sp>
      <p:sp>
        <p:nvSpPr>
          <p:cNvPr id="9219"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922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幻灯片图像占位符 1"/>
          <p:cNvSpPr>
            <a:spLocks noGrp="1" noRot="1" noChangeAspect="1" noTextEdit="1"/>
          </p:cNvSpPr>
          <p:nvPr>
            <p:ph type="sldImg"/>
          </p:nvPr>
        </p:nvSpPr>
        <p:spPr>
          <a:ln>
            <a:solidFill>
              <a:srgbClr val="000000">
                <a:alpha val="100000"/>
              </a:srgbClr>
            </a:solidFill>
            <a:miter lim="800000"/>
          </a:ln>
        </p:spPr>
      </p:sp>
      <p:sp>
        <p:nvSpPr>
          <p:cNvPr id="11267"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1126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1331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a:ln>
            <a:solidFill>
              <a:srgbClr val="000000">
                <a:alpha val="100000"/>
              </a:srgbClr>
            </a:solidFill>
            <a:miter lim="800000"/>
          </a:ln>
        </p:spPr>
      </p:sp>
      <p:sp>
        <p:nvSpPr>
          <p:cNvPr id="17411"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1741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a:ln>
            <a:solidFill>
              <a:srgbClr val="000000">
                <a:alpha val="100000"/>
              </a:srgbClr>
            </a:solidFill>
            <a:miter lim="800000"/>
          </a:ln>
        </p:spPr>
      </p:sp>
      <p:sp>
        <p:nvSpPr>
          <p:cNvPr id="17411"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1741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幻灯片图像占位符 1"/>
          <p:cNvSpPr>
            <a:spLocks noGrp="1" noRot="1" noChangeAspect="1" noTextEdit="1"/>
          </p:cNvSpPr>
          <p:nvPr>
            <p:ph type="sldImg"/>
          </p:nvPr>
        </p:nvSpPr>
        <p:spPr>
          <a:ln>
            <a:solidFill>
              <a:srgbClr val="000000">
                <a:alpha val="100000"/>
              </a:srgbClr>
            </a:solidFill>
            <a:miter lim="800000"/>
          </a:ln>
        </p:spPr>
      </p:sp>
      <p:sp>
        <p:nvSpPr>
          <p:cNvPr id="23555"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2355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buFontTx/>
              <a:buNone/>
              <a:defRPr sz="1200">
                <a:solidFill>
                  <a:srgbClr val="898989"/>
                </a:solidFill>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buFontTx/>
              <a:buNone/>
              <a:defRPr sz="1200">
                <a:solidFill>
                  <a:srgbClr val="898989"/>
                </a:solidFill>
                <a:latin typeface="Calibri" panose="020F050202020403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buFontTx/>
              <a:buNone/>
              <a:defRPr sz="1200">
                <a:solidFill>
                  <a:srgbClr val="898989"/>
                </a:solidFill>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buFontTx/>
              <a:buNone/>
              <a:defRPr sz="1200">
                <a:solidFill>
                  <a:srgbClr val="898989"/>
                </a:solidFill>
                <a:latin typeface="Calibri" panose="020F050202020403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vmlDrawing" Target="../drawings/vmlDrawing1.vml"/><Relationship Id="rId3" Type="http://schemas.openxmlformats.org/officeDocument/2006/relationships/slideLayout" Target="../slideLayouts/slideLayout13.xml"/><Relationship Id="rId2" Type="http://schemas.openxmlformats.org/officeDocument/2006/relationships/image" Target="../media/image1.e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vmlDrawing" Target="../drawings/vmlDrawing2.vml"/><Relationship Id="rId3" Type="http://schemas.openxmlformats.org/officeDocument/2006/relationships/slideLayout" Target="../slideLayouts/slideLayout13.xml"/><Relationship Id="rId2" Type="http://schemas.openxmlformats.org/officeDocument/2006/relationships/image" Target="../media/image2.emf"/><Relationship Id="rId1"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1"/>
          <p:cNvSpPr>
            <a:spLocks noGrp="1"/>
          </p:cNvSpPr>
          <p:nvPr>
            <p:ph type="ctrTitle"/>
          </p:nvPr>
        </p:nvSpPr>
        <p:spPr/>
        <p:txBody>
          <a:bodyPr vert="horz" wrap="square" lIns="91440" tIns="45720" rIns="91440" bIns="45720" anchor="ctr"/>
          <a:p>
            <a:pPr eaLnBrk="1" hangingPunct="1"/>
            <a:r>
              <a:rPr lang="en-US" altLang="zh-CN" sz="4000" dirty="0"/>
              <a:t>Way forward on UE behavior before or after measurement gap</a:t>
            </a:r>
            <a:endParaRPr lang="zh-CN" altLang="en-US" sz="4000" dirty="0"/>
          </a:p>
        </p:txBody>
      </p:sp>
      <p:sp>
        <p:nvSpPr>
          <p:cNvPr id="4099" name="副标题 2"/>
          <p:cNvSpPr>
            <a:spLocks noGrp="1"/>
          </p:cNvSpPr>
          <p:nvPr>
            <p:ph type="subTitle" idx="1"/>
          </p:nvPr>
        </p:nvSpPr>
        <p:spPr>
          <a:xfrm>
            <a:off x="1371600" y="4365625"/>
            <a:ext cx="6400800" cy="1273175"/>
          </a:xfrm>
        </p:spPr>
        <p:txBody>
          <a:bodyPr vert="horz" wrap="square" lIns="91440" tIns="45720" rIns="91440" bIns="45720" anchor="t"/>
          <a:p>
            <a:pPr eaLnBrk="1" hangingPunct="1"/>
            <a:r>
              <a:rPr lang="en-US" altLang="zh-CN" kern="1200" dirty="0">
                <a:solidFill>
                  <a:schemeClr val="tx1"/>
                </a:solidFill>
                <a:latin typeface="+mn-lt"/>
                <a:ea typeface="宋体" panose="02010600030101010101" pitchFamily="2" charset="-122"/>
                <a:cs typeface="+mn-cs"/>
              </a:rPr>
              <a:t>ZTE, …</a:t>
            </a:r>
            <a:endParaRPr lang="zh-CN" altLang="en-US" kern="1200" dirty="0">
              <a:solidFill>
                <a:schemeClr val="tx1"/>
              </a:solidFill>
              <a:latin typeface="+mn-lt"/>
              <a:ea typeface="宋体" panose="02010600030101010101" pitchFamily="2" charset="-122"/>
              <a:cs typeface="+mn-cs"/>
            </a:endParaRPr>
          </a:p>
        </p:txBody>
      </p:sp>
      <p:sp>
        <p:nvSpPr>
          <p:cNvPr id="4100" name="标题 1"/>
          <p:cNvSpPr txBox="1"/>
          <p:nvPr/>
        </p:nvSpPr>
        <p:spPr>
          <a:xfrm>
            <a:off x="468313" y="260350"/>
            <a:ext cx="5903912" cy="1081088"/>
          </a:xfrm>
          <a:prstGeom prst="rect">
            <a:avLst/>
          </a:prstGeom>
          <a:noFill/>
          <a:ln w="9525">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2200" dirty="0"/>
              <a:t>3GPP TSG-RAN WG4 Meeting #88</a:t>
            </a:r>
            <a:endParaRPr lang="en-US" altLang="zh-CN" sz="2200" dirty="0"/>
          </a:p>
          <a:p>
            <a:pPr marL="0" lvl="0" indent="0" eaLnBrk="1" hangingPunct="1">
              <a:spcBef>
                <a:spcPct val="0"/>
              </a:spcBef>
              <a:buNone/>
            </a:pPr>
            <a:r>
              <a:rPr lang="en-GB" altLang="zh-CN" sz="2200" dirty="0"/>
              <a:t>Gothenburg, Sweden</a:t>
            </a:r>
            <a:r>
              <a:rPr lang="en-US" altLang="zh-CN" sz="2200" dirty="0"/>
              <a:t>, 20 - 24 August, 2018</a:t>
            </a:r>
            <a:endParaRPr lang="zh-CN" altLang="en-US" sz="2200" dirty="0"/>
          </a:p>
        </p:txBody>
      </p:sp>
      <p:sp>
        <p:nvSpPr>
          <p:cNvPr id="4101" name="TextBox 4"/>
          <p:cNvSpPr txBox="1"/>
          <p:nvPr/>
        </p:nvSpPr>
        <p:spPr>
          <a:xfrm>
            <a:off x="7092950" y="692150"/>
            <a:ext cx="1727200" cy="42989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2200" dirty="0"/>
              <a:t>R4-1811853</a:t>
            </a:r>
            <a:endParaRPr lang="zh-CN" altLang="en-US" sz="2200" dirty="0"/>
          </a:p>
        </p:txBody>
      </p:sp>
      <p:sp>
        <p:nvSpPr>
          <p:cNvPr id="4102" name="灯片编号占位符 5"/>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4000" dirty="0"/>
              <a:t>Background</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In previous WF R4-1809406</a:t>
            </a:r>
            <a:endParaRPr kumimoji="0" lang="zh-CN" altLang="zh-CN" sz="24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68580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RAN4 try to define deterministic </a:t>
            </a:r>
            <a:r>
              <a:rPr kumimoji="0" lang="en-US" altLang="ja-JP"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UE behavior for UL transmission after measurement gap, i.e. </a:t>
            </a: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define UE behavior in the way such that network knows whether UE will transmit or not under certain conditions.</a:t>
            </a:r>
            <a:endPar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68580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Following aspects should be considered when defining the UE behavior:</a:t>
            </a:r>
            <a:endPar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UE measurement time and re-tuning time if UE transmits UL after gap </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NR measurement being based on SMTC window</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MGTA (measurement gap timing advance) in NR</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Flexible UL/DL assignment of symbols in NR </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NR symbol length depending on SCS</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UL-DL and DL-UL switching time in NR</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3600" dirty="0"/>
              <a:t>Slots before and after measurement gap</a:t>
            </a:r>
            <a:endParaRPr lang="zh-CN" altLang="en-US" sz="3600" dirty="0"/>
          </a:p>
        </p:txBody>
      </p:sp>
      <p:sp>
        <p:nvSpPr>
          <p:cNvPr id="3075" name="内容占位符 2"/>
          <p:cNvSpPr>
            <a:spLocks noGrp="1"/>
          </p:cNvSpPr>
          <p:nvPr>
            <p:ph idx="1"/>
          </p:nvPr>
        </p:nvSpPr>
        <p:spPr>
          <a:xfrm>
            <a:off x="250825" y="1125538"/>
            <a:ext cx="8713788" cy="5327650"/>
          </a:xfrm>
        </p:spPr>
        <p:txBody>
          <a:bodyPr vert="horz" wrap="square" lIns="91440" tIns="45720" rIns="91440" bIns="45720" numCol="1" anchor="t" anchorCtr="0" compatLnSpc="1"/>
          <a:lstStyle/>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4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When MGTA is NOT applied,</a:t>
            </a:r>
            <a:endParaRPr kumimoji="0" lang="en-US" altLang="en-GB" sz="24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the slot before the measurement gap is slot j, 2j+1, 4j+3 and 8j+7 for 15kHz, 30kHz, 60kHz and 120kHz respetivley</a:t>
            </a:r>
            <a:endPar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the slot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after </a:t>
            </a: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the measurement gap is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slot j+</a:t>
            </a:r>
            <a:r>
              <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N+1, 2(j+N+1),</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 4(j+</a:t>
            </a:r>
            <a:r>
              <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N+1), 8(j+N+1) </a:t>
            </a: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for 15kHz, 30kHz, 60kHz and 120kHz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respetivley.</a:t>
            </a: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en-GB" sz="24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914400" marR="0" lvl="2"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p:txBody>
      </p:sp>
      <p:sp>
        <p:nvSpPr>
          <p:cNvPr id="8196"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
        <p:nvSpPr>
          <p:cNvPr id="8197" name="Rectangle 2"/>
          <p:cNvSpPr/>
          <p:nvPr/>
        </p:nvSpPr>
        <p:spPr>
          <a:xfrm>
            <a:off x="0" y="0"/>
            <a:ext cx="9144000" cy="0"/>
          </a:xfrm>
          <a:prstGeom prst="rect">
            <a:avLst/>
          </a:prstGeom>
          <a:noFill/>
          <a:ln w="9525">
            <a:noFill/>
          </a:ln>
        </p:spPr>
        <p:txBody>
          <a:bodyPr wrap="none" anchor="ctr">
            <a:spAutoFit/>
          </a:bodyPr>
          <a:p>
            <a:pPr eaLnBrk="1" hangingPunct="1"/>
            <a:endParaRPr lang="zh-CN" altLang="en-US" dirty="0">
              <a:latin typeface="Arial" panose="020B0604020202020204" pitchFamily="34" charset="0"/>
              <a:ea typeface="宋体" panose="02010600030101010101" pitchFamily="2" charset="-122"/>
            </a:endParaRPr>
          </a:p>
        </p:txBody>
      </p:sp>
      <p:graphicFrame>
        <p:nvGraphicFramePr>
          <p:cNvPr id="8198" name="对象 4"/>
          <p:cNvGraphicFramePr>
            <a:graphicFrameLocks noChangeAspect="1"/>
          </p:cNvGraphicFramePr>
          <p:nvPr/>
        </p:nvGraphicFramePr>
        <p:xfrm>
          <a:off x="503238" y="3078163"/>
          <a:ext cx="8208962" cy="2438400"/>
        </p:xfrm>
        <a:graphic>
          <a:graphicData uri="http://schemas.openxmlformats.org/presentationml/2006/ole">
            <mc:AlternateContent xmlns:mc="http://schemas.openxmlformats.org/markup-compatibility/2006">
              <mc:Choice xmlns:v="urn:schemas-microsoft-com:vml" Requires="v">
                <p:oleObj spid="_x0000_s3076" name="" r:id="rId1" imgW="20472400" imgH="5448300" progId="Visio.Drawing.11">
                  <p:embed/>
                </p:oleObj>
              </mc:Choice>
              <mc:Fallback>
                <p:oleObj name="" r:id="rId1" imgW="20472400" imgH="5448300" progId="Visio.Drawing.11">
                  <p:embed/>
                  <p:pic>
                    <p:nvPicPr>
                      <p:cNvPr id="0" name="图片 3075"/>
                      <p:cNvPicPr/>
                      <p:nvPr/>
                    </p:nvPicPr>
                    <p:blipFill>
                      <a:blip r:embed="rId2"/>
                      <a:stretch>
                        <a:fillRect/>
                      </a:stretch>
                    </p:blipFill>
                    <p:spPr>
                      <a:xfrm>
                        <a:off x="503238" y="3078163"/>
                        <a:ext cx="8208962" cy="2438400"/>
                      </a:xfrm>
                      <a:prstGeom prst="rect">
                        <a:avLst/>
                      </a:prstGeom>
                      <a:noFill/>
                      <a:ln w="38100">
                        <a:noFill/>
                        <a:miter/>
                      </a:ln>
                    </p:spPr>
                  </p:pic>
                </p:oleObj>
              </mc:Fallback>
            </mc:AlternateContent>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a:xfrm>
            <a:off x="457200" y="276225"/>
            <a:ext cx="8229600" cy="850900"/>
          </a:xfrm>
        </p:spPr>
        <p:txBody>
          <a:bodyPr vert="horz" wrap="square" lIns="91440" tIns="45720" rIns="91440" bIns="45720" anchor="ctr"/>
          <a:p>
            <a:pPr eaLnBrk="1" hangingPunct="1"/>
            <a:r>
              <a:rPr lang="en-US" altLang="zh-CN" sz="3600" dirty="0"/>
              <a:t>Slots before and after measurement gap</a:t>
            </a:r>
            <a:endParaRPr lang="zh-CN" altLang="en-US" sz="3600" dirty="0"/>
          </a:p>
        </p:txBody>
      </p:sp>
      <p:sp>
        <p:nvSpPr>
          <p:cNvPr id="3075" name="内容占位符 2"/>
          <p:cNvSpPr>
            <a:spLocks noGrp="1"/>
          </p:cNvSpPr>
          <p:nvPr>
            <p:ph idx="1"/>
          </p:nvPr>
        </p:nvSpPr>
        <p:spPr>
          <a:xfrm>
            <a:off x="250825" y="1125538"/>
            <a:ext cx="8713788" cy="5327650"/>
          </a:xfrm>
        </p:spPr>
        <p:txBody>
          <a:bodyPr vert="horz" wrap="square" lIns="91440" tIns="45720" rIns="91440" bIns="45720" numCol="1" anchor="t" anchorCtr="0" compatLnSpc="1"/>
          <a:lstStyle/>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4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When MGTA is applied,</a:t>
            </a:r>
            <a:endParaRPr kumimoji="0" lang="en-US" altLang="en-GB" sz="24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the slot before the measurement gap is slot j-1,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2j, 4j+1 </a:t>
            </a: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and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8j+3 </a:t>
            </a: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for 15kHz, 30kHz, 60kHz and 120kHz respetivley</a:t>
            </a: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the slot after the measurement gap is slot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(j+</a:t>
            </a:r>
            <a:r>
              <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N)+</a:t>
            </a:r>
            <a:r>
              <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1, </a:t>
            </a:r>
            <a:r>
              <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2(j+N)+1,</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 4(j+</a:t>
            </a:r>
            <a:r>
              <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N)+2, 8(j+N)+4 </a:t>
            </a: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for 15kHz, 30kHz, 60kHz and 120kHz respetivley.</a:t>
            </a: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rPr>
              <a:t>Note1: The figure dipects serving cells with different SCSs.</a:t>
            </a: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rPr>
              <a:t>Note 2: Interruption requirements also needs to be taken into accout. </a:t>
            </a: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914400" marR="0" lvl="2"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p:txBody>
      </p:sp>
      <p:sp>
        <p:nvSpPr>
          <p:cNvPr id="10244"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
        <p:nvSpPr>
          <p:cNvPr id="10245" name="Rectangle 2"/>
          <p:cNvSpPr/>
          <p:nvPr/>
        </p:nvSpPr>
        <p:spPr>
          <a:xfrm>
            <a:off x="684213" y="4425950"/>
            <a:ext cx="10028237" cy="46038"/>
          </a:xfrm>
          <a:prstGeom prst="rect">
            <a:avLst/>
          </a:prstGeom>
          <a:noFill/>
          <a:ln w="9525">
            <a:noFill/>
          </a:ln>
        </p:spPr>
        <p:txBody>
          <a:bodyPr anchor="ctr">
            <a:spAutoFit/>
          </a:bodyPr>
          <a:p>
            <a:pPr eaLnBrk="1" hangingPunct="1"/>
            <a:endParaRPr lang="zh-CN" altLang="en-US" dirty="0">
              <a:latin typeface="Arial" panose="020B0604020202020204" pitchFamily="34" charset="0"/>
              <a:ea typeface="宋体" panose="02010600030101010101" pitchFamily="2" charset="-122"/>
            </a:endParaRPr>
          </a:p>
        </p:txBody>
      </p:sp>
      <p:graphicFrame>
        <p:nvGraphicFramePr>
          <p:cNvPr id="10246" name="对象 3"/>
          <p:cNvGraphicFramePr>
            <a:graphicFrameLocks noChangeAspect="1"/>
          </p:cNvGraphicFramePr>
          <p:nvPr/>
        </p:nvGraphicFramePr>
        <p:xfrm>
          <a:off x="363538" y="3666808"/>
          <a:ext cx="8416925" cy="2232025"/>
        </p:xfrm>
        <a:graphic>
          <a:graphicData uri="http://schemas.openxmlformats.org/presentationml/2006/ole">
            <mc:AlternateContent xmlns:mc="http://schemas.openxmlformats.org/markup-compatibility/2006">
              <mc:Choice xmlns:v="urn:schemas-microsoft-com:vml" Requires="v">
                <p:oleObj spid="_x0000_s3077" name="" r:id="rId1" imgW="20472400" imgH="5448300" progId="Visio.Drawing.11">
                  <p:embed/>
                </p:oleObj>
              </mc:Choice>
              <mc:Fallback>
                <p:oleObj name="" r:id="rId1" imgW="20472400" imgH="5448300" progId="Visio.Drawing.11">
                  <p:embed/>
                  <p:pic>
                    <p:nvPicPr>
                      <p:cNvPr id="0" name="图片 3076"/>
                      <p:cNvPicPr/>
                      <p:nvPr/>
                    </p:nvPicPr>
                    <p:blipFill>
                      <a:blip r:embed="rId2"/>
                      <a:stretch>
                        <a:fillRect/>
                      </a:stretch>
                    </p:blipFill>
                    <p:spPr>
                      <a:xfrm>
                        <a:off x="363538" y="3666808"/>
                        <a:ext cx="8416925" cy="2232025"/>
                      </a:xfrm>
                      <a:prstGeom prst="rect">
                        <a:avLst/>
                      </a:prstGeom>
                      <a:noFill/>
                      <a:ln w="38100">
                        <a:noFill/>
                        <a:miter/>
                      </a:ln>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3600" dirty="0"/>
              <a:t>Definition of starting point of MG</a:t>
            </a:r>
            <a:endParaRPr lang="zh-CN" altLang="en-US" sz="3600" dirty="0"/>
          </a:p>
        </p:txBody>
      </p:sp>
      <p:sp>
        <p:nvSpPr>
          <p:cNvPr id="12291" name="内容占位符 2"/>
          <p:cNvSpPr>
            <a:spLocks noGrp="1"/>
          </p:cNvSpPr>
          <p:nvPr>
            <p:ph idx="1"/>
          </p:nvPr>
        </p:nvSpPr>
        <p:spPr>
          <a:xfrm>
            <a:off x="250825" y="1414463"/>
            <a:ext cx="8713788" cy="5327650"/>
          </a:xfrm>
        </p:spPr>
        <p:txBody>
          <a:bodyPr vert="horz" wrap="square" lIns="91440" tIns="45720" rIns="91440" bIns="45720" anchor="t"/>
          <a:p>
            <a:r>
              <a:rPr lang="en-US" altLang="zh-CN" sz="2400" dirty="0"/>
              <a:t>For EN-DC (LTE is the master cell, NR cells are not in MCG)</a:t>
            </a:r>
            <a:endParaRPr lang="zh-CN" altLang="zh-CN" sz="2000" dirty="0"/>
          </a:p>
          <a:p>
            <a:pPr lvl="1"/>
            <a:r>
              <a:rPr lang="en-US" altLang="zh-CN" sz="2000" dirty="0"/>
              <a:t>If per-UE MG is configured,</a:t>
            </a:r>
            <a:r>
              <a:rPr lang="en-US" altLang="zh-CN" sz="2000" dirty="0">
                <a:sym typeface="+mn-ea"/>
              </a:rPr>
              <a:t>If per-UE measurement gap is configured with MG timing advance of 0ms, a measurement gap starts at the end of the latest LTE subframe occurring immediately before the measurement gap among MCG serving cells subframes.</a:t>
            </a:r>
            <a:endParaRPr lang="en-US" altLang="zh-CN" sz="2000" dirty="0">
              <a:sym typeface="+mn-ea"/>
            </a:endParaRPr>
          </a:p>
          <a:p>
            <a:pPr lvl="1"/>
            <a:r>
              <a:rPr lang="en-US" altLang="zh-CN" sz="2000" dirty="0">
                <a:sym typeface="+mn-ea"/>
              </a:rPr>
              <a:t>If per-FR measurenet gap for FR1 is configured with MG timing advance of 0ms, this measurement gap for FR1 starts at the end of the latest LTE subframe occurring immediately before the measurement gap among MCG serving cells subframes in FR1.</a:t>
            </a:r>
            <a:endParaRPr lang="en-US" altLang="zh-CN" sz="2000" dirty="0">
              <a:sym typeface="+mn-ea"/>
            </a:endParaRPr>
          </a:p>
          <a:p>
            <a:pPr lvl="1"/>
            <a:r>
              <a:rPr lang="en-US" altLang="zh-CN" sz="2000" dirty="0">
                <a:sym typeface="+mn-ea"/>
              </a:rPr>
              <a:t>If per-FR measurenet gap for FR2 is configured with MG timing advance of 0ms, this measurement gap for FR2 starts at [FFS]. </a:t>
            </a:r>
            <a:endParaRPr lang="en-US" altLang="zh-CN" sz="2000" dirty="0">
              <a:sym typeface="+mn-ea"/>
            </a:endParaRPr>
          </a:p>
          <a:p>
            <a:pPr lvl="0"/>
            <a:r>
              <a:rPr lang="en-US" altLang="zh-CN" sz="2740" dirty="0"/>
              <a:t>FFS for SA</a:t>
            </a:r>
            <a:endParaRPr lang="en-US" altLang="zh-CN" sz="2740" dirty="0"/>
          </a:p>
          <a:p>
            <a:pPr lvl="0"/>
            <a:r>
              <a:rPr lang="en-US" altLang="zh-CN" sz="2400" dirty="0">
                <a:sym typeface="+mn-ea"/>
              </a:rPr>
              <a:t>FFS when </a:t>
            </a:r>
            <a:r>
              <a:rPr lang="en-US" altLang="zh-CN" sz="2400" b="1" dirty="0">
                <a:sym typeface="+mn-ea"/>
              </a:rPr>
              <a:t>MGTA </a:t>
            </a:r>
            <a:r>
              <a:rPr lang="en-US" altLang="zh-CN" sz="2400" dirty="0">
                <a:sym typeface="+mn-ea"/>
              </a:rPr>
              <a:t>of 0.5ms or 0.25ms is applied for EN-DC and SA.</a:t>
            </a:r>
            <a:endParaRPr lang="en-US" altLang="zh-CN" sz="3600" dirty="0"/>
          </a:p>
          <a:p>
            <a:pPr lvl="2"/>
            <a:endParaRPr lang="en-US" altLang="zh-CN" sz="1800" dirty="0"/>
          </a:p>
          <a:p>
            <a:pPr lvl="2"/>
            <a:endParaRPr lang="zh-CN" altLang="zh-CN" sz="1800" dirty="0"/>
          </a:p>
          <a:p>
            <a:pPr eaLnBrk="1" hangingPunct="1"/>
            <a:endParaRPr lang="zh-CN" altLang="zh-CN" sz="1800" dirty="0"/>
          </a:p>
          <a:p>
            <a:pPr lvl="1" eaLnBrk="1" hangingPunct="1"/>
            <a:endParaRPr lang="en-US" altLang="zh-CN" sz="1400" dirty="0"/>
          </a:p>
          <a:p>
            <a:pPr lvl="1" eaLnBrk="1" hangingPunct="1"/>
            <a:endParaRPr lang="en-US" altLang="zh-CN" sz="1400" dirty="0"/>
          </a:p>
          <a:p>
            <a:pPr lvl="2" eaLnBrk="1" hangingPunct="1"/>
            <a:endParaRPr lang="en-US" altLang="zh-CN" sz="1400" dirty="0"/>
          </a:p>
        </p:txBody>
      </p:sp>
      <p:sp>
        <p:nvSpPr>
          <p:cNvPr id="12292"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3200" dirty="0"/>
              <a:t>UE behavior before and after measurement gap</a:t>
            </a:r>
            <a:endParaRPr lang="zh-CN" altLang="en-US" sz="3200" dirty="0"/>
          </a:p>
        </p:txBody>
      </p:sp>
      <p:sp>
        <p:nvSpPr>
          <p:cNvPr id="16387" name="内容占位符 2"/>
          <p:cNvSpPr>
            <a:spLocks noGrp="1"/>
          </p:cNvSpPr>
          <p:nvPr>
            <p:ph idx="1"/>
          </p:nvPr>
        </p:nvSpPr>
        <p:spPr>
          <a:xfrm>
            <a:off x="250825" y="1125538"/>
            <a:ext cx="8713788" cy="5327650"/>
          </a:xfrm>
        </p:spPr>
        <p:txBody>
          <a:bodyPr vert="horz" wrap="square" lIns="91440" tIns="45720" rIns="91440" bIns="45720" anchor="t"/>
          <a:p>
            <a:r>
              <a:rPr lang="en-US" altLang="zh-CN" sz="2400" dirty="0"/>
              <a:t>UE behaviour before and after measurement gap should be considered for following scenarios</a:t>
            </a:r>
            <a:endParaRPr lang="en-US" altLang="zh-CN" sz="2800" dirty="0"/>
          </a:p>
          <a:p>
            <a:pPr lvl="1"/>
            <a:r>
              <a:rPr lang="en-US" altLang="zh-CN" sz="2400" dirty="0">
                <a:sym typeface="+mn-ea"/>
              </a:rPr>
              <a:t>When MGTA (0.5ms for FR1 and 0.25ms for FR2) is applied</a:t>
            </a:r>
            <a:endParaRPr lang="en-US" altLang="zh-CN" sz="2400" dirty="0"/>
          </a:p>
          <a:p>
            <a:pPr lvl="2"/>
            <a:r>
              <a:rPr lang="en-US" altLang="zh-CN" sz="2055" dirty="0"/>
              <a:t>NR TDD</a:t>
            </a:r>
            <a:endParaRPr lang="en-US" altLang="zh-CN" sz="2055" dirty="0"/>
          </a:p>
          <a:p>
            <a:pPr lvl="2"/>
            <a:r>
              <a:rPr lang="en-US" altLang="zh-CN" sz="2055" dirty="0"/>
              <a:t>NR FDD</a:t>
            </a:r>
            <a:endParaRPr lang="en-US" altLang="zh-CN" sz="2055" dirty="0"/>
          </a:p>
          <a:p>
            <a:pPr lvl="2"/>
            <a:r>
              <a:rPr lang="en-US" altLang="zh-CN" sz="2055" dirty="0"/>
              <a:t>NR CA</a:t>
            </a:r>
            <a:endParaRPr lang="en-US" altLang="zh-CN" sz="2055" dirty="0"/>
          </a:p>
          <a:p>
            <a:pPr lvl="3"/>
            <a:r>
              <a:rPr lang="en-US" altLang="zh-CN" sz="1710" dirty="0"/>
              <a:t>Different SCSs on different SCells</a:t>
            </a:r>
            <a:endParaRPr lang="en-US" altLang="zh-CN" sz="1710" dirty="0"/>
          </a:p>
          <a:p>
            <a:pPr lvl="1"/>
            <a:r>
              <a:rPr lang="en-US" altLang="zh-CN" sz="2400" dirty="0">
                <a:sym typeface="+mn-ea"/>
              </a:rPr>
              <a:t>When MGTA (0.5ms for FR1 and 0.25ms for FR2) is NOT applied</a:t>
            </a:r>
            <a:endParaRPr lang="en-US" altLang="zh-CN" sz="2400" dirty="0"/>
          </a:p>
          <a:p>
            <a:pPr lvl="2" algn="l"/>
            <a:r>
              <a:rPr lang="en-US" altLang="zh-CN" sz="2055" dirty="0">
                <a:sym typeface="+mn-ea"/>
              </a:rPr>
              <a:t>NR TDD</a:t>
            </a:r>
            <a:endParaRPr lang="en-US" altLang="zh-CN" sz="2055" dirty="0"/>
          </a:p>
          <a:p>
            <a:pPr lvl="2" algn="l"/>
            <a:r>
              <a:rPr lang="en-US" altLang="zh-CN" sz="2055" dirty="0">
                <a:sym typeface="+mn-ea"/>
              </a:rPr>
              <a:t>NR FDD</a:t>
            </a:r>
            <a:endParaRPr lang="en-US" altLang="zh-CN" sz="2055" dirty="0"/>
          </a:p>
          <a:p>
            <a:pPr lvl="2" algn="l"/>
            <a:r>
              <a:rPr lang="en-US" altLang="zh-CN" sz="2055" dirty="0">
                <a:sym typeface="+mn-ea"/>
              </a:rPr>
              <a:t>NR CA</a:t>
            </a:r>
            <a:endParaRPr lang="en-US" altLang="zh-CN" sz="2400" dirty="0"/>
          </a:p>
          <a:p>
            <a:pPr lvl="3"/>
            <a:r>
              <a:rPr lang="en-US" altLang="zh-CN" sz="1710" dirty="0">
                <a:sym typeface="+mn-ea"/>
              </a:rPr>
              <a:t>Different SCSs on different SCells</a:t>
            </a:r>
            <a:endParaRPr lang="en-US" altLang="zh-CN" sz="2400" dirty="0"/>
          </a:p>
          <a:p>
            <a:pPr lvl="1"/>
            <a:r>
              <a:rPr lang="en-US" altLang="en-GB" sz="2330" dirty="0"/>
              <a:t>Note: interruption requirements for measurement gap should also be taken into account.</a:t>
            </a:r>
            <a:endParaRPr lang="en-US" altLang="en-GB" sz="2330" dirty="0"/>
          </a:p>
          <a:p>
            <a:pPr lvl="1" eaLnBrk="1" hangingPunct="1"/>
            <a:endParaRPr lang="en-US" altLang="zh-CN" sz="1800" dirty="0"/>
          </a:p>
          <a:p>
            <a:pPr lvl="2" eaLnBrk="1" hangingPunct="1"/>
            <a:endParaRPr lang="en-US" altLang="zh-CN" sz="1800" dirty="0"/>
          </a:p>
        </p:txBody>
      </p:sp>
      <p:sp>
        <p:nvSpPr>
          <p:cNvPr id="16388"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3200" dirty="0"/>
              <a:t>WF</a:t>
            </a:r>
            <a:endParaRPr lang="zh-CN" altLang="en-US" sz="3200" dirty="0"/>
          </a:p>
        </p:txBody>
      </p:sp>
      <p:sp>
        <p:nvSpPr>
          <p:cNvPr id="16387" name="内容占位符 2"/>
          <p:cNvSpPr>
            <a:spLocks noGrp="1"/>
          </p:cNvSpPr>
          <p:nvPr>
            <p:ph idx="1"/>
          </p:nvPr>
        </p:nvSpPr>
        <p:spPr>
          <a:xfrm>
            <a:off x="250825" y="1125538"/>
            <a:ext cx="8713788" cy="5327650"/>
          </a:xfrm>
        </p:spPr>
        <p:txBody>
          <a:bodyPr vert="horz" wrap="square" lIns="91440" tIns="45720" rIns="91440" bIns="45720" anchor="t"/>
          <a:p>
            <a:r>
              <a:rPr lang="en-US" altLang="zh-CN" sz="2800" dirty="0"/>
              <a:t>Companies are encouraged to bring further analysis in RAN4#88bis meeting.</a:t>
            </a:r>
            <a:endParaRPr lang="en-US" altLang="zh-CN" sz="2800" dirty="0"/>
          </a:p>
          <a:p>
            <a:endParaRPr lang="en-US" altLang="zh-CN" sz="2800" dirty="0"/>
          </a:p>
        </p:txBody>
      </p:sp>
      <p:sp>
        <p:nvSpPr>
          <p:cNvPr id="16388"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1"/>
          <p:cNvSpPr>
            <a:spLocks noGrp="1"/>
          </p:cNvSpPr>
          <p:nvPr>
            <p:ph type="title"/>
          </p:nvPr>
        </p:nvSpPr>
        <p:spPr>
          <a:xfrm>
            <a:off x="457200" y="274638"/>
            <a:ext cx="8229600" cy="850900"/>
          </a:xfrm>
        </p:spPr>
        <p:txBody>
          <a:bodyPr vert="horz" wrap="square" lIns="91440" tIns="45720" rIns="91440" bIns="45720" anchor="ctr"/>
          <a:p>
            <a:pPr eaLnBrk="1" hangingPunct="1"/>
            <a:r>
              <a:rPr lang="en-US" altLang="zh-CN" sz="4000" dirty="0"/>
              <a:t>Reference contributions</a:t>
            </a:r>
            <a:endParaRPr lang="zh-CN" altLang="en-US" sz="4000" dirty="0"/>
          </a:p>
        </p:txBody>
      </p:sp>
      <p:sp>
        <p:nvSpPr>
          <p:cNvPr id="22531" name="内容占位符 2"/>
          <p:cNvSpPr>
            <a:spLocks noGrp="1"/>
          </p:cNvSpPr>
          <p:nvPr>
            <p:ph idx="1"/>
          </p:nvPr>
        </p:nvSpPr>
        <p:spPr>
          <a:xfrm>
            <a:off x="250825" y="1125538"/>
            <a:ext cx="8713788" cy="5327650"/>
          </a:xfrm>
        </p:spPr>
        <p:txBody>
          <a:bodyPr vert="horz" wrap="square" lIns="91440" tIns="45720" rIns="91440" bIns="45720" anchor="t"/>
          <a:p>
            <a:pPr marL="457200" indent="-457200">
              <a:buFont typeface="Calibri" panose="020F0502020204030204" pitchFamily="34" charset="0"/>
              <a:buAutoNum type="arabicPeriod"/>
            </a:pPr>
            <a:r>
              <a:rPr lang="en-US" altLang="zh-CN" sz="2400" dirty="0"/>
              <a:t>R4-1810742, </a:t>
            </a:r>
            <a:r>
              <a:rPr lang="en-GB" altLang="zh-CN" sz="2400" dirty="0"/>
              <a:t>Discussion on UL transmission after measurement gap, ZTE</a:t>
            </a:r>
            <a:endParaRPr lang="en-US" altLang="zh-CN" sz="2400" dirty="0"/>
          </a:p>
          <a:p>
            <a:pPr marL="457200" indent="-457200">
              <a:buFont typeface="Calibri" panose="020F0502020204030204" pitchFamily="34" charset="0"/>
              <a:buAutoNum type="arabicPeriod"/>
            </a:pPr>
            <a:r>
              <a:rPr lang="en-US" altLang="zh-CN" sz="2400" dirty="0"/>
              <a:t>R4-1810220, </a:t>
            </a:r>
            <a:r>
              <a:rPr lang="en-GB" altLang="zh-CN" sz="2400" dirty="0"/>
              <a:t>Discussion on UE behavior in the slot immediately before/after measurement gap, LGE</a:t>
            </a:r>
            <a:endParaRPr lang="en-US" altLang="zh-CN" sz="2400" dirty="0"/>
          </a:p>
          <a:p>
            <a:pPr marL="457200" indent="-457200">
              <a:buFont typeface="Calibri" panose="020F0502020204030204" pitchFamily="34" charset="0"/>
              <a:buAutoNum type="arabicPeriod"/>
            </a:pPr>
            <a:r>
              <a:rPr lang="en-US" altLang="zh-CN" sz="2400" dirty="0"/>
              <a:t>R4-1810212,  </a:t>
            </a:r>
            <a:r>
              <a:rPr lang="en-GB" altLang="zh-CN" sz="2400" dirty="0"/>
              <a:t>CR on starting point to execute the measurement gap, Intel Corporation</a:t>
            </a:r>
            <a:endParaRPr lang="zh-CN" altLang="zh-CN" sz="2400" dirty="0"/>
          </a:p>
          <a:p>
            <a:pPr lvl="2" eaLnBrk="1" hangingPunct="1"/>
            <a:endParaRPr lang="en-US" altLang="zh-CN" sz="1600" dirty="0"/>
          </a:p>
        </p:txBody>
      </p:sp>
      <p:sp>
        <p:nvSpPr>
          <p:cNvPr id="22532"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3008</Words>
  <Application>WPS 演示</Application>
  <PresentationFormat/>
  <Paragraphs>107</Paragraphs>
  <Slides>8</Slides>
  <Notes>10</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2</vt:i4>
      </vt:variant>
      <vt:variant>
        <vt:lpstr>幻灯片标题</vt:lpstr>
      </vt:variant>
      <vt:variant>
        <vt:i4>8</vt:i4>
      </vt:variant>
    </vt:vector>
  </HeadingPairs>
  <TitlesOfParts>
    <vt:vector size="18" baseType="lpstr">
      <vt:lpstr>Arial</vt:lpstr>
      <vt:lpstr>宋体</vt:lpstr>
      <vt:lpstr>Wingdings</vt:lpstr>
      <vt:lpstr>Calibri</vt:lpstr>
      <vt:lpstr>微软雅黑</vt:lpstr>
      <vt:lpstr>Arial Unicode MS</vt:lpstr>
      <vt:lpstr>Office 主题​​</vt:lpstr>
      <vt:lpstr>1_Office 主题​​</vt:lpstr>
      <vt:lpstr>Visio.Drawing.11</vt:lpstr>
      <vt:lpstr>Visio.Drawing.11</vt:lpstr>
      <vt:lpstr>Way forward on UE behavior before or after measurement gap</vt:lpstr>
      <vt:lpstr>Background</vt:lpstr>
      <vt:lpstr>Slots before and after measurement gap</vt:lpstr>
      <vt:lpstr>Slots before and after measurement gap</vt:lpstr>
      <vt:lpstr>Definition of starting point of MG</vt:lpstr>
      <vt:lpstr>UE behavior before and after measurement gap</vt:lpstr>
      <vt:lpstr>WF</vt:lpstr>
      <vt:lpstr>Reference contributions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interference scenario and reference receiver for BS IC</dc:title>
  <dc:creator>China Telecom</dc:creator>
  <cp:lastModifiedBy>ZTE</cp:lastModifiedBy>
  <cp:revision>140</cp:revision>
  <dcterms:created xsi:type="dcterms:W3CDTF">2016-10-20T10:53:00Z</dcterms:created>
  <dcterms:modified xsi:type="dcterms:W3CDTF">2018-08-24T13:00:14Z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(2)QlN6y5gphDZqHFR7Z8+Fl4IKvlNM/O3adK2RNo5/iIEEs11AURrZ0Cf8DmCeRYR2fQsLR5oC
YT1g2sqWT+65bemF5Ey+gzW7f9XEsNARuDP45zK9F8a0LRtkLrQb1sFCPQWlevaRikGFsW+r
fDiLZlxt9iKfN5vS+LDTYT+LdH+KfXCfZsTPpjE4Q16BLQ+FSZ4caLqJWZdGV90OoyHvDVqF
trjGmCsTau8u1trdI9</vt:lpwstr>
  </property>
  <property fmtid="{D5CDD505-2E9C-101B-9397-08002B2CF9AE}" pid="3" name="_2015_ms_pID_725343_00">
    <vt:lpwstr>_</vt:lpwstr>
  </property>
  <property fmtid="{D5CDD505-2E9C-101B-9397-08002B2CF9AE}" pid="4" name="_2015_ms_pID_7253431">
    <vt:lpwstr>SndmmH/78bIohLEIhszotZiCpoOIU4sWOdctEymN4jjN8zU9kOyQmE
DNlv/NP6iBv+/yuFkoZF8IF8gpVS5vq2cg/24UYOsCXLwaAlRPIQbQSfv4hY+Xjp42GFDuU/
WoO6gWaoVFXMQJsRE3JhGTOA/V+36+MJlyzoxauYEEiSnw==</vt:lpwstr>
  </property>
  <property fmtid="{D5CDD505-2E9C-101B-9397-08002B2CF9AE}" pid="5" name="_2015_ms_pID_7253431_00">
    <vt:lpwstr>_</vt:lpwstr>
  </property>
  <property fmtid="{D5CDD505-2E9C-101B-9397-08002B2CF9AE}" pid="6" name="KSOProductBuildVer">
    <vt:lpwstr>2052-10.8.0.6206</vt:lpwstr>
  </property>
</Properties>
</file>