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84" r:id="rId4"/>
    <p:sldId id="285" r:id="rId5"/>
    <p:sldId id="279" r:id="rId6"/>
    <p:sldId id="286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56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32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2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03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28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8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93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15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55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97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rmAutofit fontScale="90000"/>
          </a:bodyPr>
          <a:lstStyle/>
          <a:p>
            <a:r>
              <a:rPr lang="en-GB" dirty="0"/>
              <a:t>WF on MU and TT for Rx requirements for FR2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GB" dirty="0"/>
              <a:t>Nokia, Nokia Shanghai Bell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sv-SE" b="1" dirty="0">
                <a:cs typeface="Arial" panose="020B0604020202020204" pitchFamily="34" charset="0"/>
              </a:rPr>
              <a:t>3GPP TSG-RAN WG4 Meeting#88</a:t>
            </a:r>
          </a:p>
          <a:p>
            <a:r>
              <a:rPr lang="en-GB" b="1" dirty="0"/>
              <a:t>Gothenburg, Sweden, 20 – 24 August 2018</a:t>
            </a:r>
            <a:endParaRPr lang="en-GB" dirty="0"/>
          </a:p>
          <a:p>
            <a:pPr>
              <a:spcBef>
                <a:spcPct val="0"/>
              </a:spcBef>
            </a:pPr>
            <a:r>
              <a:rPr lang="en-US" b="1" dirty="0"/>
              <a:t>Agenda Item:	</a:t>
            </a:r>
            <a:r>
              <a:rPr lang="en-GB" b="1" dirty="0"/>
              <a:t>6.1.1</a:t>
            </a:r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 dirty="0">
                <a:cs typeface="Arial" panose="020B0604020202020204" pitchFamily="34" charset="0"/>
              </a:rPr>
              <a:t>R4-1811844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824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Proposals for MU and TT for NR FR2 OTA receiver requirements provided in RAN4#88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horz">
            <a:normAutofit fontScale="85000" lnSpcReduction="20000"/>
          </a:bodyPr>
          <a:lstStyle/>
          <a:p>
            <a:r>
              <a:rPr lang="en-GB" dirty="0"/>
              <a:t>[1]	R4-1809708, “Proposals on MU and TT for NR FR2 OTA receiver requirements”, Nokia, Nokia Shanghai Bell.</a:t>
            </a:r>
          </a:p>
          <a:p>
            <a:r>
              <a:rPr lang="en-GB" dirty="0"/>
              <a:t>[2]	R4-1809884, “NR FR2 OTA measurement uncertainty value for CATR”, Keysight Technologies, NSI-MI Technologies</a:t>
            </a:r>
          </a:p>
          <a:p>
            <a:r>
              <a:rPr lang="en-GB" dirty="0"/>
              <a:t>[3]	R4-1810353, “Test tolerance for FR1 and FR2 RX regulatory requirements”, NTT DOCOMO, INC.</a:t>
            </a:r>
          </a:p>
          <a:p>
            <a:r>
              <a:rPr lang="en-GB" dirty="0"/>
              <a:t>[4]	R4-1810511, “Measurement uncertainties for EIS for FR2 in indoor anechoic chamber”, Ericsson.</a:t>
            </a:r>
          </a:p>
          <a:p>
            <a:r>
              <a:rPr lang="en-GB" dirty="0"/>
              <a:t>[5]	R4-1810512, “Measurement uncertainties for EIS for FR2 in CATR”, Ericsson.</a:t>
            </a:r>
          </a:p>
          <a:p>
            <a:r>
              <a:rPr lang="en-GB" dirty="0"/>
              <a:t>[6]	R4-1810519, “</a:t>
            </a:r>
            <a:r>
              <a:rPr lang="en-US" dirty="0"/>
              <a:t>On Test Tolerances for NR BS</a:t>
            </a:r>
            <a:r>
              <a:rPr lang="en-GB" dirty="0"/>
              <a:t>”, Ericsson.</a:t>
            </a:r>
          </a:p>
          <a:p>
            <a:r>
              <a:rPr lang="en-GB" dirty="0"/>
              <a:t>[7]	R4-1811264, “Proposed MU budgets for OT EIRP and EIS measurements of BS at </a:t>
            </a:r>
            <a:r>
              <a:rPr lang="en-GB" dirty="0" err="1"/>
              <a:t>mmWave</a:t>
            </a:r>
            <a:r>
              <a:rPr lang="en-GB" dirty="0"/>
              <a:t> in CATR”, MVG Industries.</a:t>
            </a:r>
          </a:p>
        </p:txBody>
      </p:sp>
    </p:spTree>
    <p:extLst>
      <p:ext uri="{BB962C8B-B14F-4D97-AF65-F5344CB8AC3E}">
        <p14:creationId xmlns:p14="http://schemas.microsoft.com/office/powerpoint/2010/main" val="942755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0D0E19-67C4-4656-B6CE-0915C0D293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 for EIS MU for CATR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7658485-00A3-4734-9B20-CFAE1061BA7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Proposals:</a:t>
            </a:r>
          </a:p>
          <a:p>
            <a:pPr lvl="1"/>
            <a:r>
              <a:rPr lang="en-GB" dirty="0"/>
              <a:t>Nokia	2.4	</a:t>
            </a:r>
          </a:p>
          <a:p>
            <a:pPr lvl="1"/>
            <a:r>
              <a:rPr lang="en-GB" dirty="0"/>
              <a:t>MVG	2.75	</a:t>
            </a:r>
          </a:p>
          <a:p>
            <a:pPr lvl="1"/>
            <a:r>
              <a:rPr lang="en-GB" dirty="0"/>
              <a:t>Keysight/NSI-MI	2.31	</a:t>
            </a:r>
          </a:p>
          <a:p>
            <a:pPr lvl="1"/>
            <a:r>
              <a:rPr lang="en-GB" dirty="0"/>
              <a:t>Ericsson by CATR	1.87	(for 24.25&lt;f&lt;29.5G)</a:t>
            </a:r>
          </a:p>
          <a:p>
            <a:pPr lvl="1"/>
            <a:r>
              <a:rPr lang="en-GB" dirty="0"/>
              <a:t>Ericsson by CATR	1.94	(for 37&lt;f&lt;40G)</a:t>
            </a:r>
          </a:p>
          <a:p>
            <a:r>
              <a:rPr lang="en-GB" dirty="0"/>
              <a:t>Way forward for EIS MU for CATR:</a:t>
            </a:r>
          </a:p>
          <a:p>
            <a:pPr lvl="1"/>
            <a:r>
              <a:rPr lang="en-GB" dirty="0"/>
              <a:t>2.4</a:t>
            </a:r>
          </a:p>
          <a:p>
            <a:pPr lvl="1"/>
            <a:endParaRPr lang="en-GB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CBD8F10-94DC-4AB2-96C8-44C96FA8D7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4003941"/>
              </p:ext>
            </p:extLst>
          </p:nvPr>
        </p:nvGraphicFramePr>
        <p:xfrm>
          <a:off x="838200" y="1690688"/>
          <a:ext cx="4412738" cy="4478664"/>
        </p:xfrm>
        <a:graphic>
          <a:graphicData uri="http://schemas.openxmlformats.org/drawingml/2006/table">
            <a:tbl>
              <a:tblPr/>
              <a:tblGrid>
                <a:gridCol w="232504">
                  <a:extLst>
                    <a:ext uri="{9D8B030D-6E8A-4147-A177-3AD203B41FA5}">
                      <a16:colId xmlns:a16="http://schemas.microsoft.com/office/drawing/2014/main" val="2509414806"/>
                    </a:ext>
                  </a:extLst>
                </a:gridCol>
                <a:gridCol w="421414">
                  <a:extLst>
                    <a:ext uri="{9D8B030D-6E8A-4147-A177-3AD203B41FA5}">
                      <a16:colId xmlns:a16="http://schemas.microsoft.com/office/drawing/2014/main" val="3926697329"/>
                    </a:ext>
                  </a:extLst>
                </a:gridCol>
                <a:gridCol w="392351">
                  <a:extLst>
                    <a:ext uri="{9D8B030D-6E8A-4147-A177-3AD203B41FA5}">
                      <a16:colId xmlns:a16="http://schemas.microsoft.com/office/drawing/2014/main" val="2781846397"/>
                    </a:ext>
                  </a:extLst>
                </a:gridCol>
                <a:gridCol w="392351">
                  <a:extLst>
                    <a:ext uri="{9D8B030D-6E8A-4147-A177-3AD203B41FA5}">
                      <a16:colId xmlns:a16="http://schemas.microsoft.com/office/drawing/2014/main" val="2726466935"/>
                    </a:ext>
                  </a:extLst>
                </a:gridCol>
                <a:gridCol w="392351">
                  <a:extLst>
                    <a:ext uri="{9D8B030D-6E8A-4147-A177-3AD203B41FA5}">
                      <a16:colId xmlns:a16="http://schemas.microsoft.com/office/drawing/2014/main" val="1040727445"/>
                    </a:ext>
                  </a:extLst>
                </a:gridCol>
                <a:gridCol w="392351">
                  <a:extLst>
                    <a:ext uri="{9D8B030D-6E8A-4147-A177-3AD203B41FA5}">
                      <a16:colId xmlns:a16="http://schemas.microsoft.com/office/drawing/2014/main" val="1103115277"/>
                    </a:ext>
                  </a:extLst>
                </a:gridCol>
                <a:gridCol w="232504">
                  <a:extLst>
                    <a:ext uri="{9D8B030D-6E8A-4147-A177-3AD203B41FA5}">
                      <a16:colId xmlns:a16="http://schemas.microsoft.com/office/drawing/2014/main" val="1968803919"/>
                    </a:ext>
                  </a:extLst>
                </a:gridCol>
                <a:gridCol w="232504">
                  <a:extLst>
                    <a:ext uri="{9D8B030D-6E8A-4147-A177-3AD203B41FA5}">
                      <a16:colId xmlns:a16="http://schemas.microsoft.com/office/drawing/2014/main" val="1185827107"/>
                    </a:ext>
                  </a:extLst>
                </a:gridCol>
                <a:gridCol w="232504">
                  <a:extLst>
                    <a:ext uri="{9D8B030D-6E8A-4147-A177-3AD203B41FA5}">
                      <a16:colId xmlns:a16="http://schemas.microsoft.com/office/drawing/2014/main" val="2881862697"/>
                    </a:ext>
                  </a:extLst>
                </a:gridCol>
                <a:gridCol w="372976">
                  <a:extLst>
                    <a:ext uri="{9D8B030D-6E8A-4147-A177-3AD203B41FA5}">
                      <a16:colId xmlns:a16="http://schemas.microsoft.com/office/drawing/2014/main" val="2880749948"/>
                    </a:ext>
                  </a:extLst>
                </a:gridCol>
                <a:gridCol w="372976">
                  <a:extLst>
                    <a:ext uri="{9D8B030D-6E8A-4147-A177-3AD203B41FA5}">
                      <a16:colId xmlns:a16="http://schemas.microsoft.com/office/drawing/2014/main" val="2807074374"/>
                    </a:ext>
                  </a:extLst>
                </a:gridCol>
                <a:gridCol w="372976">
                  <a:extLst>
                    <a:ext uri="{9D8B030D-6E8A-4147-A177-3AD203B41FA5}">
                      <a16:colId xmlns:a16="http://schemas.microsoft.com/office/drawing/2014/main" val="1513786970"/>
                    </a:ext>
                  </a:extLst>
                </a:gridCol>
                <a:gridCol w="372976">
                  <a:extLst>
                    <a:ext uri="{9D8B030D-6E8A-4147-A177-3AD203B41FA5}">
                      <a16:colId xmlns:a16="http://schemas.microsoft.com/office/drawing/2014/main" val="2756611327"/>
                    </a:ext>
                  </a:extLst>
                </a:gridCol>
              </a:tblGrid>
              <a:tr h="45477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UID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Source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value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MVG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value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Keysight/NSI-MI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value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24.25&lt;f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&lt;29.5GHz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value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37&lt;f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&lt;40GHz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en-GB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Distribution of the probability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Divisor based on distribution shape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400" b="1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</a:t>
                      </a:r>
                      <a:r>
                        <a:rPr lang="en-GB" sz="400" b="1" i="1" u="none" strike="noStrike" baseline="-25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</a:t>
                      </a:r>
                      <a:endParaRPr lang="en-GB" sz="400" b="1" i="1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Standard uncertainty u</a:t>
                      </a:r>
                      <a:r>
                        <a:rPr lang="en-GB" sz="4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</a:t>
                      </a: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[dB]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MVG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Standard uncertainty u</a:t>
                      </a:r>
                      <a:r>
                        <a:rPr lang="en-GB" sz="4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</a:t>
                      </a: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[dB]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Keysight/NSI-MI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Standard uncertainty ui  [dB]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24.25&lt;f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&lt;29.5GHz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Standard uncertainty ui  [dB]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37&lt;f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&lt;40GHz</a:t>
                      </a:r>
                      <a:b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en-GB" sz="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2610608"/>
                  </a:ext>
                </a:extLst>
              </a:tr>
              <a:tr h="8025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8385361"/>
                  </a:ext>
                </a:extLst>
              </a:tr>
              <a:tr h="80255">
                <a:tc gridSpan="13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2: DUT measurement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069282"/>
                  </a:ext>
                </a:extLst>
              </a:tr>
              <a:tr h="19872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Misalignment  DUT &amp; pointing error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Exp. normal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4021787"/>
                  </a:ext>
                </a:extLst>
              </a:tr>
              <a:tr h="19872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Standing wave between DUT and test range antenna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U-shaped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√2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72142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RF Signal Generator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Gaussian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9131631"/>
                  </a:ext>
                </a:extLst>
              </a:tr>
              <a:tr h="32866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RF leakage &amp; dynamic range, test range antenna cable connector terminated.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Normal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0246221"/>
                  </a:ext>
                </a:extLst>
              </a:tr>
              <a:tr h="12229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QZ ripple with DUT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Normal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1583779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Miscellaneous Uncertainty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Normal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2831864"/>
                  </a:ext>
                </a:extLst>
              </a:tr>
              <a:tr h="80255">
                <a:tc gridSpan="13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1: Calibration measurement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3098878"/>
                  </a:ext>
                </a:extLst>
              </a:tr>
              <a:tr h="8025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Network Analyzer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Normal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6075641"/>
                  </a:ext>
                </a:extLst>
              </a:tr>
              <a:tr h="39363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of return loss (S11) measurement of SGH and test receiver (VNA) ports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U-shaped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√2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7942894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Insertion loss of transmitter chain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√3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3043170"/>
                  </a:ext>
                </a:extLst>
              </a:tr>
              <a:tr h="39363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RF leakage,  (SGH connector terminated &amp; test range antenna connector cable terminated)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Normal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004637"/>
                  </a:ext>
                </a:extLst>
              </a:tr>
              <a:tr h="19872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Flexing cables &amp; connector repeatability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U-shaped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√2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8964980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SGH Calibration uncertainty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Exp. normal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5533295"/>
                  </a:ext>
                </a:extLst>
              </a:tr>
              <a:tr h="19872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Misalignment  positioning system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Exp. normal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9002485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QZ ripple with SGH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Normal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7580590"/>
                  </a:ext>
                </a:extLst>
              </a:tr>
              <a:tr h="8025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Rotary joints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U-shaped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√2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9396120"/>
                  </a:ext>
                </a:extLst>
              </a:tr>
              <a:tr h="19872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Misalignment  SGH and pointing error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Exp. normal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0980632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Misalignment calibration system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Exp. normal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6279820"/>
                  </a:ext>
                </a:extLst>
              </a:tr>
              <a:tr h="19872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Standing wave between SGH and test range antenna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U-shaped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√2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6192031"/>
                  </a:ext>
                </a:extLst>
              </a:tr>
              <a:tr h="13375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Switching uncertainty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√3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2585566"/>
                  </a:ext>
                </a:extLst>
              </a:tr>
              <a:tr h="61146">
                <a:tc gridSpan="9">
                  <a:txBody>
                    <a:bodyPr/>
                    <a:lstStyle/>
                    <a:p>
                      <a:pPr algn="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Combined standard uncertainty (1σ) [dB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0157758"/>
                  </a:ext>
                </a:extLst>
              </a:tr>
              <a:tr h="67261">
                <a:tc gridSpan="9">
                  <a:txBody>
                    <a:bodyPr/>
                    <a:lstStyle/>
                    <a:p>
                      <a:pPr algn="l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1, 0, 27, 6, 1, 127, 28, 4 1, 0, 28, 14, 1, 120, 28, 60 </a:t>
                      </a: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Expanded uncertainty (1.96σ - confidence interval of 95 %) [dB]</a:t>
                      </a:r>
                      <a:endParaRPr lang="en-GB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01045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09493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0D0E19-67C4-4656-B6CE-0915C0D293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 for EIS MU for IAC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7658485-00A3-4734-9B20-CFAE1061BA7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GB" dirty="0"/>
              <a:t>Proposals:</a:t>
            </a:r>
          </a:p>
          <a:p>
            <a:pPr lvl="1"/>
            <a:r>
              <a:rPr lang="en-GB" dirty="0"/>
              <a:t>Nokia	2.3	</a:t>
            </a:r>
          </a:p>
          <a:p>
            <a:pPr lvl="1"/>
            <a:r>
              <a:rPr lang="en-GB" dirty="0"/>
              <a:t>Ericsson by IAC	1.89	(for 24.25&lt;f&lt;29.5G)</a:t>
            </a:r>
          </a:p>
          <a:p>
            <a:pPr lvl="1"/>
            <a:r>
              <a:rPr lang="en-GB" dirty="0"/>
              <a:t>Ericsson by IAC	2.04	(for 37&lt;f&lt;40G)</a:t>
            </a:r>
          </a:p>
          <a:p>
            <a:r>
              <a:rPr lang="en-GB" dirty="0"/>
              <a:t>Way forward for EIS MU for IAC:</a:t>
            </a:r>
          </a:p>
          <a:p>
            <a:pPr lvl="1"/>
            <a:r>
              <a:rPr lang="en-GB" dirty="0"/>
              <a:t>2.3</a:t>
            </a:r>
          </a:p>
          <a:p>
            <a:pPr lvl="1"/>
            <a:endParaRPr lang="en-GB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5FFD44F-F2E5-404E-818C-E4F32F6F95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6716486"/>
              </p:ext>
            </p:extLst>
          </p:nvPr>
        </p:nvGraphicFramePr>
        <p:xfrm>
          <a:off x="914403" y="1690688"/>
          <a:ext cx="5181597" cy="4544843"/>
        </p:xfrm>
        <a:graphic>
          <a:graphicData uri="http://schemas.openxmlformats.org/drawingml/2006/table">
            <a:tbl>
              <a:tblPr/>
              <a:tblGrid>
                <a:gridCol w="575733">
                  <a:extLst>
                    <a:ext uri="{9D8B030D-6E8A-4147-A177-3AD203B41FA5}">
                      <a16:colId xmlns:a16="http://schemas.microsoft.com/office/drawing/2014/main" val="1347411963"/>
                    </a:ext>
                  </a:extLst>
                </a:gridCol>
                <a:gridCol w="575733">
                  <a:extLst>
                    <a:ext uri="{9D8B030D-6E8A-4147-A177-3AD203B41FA5}">
                      <a16:colId xmlns:a16="http://schemas.microsoft.com/office/drawing/2014/main" val="3462587321"/>
                    </a:ext>
                  </a:extLst>
                </a:gridCol>
                <a:gridCol w="575733">
                  <a:extLst>
                    <a:ext uri="{9D8B030D-6E8A-4147-A177-3AD203B41FA5}">
                      <a16:colId xmlns:a16="http://schemas.microsoft.com/office/drawing/2014/main" val="3609656229"/>
                    </a:ext>
                  </a:extLst>
                </a:gridCol>
                <a:gridCol w="575733">
                  <a:extLst>
                    <a:ext uri="{9D8B030D-6E8A-4147-A177-3AD203B41FA5}">
                      <a16:colId xmlns:a16="http://schemas.microsoft.com/office/drawing/2014/main" val="3947111900"/>
                    </a:ext>
                  </a:extLst>
                </a:gridCol>
                <a:gridCol w="575733">
                  <a:extLst>
                    <a:ext uri="{9D8B030D-6E8A-4147-A177-3AD203B41FA5}">
                      <a16:colId xmlns:a16="http://schemas.microsoft.com/office/drawing/2014/main" val="1947373563"/>
                    </a:ext>
                  </a:extLst>
                </a:gridCol>
                <a:gridCol w="575733">
                  <a:extLst>
                    <a:ext uri="{9D8B030D-6E8A-4147-A177-3AD203B41FA5}">
                      <a16:colId xmlns:a16="http://schemas.microsoft.com/office/drawing/2014/main" val="2080062101"/>
                    </a:ext>
                  </a:extLst>
                </a:gridCol>
                <a:gridCol w="575733">
                  <a:extLst>
                    <a:ext uri="{9D8B030D-6E8A-4147-A177-3AD203B41FA5}">
                      <a16:colId xmlns:a16="http://schemas.microsoft.com/office/drawing/2014/main" val="930777064"/>
                    </a:ext>
                  </a:extLst>
                </a:gridCol>
                <a:gridCol w="575733">
                  <a:extLst>
                    <a:ext uri="{9D8B030D-6E8A-4147-A177-3AD203B41FA5}">
                      <a16:colId xmlns:a16="http://schemas.microsoft.com/office/drawing/2014/main" val="1551549928"/>
                    </a:ext>
                  </a:extLst>
                </a:gridCol>
                <a:gridCol w="575733">
                  <a:extLst>
                    <a:ext uri="{9D8B030D-6E8A-4147-A177-3AD203B41FA5}">
                      <a16:colId xmlns:a16="http://schemas.microsoft.com/office/drawing/2014/main" val="1779188303"/>
                    </a:ext>
                  </a:extLst>
                </a:gridCol>
              </a:tblGrid>
              <a:tr h="9901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UID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source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value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value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Distribution of the probability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Divisor based on distribution shape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GB" sz="400" b="1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</a:t>
                      </a:r>
                      <a:r>
                        <a:rPr lang="en-GB" sz="400" b="1" i="1" u="none" strike="noStrike" baseline="-25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</a:t>
                      </a:r>
                      <a:endParaRPr lang="en-GB" sz="400" b="1" i="1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Standard uncertainty u</a:t>
                      </a:r>
                      <a:r>
                        <a:rPr lang="en-GB" sz="4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</a:t>
                      </a: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[dB]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Standard uncertainty u</a:t>
                      </a:r>
                      <a:r>
                        <a:rPr lang="en-GB" sz="4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</a:t>
                      </a:r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[dB]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4106569"/>
                  </a:ext>
                </a:extLst>
              </a:tr>
              <a:tr h="4304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24.25&lt;f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37&lt;f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24.25&lt;f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37&lt;f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2176933"/>
                  </a:ext>
                </a:extLst>
              </a:tr>
              <a:tr h="4520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&lt;29.5GHz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&lt;40GHz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&lt;29.5GHz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&lt;40GHz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6237344"/>
                  </a:ext>
                </a:extLst>
              </a:tr>
              <a:tr h="45201"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2: DUT measurement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0862142"/>
                  </a:ext>
                </a:extLst>
              </a:tr>
              <a:tr h="22815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Positioning misalignment between the AAS BS and the reference antenna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9089328"/>
                  </a:ext>
                </a:extLst>
              </a:tr>
              <a:tr h="22815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Pointing misalignment between the AAS BS and the transmitting antenna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8479544"/>
                  </a:ext>
                </a:extLst>
              </a:tr>
              <a:tr h="667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Quality of quiet zone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Gaussian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4653515"/>
                  </a:ext>
                </a:extLst>
              </a:tr>
              <a:tr h="22815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Polarization mismatch between the AAS BS and the transmitting antenna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9155014"/>
                  </a:ext>
                </a:extLst>
              </a:tr>
              <a:tr h="22815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Mutual coupling between the AAS BS and the transmitting antenna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3065937"/>
                  </a:ext>
                </a:extLst>
              </a:tr>
              <a:tr h="667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Phase curvature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Gaussian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7736571"/>
                  </a:ext>
                </a:extLst>
              </a:tr>
              <a:tr h="13129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of the RF signal generator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Gaussian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1103012"/>
                  </a:ext>
                </a:extLst>
              </a:tr>
              <a:tr h="16358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Impedance mismatch in the transmitting chain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U-shaped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7204737"/>
                  </a:ext>
                </a:extLst>
              </a:tr>
              <a:tr h="667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uncertainty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0222264"/>
                  </a:ext>
                </a:extLst>
              </a:tr>
              <a:tr h="45201"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1: Calibration measurement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1410401"/>
                  </a:ext>
                </a:extLst>
              </a:tr>
              <a:tr h="29272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Impedance mismatch between the transmitting antenna and the network analyzer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U-shaped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0522342"/>
                  </a:ext>
                </a:extLst>
              </a:tr>
              <a:tr h="35730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Positioning and pointing misalignment between the reference antenna and the transmitting antenna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2492966"/>
                  </a:ext>
                </a:extLst>
              </a:tr>
              <a:tr h="29272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Impedance mismatch between the reference antenna and network analyzer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U-shaped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7740445"/>
                  </a:ext>
                </a:extLst>
              </a:tr>
              <a:tr h="667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Quality of quiet zone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Gaussian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0247020"/>
                  </a:ext>
                </a:extLst>
              </a:tr>
              <a:tr h="16358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Polarization mismatch for reference antenna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373096"/>
                  </a:ext>
                </a:extLst>
              </a:tr>
              <a:tr h="29272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Mutual coupling between the reference antenna and the transmitting antenna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5173299"/>
                  </a:ext>
                </a:extLst>
              </a:tr>
              <a:tr h="667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Phase curvature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Gaussian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2881808"/>
                  </a:ext>
                </a:extLst>
              </a:tr>
              <a:tr h="13129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of the network analyzer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Gaussian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3829130"/>
                  </a:ext>
                </a:extLst>
              </a:tr>
              <a:tr h="16358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Influence of the reference antenna feed cable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6307517"/>
                  </a:ext>
                </a:extLst>
              </a:tr>
              <a:tr h="22815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Reference antenna feed cable loss measurement uncertainty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Gaussian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2323753"/>
                  </a:ext>
                </a:extLst>
              </a:tr>
              <a:tr h="16358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Influence of the transmitting antenna feed cable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7749039"/>
                  </a:ext>
                </a:extLst>
              </a:tr>
              <a:tr h="19587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of the absolute gain of the reference antenna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095784"/>
                  </a:ext>
                </a:extLst>
              </a:tr>
              <a:tr h="195870">
                <a:tc>
                  <a:txBody>
                    <a:bodyPr/>
                    <a:lstStyle/>
                    <a:p>
                      <a:pPr algn="l" fontAlgn="b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</a:t>
                      </a:r>
                      <a:endParaRPr lang="en-GB" sz="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Uncertainty of the absolute gain of the transmitting antenna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Rectangular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2192960"/>
                  </a:ext>
                </a:extLst>
              </a:tr>
              <a:tr h="27551">
                <a:tc gridSpan="7">
                  <a:txBody>
                    <a:bodyPr/>
                    <a:lstStyle/>
                    <a:p>
                      <a:pPr algn="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Combined standard uncertainty (1σ) [dB]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0935394"/>
                  </a:ext>
                </a:extLst>
              </a:tr>
              <a:tr h="27551">
                <a:tc gridSpan="7">
                  <a:txBody>
                    <a:bodyPr/>
                    <a:lstStyle/>
                    <a:p>
                      <a:pPr algn="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Expanded uncertainty (1.96σ - confidence interval of 95 %) [dB]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36956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61176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Final MU </a:t>
            </a:r>
            <a:r>
              <a:rPr lang="en-GB" dirty="0"/>
              <a:t>for NR FR2 OTA receiver in-band requirements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69756F28-C9CD-4DBD-845F-61E9C3BFFDA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5397559"/>
              </p:ext>
            </p:extLst>
          </p:nvPr>
        </p:nvGraphicFramePr>
        <p:xfrm>
          <a:off x="1674056" y="1690688"/>
          <a:ext cx="8624058" cy="36758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46164">
                  <a:extLst>
                    <a:ext uri="{9D8B030D-6E8A-4147-A177-3AD203B41FA5}">
                      <a16:colId xmlns:a16="http://schemas.microsoft.com/office/drawing/2014/main" val="2763964037"/>
                    </a:ext>
                  </a:extLst>
                </a:gridCol>
                <a:gridCol w="3439142">
                  <a:extLst>
                    <a:ext uri="{9D8B030D-6E8A-4147-A177-3AD203B41FA5}">
                      <a16:colId xmlns:a16="http://schemas.microsoft.com/office/drawing/2014/main" val="621576361"/>
                    </a:ext>
                  </a:extLst>
                </a:gridCol>
                <a:gridCol w="2238752">
                  <a:extLst>
                    <a:ext uri="{9D8B030D-6E8A-4147-A177-3AD203B41FA5}">
                      <a16:colId xmlns:a16="http://schemas.microsoft.com/office/drawing/2014/main" val="1458632442"/>
                    </a:ext>
                  </a:extLst>
                </a:gridCol>
              </a:tblGrid>
              <a:tr h="542199">
                <a:tc>
                  <a:txBody>
                    <a:bodyPr/>
                    <a:lstStyle/>
                    <a:p>
                      <a:endParaRPr lang="en-GB" sz="2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Expanded uncertainty </a:t>
                      </a:r>
                      <a:r>
                        <a:rPr lang="en-GB" sz="2000" dirty="0" err="1">
                          <a:effectLst/>
                        </a:rPr>
                        <a:t>u</a:t>
                      </a:r>
                      <a:r>
                        <a:rPr lang="en-GB" sz="2000" baseline="-25000" dirty="0" err="1">
                          <a:effectLst/>
                        </a:rPr>
                        <a:t>e</a:t>
                      </a:r>
                      <a:r>
                        <a:rPr lang="en-GB" sz="2000" dirty="0">
                          <a:effectLst/>
                        </a:rPr>
                        <a:t> [dB]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76683385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sz="2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24.25GHz &lt; f ≦ 29.5GHz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effectLst/>
                        </a:rPr>
                        <a:t>37GHz &lt; f ≦ 40GHz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627694763"/>
                  </a:ext>
                </a:extLst>
              </a:tr>
              <a:tr h="3943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reference sensitivity</a:t>
                      </a: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2.4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2.4</a:t>
                      </a:r>
                    </a:p>
                  </a:txBody>
                  <a:tcPr marL="17780" marR="68580" marT="0" marB="0" anchor="b"/>
                </a:tc>
                <a:extLst>
                  <a:ext uri="{0D108BD9-81ED-4DB2-BD59-A6C34878D82A}">
                    <a16:rowId xmlns:a16="http://schemas.microsoft.com/office/drawing/2014/main" val="2065926606"/>
                  </a:ext>
                </a:extLst>
              </a:tr>
              <a:tr h="7886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adjacent channel selectivity and in-band blocking</a:t>
                      </a: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3.4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3.4</a:t>
                      </a:r>
                    </a:p>
                  </a:txBody>
                  <a:tcPr marL="17780" marR="68580" marT="0" marB="0" anchor="b"/>
                </a:tc>
                <a:extLst>
                  <a:ext uri="{0D108BD9-81ED-4DB2-BD59-A6C34878D82A}">
                    <a16:rowId xmlns:a16="http://schemas.microsoft.com/office/drawing/2014/main" val="3658983678"/>
                  </a:ext>
                </a:extLst>
              </a:tr>
              <a:tr h="3943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in-channel selectivity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3.4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3.4</a:t>
                      </a:r>
                    </a:p>
                  </a:txBody>
                  <a:tcPr marL="17780" marR="68580" marT="0" marB="0" anchor="b"/>
                </a:tc>
                <a:extLst>
                  <a:ext uri="{0D108BD9-81ED-4DB2-BD59-A6C34878D82A}">
                    <a16:rowId xmlns:a16="http://schemas.microsoft.com/office/drawing/2014/main" val="4050543770"/>
                  </a:ext>
                </a:extLst>
              </a:tr>
              <a:tr h="3943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out-of-band blocking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4.1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4.1</a:t>
                      </a:r>
                    </a:p>
                  </a:txBody>
                  <a:tcPr marL="17780" marR="68580" marT="0" marB="0" anchor="b"/>
                </a:tc>
                <a:extLst>
                  <a:ext uri="{0D108BD9-81ED-4DB2-BD59-A6C34878D82A}">
                    <a16:rowId xmlns:a16="http://schemas.microsoft.com/office/drawing/2014/main" val="2792521932"/>
                  </a:ext>
                </a:extLst>
              </a:tr>
              <a:tr h="3943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effectLst/>
                        </a:rPr>
                        <a:t>receiver intermodulation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3.9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3.9</a:t>
                      </a:r>
                    </a:p>
                  </a:txBody>
                  <a:tcPr marL="17780" marR="68580" marT="0" marB="0" anchor="b"/>
                </a:tc>
                <a:extLst>
                  <a:ext uri="{0D108BD9-81ED-4DB2-BD59-A6C34878D82A}">
                    <a16:rowId xmlns:a16="http://schemas.microsoft.com/office/drawing/2014/main" val="17835001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38104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Final TT </a:t>
            </a:r>
            <a:r>
              <a:rPr lang="en-GB" dirty="0"/>
              <a:t>for NR FR2 OTA receiver in-band requirements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69756F28-C9CD-4DBD-845F-61E9C3BFFDA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1726943"/>
              </p:ext>
            </p:extLst>
          </p:nvPr>
        </p:nvGraphicFramePr>
        <p:xfrm>
          <a:off x="1674056" y="1690688"/>
          <a:ext cx="8624058" cy="36758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46164">
                  <a:extLst>
                    <a:ext uri="{9D8B030D-6E8A-4147-A177-3AD203B41FA5}">
                      <a16:colId xmlns:a16="http://schemas.microsoft.com/office/drawing/2014/main" val="2763964037"/>
                    </a:ext>
                  </a:extLst>
                </a:gridCol>
                <a:gridCol w="3439142">
                  <a:extLst>
                    <a:ext uri="{9D8B030D-6E8A-4147-A177-3AD203B41FA5}">
                      <a16:colId xmlns:a16="http://schemas.microsoft.com/office/drawing/2014/main" val="621576361"/>
                    </a:ext>
                  </a:extLst>
                </a:gridCol>
                <a:gridCol w="2238752">
                  <a:extLst>
                    <a:ext uri="{9D8B030D-6E8A-4147-A177-3AD203B41FA5}">
                      <a16:colId xmlns:a16="http://schemas.microsoft.com/office/drawing/2014/main" val="1458632442"/>
                    </a:ext>
                  </a:extLst>
                </a:gridCol>
              </a:tblGrid>
              <a:tr h="542199">
                <a:tc>
                  <a:txBody>
                    <a:bodyPr/>
                    <a:lstStyle/>
                    <a:p>
                      <a:endParaRPr lang="en-GB" sz="2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Expanded uncertainty </a:t>
                      </a:r>
                      <a:r>
                        <a:rPr lang="en-GB" sz="2000" dirty="0" err="1">
                          <a:effectLst/>
                        </a:rPr>
                        <a:t>u</a:t>
                      </a:r>
                      <a:r>
                        <a:rPr lang="en-GB" sz="2000" baseline="-25000" dirty="0" err="1">
                          <a:effectLst/>
                        </a:rPr>
                        <a:t>e</a:t>
                      </a:r>
                      <a:r>
                        <a:rPr lang="en-GB" sz="2000" dirty="0">
                          <a:effectLst/>
                        </a:rPr>
                        <a:t> [dB]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76683385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sz="2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24.25GHz &lt; f ≦ 29.5GHz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effectLst/>
                        </a:rPr>
                        <a:t>37GHz &lt; f ≦ 40GHz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627694763"/>
                  </a:ext>
                </a:extLst>
              </a:tr>
              <a:tr h="3943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reference sensitivity</a:t>
                      </a: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2.4 (=MU)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2.4 (=MU)</a:t>
                      </a:r>
                    </a:p>
                  </a:txBody>
                  <a:tcPr marL="17780" marR="68580" marT="0" marB="0" anchor="b"/>
                </a:tc>
                <a:extLst>
                  <a:ext uri="{0D108BD9-81ED-4DB2-BD59-A6C34878D82A}">
                    <a16:rowId xmlns:a16="http://schemas.microsoft.com/office/drawing/2014/main" val="2065926606"/>
                  </a:ext>
                </a:extLst>
              </a:tr>
              <a:tr h="7886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adjacent channel selectivity and in-band blocking</a:t>
                      </a: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0</a:t>
                      </a:r>
                      <a:endParaRPr lang="en-GB" sz="3600" baseline="-250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0</a:t>
                      </a:r>
                    </a:p>
                  </a:txBody>
                  <a:tcPr marL="17780" marR="68580" marT="0" marB="0" anchor="b"/>
                </a:tc>
                <a:extLst>
                  <a:ext uri="{0D108BD9-81ED-4DB2-BD59-A6C34878D82A}">
                    <a16:rowId xmlns:a16="http://schemas.microsoft.com/office/drawing/2014/main" val="3658983678"/>
                  </a:ext>
                </a:extLst>
              </a:tr>
              <a:tr h="3943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in-channel selectivity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3.9 (=MU)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3.9 </a:t>
                      </a:r>
                      <a:r>
                        <a:rPr lang="en-GB" sz="2000" dirty="0">
                          <a:effectLst/>
                        </a:rPr>
                        <a:t>(=MU)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extLst>
                  <a:ext uri="{0D108BD9-81ED-4DB2-BD59-A6C34878D82A}">
                    <a16:rowId xmlns:a16="http://schemas.microsoft.com/office/drawing/2014/main" val="4050543770"/>
                  </a:ext>
                </a:extLst>
              </a:tr>
              <a:tr h="3943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out-of-band blocking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0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0</a:t>
                      </a:r>
                    </a:p>
                  </a:txBody>
                  <a:tcPr marL="17780" marR="68580" marT="0" marB="0" anchor="b"/>
                </a:tc>
                <a:extLst>
                  <a:ext uri="{0D108BD9-81ED-4DB2-BD59-A6C34878D82A}">
                    <a16:rowId xmlns:a16="http://schemas.microsoft.com/office/drawing/2014/main" val="2792521932"/>
                  </a:ext>
                </a:extLst>
              </a:tr>
              <a:tr h="28905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effectLst/>
                        </a:rPr>
                        <a:t>receiver intermodulation</a:t>
                      </a:r>
                      <a:endParaRPr lang="en-GB" sz="36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GB" sz="2000" dirty="0"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0</a:t>
                      </a:r>
                    </a:p>
                  </a:txBody>
                  <a:tcPr marL="177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Calibri" panose="020F0502020204030204" pitchFamily="34" charset="0"/>
                        </a:rPr>
                        <a:t>0</a:t>
                      </a:r>
                    </a:p>
                  </a:txBody>
                  <a:tcPr marL="17780" marR="68580" marT="0" marB="0" anchor="b"/>
                </a:tc>
                <a:extLst>
                  <a:ext uri="{0D108BD9-81ED-4DB2-BD59-A6C34878D82A}">
                    <a16:rowId xmlns:a16="http://schemas.microsoft.com/office/drawing/2014/main" val="17835001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5487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2670</TotalTime>
  <Words>1064</Words>
  <Application>Microsoft Office PowerPoint</Application>
  <PresentationFormat>Widescreen</PresentationFormat>
  <Paragraphs>571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DengXian</vt:lpstr>
      <vt:lpstr>Arial</vt:lpstr>
      <vt:lpstr>Calibri</vt:lpstr>
      <vt:lpstr>Calibri Light</vt:lpstr>
      <vt:lpstr>Times New Roman</vt:lpstr>
      <vt:lpstr>Office Theme</vt:lpstr>
      <vt:lpstr>WF on MU and TT for Rx requirements for FR2</vt:lpstr>
      <vt:lpstr>Proposals for MU and TT for NR FR2 OTA receiver requirements provided in RAN4#88</vt:lpstr>
      <vt:lpstr>Summary for EIS MU for CATR</vt:lpstr>
      <vt:lpstr>Summary for EIS MU for IAC</vt:lpstr>
      <vt:lpstr>Final MU for NR FR2 OTA receiver in-band requirements</vt:lpstr>
      <vt:lpstr>Final TT for NR FR2 OTA receiver in-band requirements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Da, Ren (Nokia - US)</dc:creator>
  <cp:lastModifiedBy>Ng, Man Hung (Nokia - GB)</cp:lastModifiedBy>
  <cp:revision>275</cp:revision>
  <dcterms:created xsi:type="dcterms:W3CDTF">2016-11-16T01:29:09Z</dcterms:created>
  <dcterms:modified xsi:type="dcterms:W3CDTF">2018-08-24T07:33:47Z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-2141145419</vt:i4>
  </property>
  <property fmtid="{D5CDD505-2E9C-101B-9397-08002B2CF9AE}" pid="3" name="_NewReviewCycle">
    <vt:lpwstr/>
  </property>
  <property fmtid="{D5CDD505-2E9C-101B-9397-08002B2CF9AE}" pid="4" name="_EmailSubject">
    <vt:lpwstr>WF on sub6-GHz  ACLR and ACS</vt:lpwstr>
  </property>
  <property fmtid="{D5CDD505-2E9C-101B-9397-08002B2CF9AE}" pid="5" name="_AuthorEmail">
    <vt:lpwstr>man_hung.ng@nokia.com</vt:lpwstr>
  </property>
  <property fmtid="{D5CDD505-2E9C-101B-9397-08002B2CF9AE}" pid="6" name="_AuthorEmailDisplayName">
    <vt:lpwstr>Ng, Man Hung (Nokia - GB)</vt:lpwstr>
  </property>
</Properties>
</file>