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5"/>
  </p:notesMasterIdLst>
  <p:sldIdLst>
    <p:sldId id="256" r:id="rId5"/>
    <p:sldId id="375" r:id="rId6"/>
    <p:sldId id="376" r:id="rId7"/>
    <p:sldId id="386" r:id="rId8"/>
    <p:sldId id="378" r:id="rId9"/>
    <p:sldId id="380" r:id="rId10"/>
    <p:sldId id="379" r:id="rId11"/>
    <p:sldId id="382" r:id="rId12"/>
    <p:sldId id="381" r:id="rId13"/>
    <p:sldId id="372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6" autoAdjust="0"/>
    <p:restoredTop sz="96251" autoAdjust="0"/>
  </p:normalViewPr>
  <p:slideViewPr>
    <p:cSldViewPr>
      <p:cViewPr varScale="1">
        <p:scale>
          <a:sx n="117" d="100"/>
          <a:sy n="117" d="100"/>
        </p:scale>
        <p:origin x="146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24.08.2018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D:\RAN4\TSGRAN4_88\Docs\R4-1811528.zip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D:\RAN4\TSGRAN4_88\Docs\R4-1811528.zip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R4-1811528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LS from 5GAA for rel-15 2 RX vehicle mounted UE</a:t>
            </a: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R4-1809930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Coverage related issues for 2Rx RF requirements of vehicle mounted NR UE as exception case,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Samsung, LG Electronics, Volkswagen AG, Toyota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InfoTechnology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Center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RP-181117, Minimum requirement of 2Rx antennas for permanently mounted UE in vehicles for NR , 3GPP TSG-RAN Meeting #80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603625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R4-1811528</a:t>
            </a:r>
            <a:r>
              <a:rPr lang="en-GB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LS from 5GAA for rel-15 2 RX vehicle mounted UE</a:t>
            </a: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R4-1809930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Coverage related issues for 2Rx RF requirements of vehicle mounted NR UE as exception case,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Samsung, LG Electronics, Volkswagen AG, Toyota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InfoTechnology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Center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RP-181117, Minimum requirement of 2Rx antennas for permanently mounted UE in vehicles for NR , 3GPP TSG-RAN Meeting #80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5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2523900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6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096506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9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13960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8/24/2018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579120" y="2121281"/>
            <a:ext cx="7924800" cy="1963738"/>
          </a:xfrm>
        </p:spPr>
        <p:txBody>
          <a:bodyPr/>
          <a:lstStyle/>
          <a:p>
            <a:pPr eaLnBrk="1" hangingPunct="1"/>
            <a:r>
              <a:rPr lang="en-GB" altLang="en-US" sz="4000" dirty="0" smtClean="0"/>
              <a:t/>
            </a:r>
            <a:br>
              <a:rPr lang="en-GB" altLang="en-US" sz="4000" dirty="0" smtClean="0"/>
            </a:br>
            <a:r>
              <a:rPr lang="en-GB" altLang="en-US" sz="4000" dirty="0" smtClean="0"/>
              <a:t>WF on </a:t>
            </a:r>
            <a:r>
              <a:rPr lang="en-US" altLang="en-US" sz="4000" dirty="0"/>
              <a:t>Evaluation for 2 RX exception in Rel-15 vehicle mounted </a:t>
            </a:r>
            <a:r>
              <a:rPr lang="en-US" altLang="en-US" sz="4000" dirty="0" smtClean="0"/>
              <a:t>UE</a:t>
            </a:r>
            <a:br>
              <a:rPr lang="en-US" altLang="en-US" sz="4000" dirty="0" smtClean="0"/>
            </a:b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Volkswagen AG,LG </a:t>
            </a:r>
            <a:r>
              <a:rPr lang="en-US" altLang="en-US" sz="2800" dirty="0">
                <a:solidFill>
                  <a:schemeClr val="tx1"/>
                </a:solidFill>
              </a:rPr>
              <a:t>Electronics, </a:t>
            </a:r>
            <a:r>
              <a:rPr lang="en-US" altLang="en-US" sz="2800" dirty="0" smtClean="0">
                <a:solidFill>
                  <a:schemeClr val="tx1"/>
                </a:solidFill>
              </a:rPr>
              <a:t>Samsung, General Motors, [Skyworks], [Vodafone], [Huawei]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88689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 RAN WG4 Meeting #88	</a:t>
            </a:r>
            <a:endParaRPr lang="en-US" altLang="zh-CN" sz="1800" b="1" dirty="0" smtClean="0"/>
          </a:p>
          <a:p>
            <a:pPr>
              <a:buNone/>
            </a:pPr>
            <a:r>
              <a:rPr lang="en-US" altLang="zh-CN" sz="1800" b="1" dirty="0" smtClean="0"/>
              <a:t>Gothenburg</a:t>
            </a:r>
            <a:r>
              <a:rPr lang="en-US" altLang="zh-CN" sz="1800" b="1" dirty="0"/>
              <a:t>, SE, 20th – 24th Aug, </a:t>
            </a:r>
            <a:r>
              <a:rPr lang="en-US" altLang="zh-CN" sz="1800" b="1" dirty="0" smtClean="0"/>
              <a:t>2018</a:t>
            </a:r>
            <a:r>
              <a:rPr lang="it-IT" sz="1800" b="1" dirty="0" smtClean="0"/>
              <a:t/>
            </a:r>
            <a:br>
              <a:rPr lang="it-IT" sz="1800" b="1" dirty="0" smtClean="0"/>
            </a:br>
            <a:r>
              <a:rPr lang="en-US" altLang="zh-CN" sz="1800" b="1" dirty="0" smtClean="0"/>
              <a:t>Agenda Item: </a:t>
            </a:r>
            <a:r>
              <a:rPr lang="en-GB" altLang="zh-CN" sz="1800" b="1" dirty="0" smtClean="0"/>
              <a:t>10.3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smtClean="0"/>
              <a:t>R4-1811839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en-US" altLang="ko-KR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305800" cy="5502275"/>
          </a:xfrm>
        </p:spPr>
        <p:txBody>
          <a:bodyPr/>
          <a:lstStyle/>
          <a:p>
            <a:pPr marL="0" indent="0">
              <a:buNone/>
            </a:pPr>
            <a:r>
              <a:rPr lang="en-US" altLang="ko-KR" dirty="0"/>
              <a:t>[1] R4-1806142, </a:t>
            </a:r>
            <a:r>
              <a:rPr lang="en-GB" altLang="ko-KR" dirty="0"/>
              <a:t>LS </a:t>
            </a:r>
            <a:r>
              <a:rPr lang="en-GB" altLang="ko-KR" dirty="0" smtClean="0"/>
              <a:t>from 5GAA on </a:t>
            </a:r>
            <a:r>
              <a:rPr lang="en-GB" altLang="ko-KR" dirty="0"/>
              <a:t>minimum number of RX antennae for NR vehicular </a:t>
            </a:r>
            <a:r>
              <a:rPr lang="en-GB" altLang="ko-KR" dirty="0" err="1" smtClean="0"/>
              <a:t>Ues</a:t>
            </a:r>
            <a:endParaRPr lang="en-GB" altLang="ko-KR" dirty="0" smtClean="0"/>
          </a:p>
          <a:p>
            <a:pPr marL="0" indent="0">
              <a:buNone/>
            </a:pPr>
            <a:r>
              <a:rPr lang="en-GB" altLang="ko-KR" dirty="0" smtClean="0"/>
              <a:t> </a:t>
            </a:r>
            <a:r>
              <a:rPr lang="en-US" altLang="ko-KR" dirty="0" smtClean="0"/>
              <a:t>[</a:t>
            </a:r>
            <a:r>
              <a:rPr lang="en-US" altLang="ko-KR" dirty="0"/>
              <a:t>2]R4-1808169 WF on 2Rx requirements for vehicle mounted NR UE, LG Electronics</a:t>
            </a:r>
          </a:p>
          <a:p>
            <a:pPr marL="0" indent="0">
              <a:buNone/>
            </a:pPr>
            <a:r>
              <a:rPr lang="en-US" altLang="ko-KR" dirty="0" smtClean="0"/>
              <a:t>[3] R4-1811528, LS </a:t>
            </a:r>
            <a:r>
              <a:rPr lang="en-US" altLang="ko-KR" dirty="0"/>
              <a:t>from 5GAA for rel-15 2 RX vehicle mounted UE</a:t>
            </a:r>
          </a:p>
          <a:p>
            <a:pPr marL="0" indent="0">
              <a:buNone/>
            </a:pPr>
            <a:r>
              <a:rPr lang="en-US" altLang="ko-KR" dirty="0" smtClean="0"/>
              <a:t>[4] R4-1809930, </a:t>
            </a:r>
            <a:r>
              <a:rPr lang="en-US" altLang="ko-KR" dirty="0"/>
              <a:t>Coverage related issues for 2Rx RF requirements of vehicle mounted NR UE as exception </a:t>
            </a:r>
            <a:r>
              <a:rPr lang="en-US" altLang="ko-KR" dirty="0" smtClean="0"/>
              <a:t>case, Samsung</a:t>
            </a:r>
          </a:p>
          <a:p>
            <a:pPr marL="0" indent="0">
              <a:buNone/>
            </a:pPr>
            <a:r>
              <a:rPr lang="en-US" altLang="ko-KR" dirty="0" smtClean="0"/>
              <a:t>[</a:t>
            </a:r>
            <a:r>
              <a:rPr lang="en-US" altLang="ko-KR" dirty="0"/>
              <a:t>5</a:t>
            </a:r>
            <a:r>
              <a:rPr lang="en-US" altLang="ko-KR" dirty="0" smtClean="0"/>
              <a:t>] </a:t>
            </a:r>
            <a:r>
              <a:rPr lang="en-US" altLang="ko-KR" dirty="0"/>
              <a:t>RP-181117, Minimum requirement of 2Rx antennas for permanently mounted UE in vehicles for </a:t>
            </a:r>
            <a:r>
              <a:rPr lang="en-US" altLang="ko-KR" dirty="0" smtClean="0"/>
              <a:t>NR, Volkswagen AG</a:t>
            </a:r>
          </a:p>
          <a:p>
            <a:pPr marL="0" indent="0">
              <a:buNone/>
            </a:pPr>
            <a:r>
              <a:rPr lang="en-US" altLang="ko-KR" dirty="0" smtClean="0"/>
              <a:t>[6] TR38.901</a:t>
            </a:r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endParaRPr lang="en-US" altLang="ko-K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539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ko-KR" dirty="0" smtClean="0"/>
              <a:t>Background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610600" cy="5654675"/>
          </a:xfrm>
        </p:spPr>
        <p:txBody>
          <a:bodyPr/>
          <a:lstStyle/>
          <a:p>
            <a:pPr marL="365760" indent="-365760"/>
            <a:r>
              <a:rPr lang="en-US" altLang="ko-KR" dirty="0" smtClean="0"/>
              <a:t>In </a:t>
            </a:r>
            <a:r>
              <a:rPr lang="en-US" altLang="ko-KR" dirty="0"/>
              <a:t>LS from </a:t>
            </a:r>
            <a:r>
              <a:rPr lang="en-US" altLang="ko-KR" dirty="0" smtClean="0"/>
              <a:t>5GAA [1], </a:t>
            </a:r>
            <a:r>
              <a:rPr lang="en-US" altLang="ko-KR" dirty="0"/>
              <a:t>Car OEM requested to allow 2Rx </a:t>
            </a:r>
            <a:r>
              <a:rPr lang="en-US" altLang="ko-KR" dirty="0" smtClean="0"/>
              <a:t>antenna as </a:t>
            </a:r>
            <a:r>
              <a:rPr lang="en-US" altLang="ko-KR" dirty="0"/>
              <a:t>exceptional case for vehicle mounted NR UE at frequency bands where 4Rx is mandated.</a:t>
            </a:r>
          </a:p>
          <a:p>
            <a:pPr marL="685800" lvl="1"/>
            <a:r>
              <a:rPr lang="en-US" altLang="ko-KR" dirty="0"/>
              <a:t>Use </a:t>
            </a:r>
            <a:r>
              <a:rPr lang="en-US" altLang="ko-KR" dirty="0" smtClean="0"/>
              <a:t>cases are broadband use cases like </a:t>
            </a:r>
            <a:r>
              <a:rPr lang="en-US" altLang="ko-KR" dirty="0"/>
              <a:t>infotainment or </a:t>
            </a:r>
            <a:r>
              <a:rPr lang="en-US" altLang="ko-KR" dirty="0" smtClean="0"/>
              <a:t>data exchange using </a:t>
            </a:r>
            <a:r>
              <a:rPr lang="en-US" altLang="ko-KR" dirty="0" err="1" smtClean="0"/>
              <a:t>Uu</a:t>
            </a:r>
            <a:r>
              <a:rPr lang="en-US" altLang="ko-KR" dirty="0" smtClean="0"/>
              <a:t> </a:t>
            </a:r>
            <a:r>
              <a:rPr lang="en-US" altLang="ko-KR" dirty="0"/>
              <a:t>interface</a:t>
            </a:r>
          </a:p>
          <a:p>
            <a:pPr marL="685800" lvl="1"/>
            <a:r>
              <a:rPr lang="en-US" altLang="ko-KR" dirty="0"/>
              <a:t>4Rx mandating for some NR operating bands </a:t>
            </a:r>
            <a:r>
              <a:rPr lang="en-US" altLang="ko-KR" dirty="0" smtClean="0"/>
              <a:t>(n7, n38</a:t>
            </a:r>
            <a:r>
              <a:rPr lang="en-US" altLang="ko-KR" dirty="0"/>
              <a:t>, n41, n77, n78, n79) at FR1 will restrict the design freedom of Car OEM</a:t>
            </a:r>
            <a:r>
              <a:rPr lang="en-US" altLang="ko-KR" dirty="0" smtClean="0"/>
              <a:t>. </a:t>
            </a:r>
            <a:r>
              <a:rPr lang="en-US" altLang="ko-KR" dirty="0" smtClean="0">
                <a:sym typeface="Wingdings" panose="05000000000000000000" pitchFamily="2" charset="2"/>
              </a:rPr>
              <a:t> need for 2Rx vehicle UE at above listed bands</a:t>
            </a:r>
            <a:endParaRPr lang="en-US" altLang="ko-KR" dirty="0"/>
          </a:p>
          <a:p>
            <a:pPr marL="685800" lvl="1"/>
            <a:r>
              <a:rPr lang="en-US" altLang="ko-KR" dirty="0"/>
              <a:t> If exceptional 2Rx antenna is not agreed,</a:t>
            </a:r>
            <a:r>
              <a:rPr lang="en-GB" altLang="ko-KR" dirty="0"/>
              <a:t> slower deployment of vehicle mounted NR UE is expected which can result in less positive market perception of 5G.</a:t>
            </a:r>
          </a:p>
          <a:p>
            <a:pPr marL="685800" lvl="1"/>
            <a:r>
              <a:rPr lang="en-US" altLang="ko-KR" dirty="0"/>
              <a:t>This exception request </a:t>
            </a:r>
            <a:r>
              <a:rPr lang="en-US" altLang="ko-KR" dirty="0" smtClean="0"/>
              <a:t>is </a:t>
            </a:r>
            <a:r>
              <a:rPr lang="en-US" altLang="ko-KR" dirty="0"/>
              <a:t>not for the </a:t>
            </a:r>
            <a:r>
              <a:rPr lang="en-US" altLang="ko-KR" dirty="0" smtClean="0"/>
              <a:t>NR </a:t>
            </a:r>
            <a:r>
              <a:rPr lang="en-US" altLang="ko-KR" dirty="0"/>
              <a:t>V2X service specified in SA1 in Rel-15.</a:t>
            </a:r>
          </a:p>
          <a:p>
            <a:pPr marL="1085850" lvl="2"/>
            <a:r>
              <a:rPr lang="en-GB" altLang="ko-KR" dirty="0" smtClean="0"/>
              <a:t>This </a:t>
            </a:r>
            <a:r>
              <a:rPr lang="en-GB" altLang="ko-KR" dirty="0"/>
              <a:t>issue is irrelevant with NR </a:t>
            </a:r>
            <a:r>
              <a:rPr lang="en-GB" altLang="ko-KR" dirty="0" smtClean="0"/>
              <a:t>V2X </a:t>
            </a:r>
            <a:r>
              <a:rPr lang="en-GB" altLang="ko-KR" dirty="0" smtClean="0">
                <a:solidFill>
                  <a:srgbClr val="FF0000"/>
                </a:solidFill>
              </a:rPr>
              <a:t>study in RAN1.</a:t>
            </a:r>
          </a:p>
          <a:p>
            <a:pPr marL="685800" lvl="1"/>
            <a:r>
              <a:rPr lang="en-GB" altLang="ko-KR" dirty="0" smtClean="0"/>
              <a:t>RAN4 #87 agreed WF with three candidate options [2]</a:t>
            </a:r>
            <a:endParaRPr lang="en-GB" altLang="ko-K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9758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ko-KR" dirty="0" smtClean="0"/>
              <a:t>Background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610600" cy="5654675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ko-KR" dirty="0" smtClean="0"/>
              <a:t>RAN plenary agreed to study on evaluation for 2Rx exception in rel-15 vehicle NR mounted UE in RP-181467 with these objectives</a:t>
            </a:r>
            <a:endParaRPr lang="en-US" altLang="ko-KR" dirty="0"/>
          </a:p>
          <a:p>
            <a:pPr lvl="1"/>
            <a:r>
              <a:rPr lang="en-US" altLang="ko-KR" dirty="0"/>
              <a:t>Aspects to study in allowing 2 RX exception for vehicle mounted UEs in frequency bands where 4 Rx is mandated:  </a:t>
            </a:r>
            <a:endParaRPr lang="ko-KR" altLang="ko-KR" dirty="0"/>
          </a:p>
          <a:p>
            <a:pPr lvl="2"/>
            <a:r>
              <a:rPr lang="en-US" altLang="ko-KR" dirty="0"/>
              <a:t>Investigate the impact of 2Rx vehicle mounted UE on coverage and throughput and the possible ways to avoid or at least minimize such impact.</a:t>
            </a:r>
            <a:endParaRPr lang="ko-KR" altLang="ko-KR" sz="2600" dirty="0"/>
          </a:p>
          <a:p>
            <a:pPr lvl="3"/>
            <a:r>
              <a:rPr lang="en-GB" altLang="ko-KR" dirty="0"/>
              <a:t>Link budget with 2 RX vehicular UE </a:t>
            </a:r>
            <a:endParaRPr lang="ko-KR" altLang="ko-KR" dirty="0"/>
          </a:p>
          <a:p>
            <a:pPr lvl="3"/>
            <a:r>
              <a:rPr lang="en-US" altLang="ko-KR" dirty="0"/>
              <a:t>TCU receiver RF chain and architecture</a:t>
            </a:r>
            <a:endParaRPr lang="ko-KR" altLang="ko-KR" dirty="0"/>
          </a:p>
          <a:p>
            <a:pPr lvl="3"/>
            <a:r>
              <a:rPr lang="en-US" altLang="ko-KR" dirty="0"/>
              <a:t>Coverage and throughput impacts at system level</a:t>
            </a:r>
            <a:endParaRPr lang="ko-KR" altLang="ko-KR" dirty="0"/>
          </a:p>
          <a:p>
            <a:pPr lvl="2"/>
            <a:r>
              <a:rPr lang="en-US" altLang="ko-KR" dirty="0"/>
              <a:t> Methods to distinguish vehicular UE from handheld UE</a:t>
            </a:r>
            <a:endParaRPr lang="ko-KR" altLang="ko-KR" sz="2600" dirty="0"/>
          </a:p>
          <a:p>
            <a:pPr lvl="3"/>
            <a:r>
              <a:rPr lang="en-US" altLang="ko-KR" dirty="0"/>
              <a:t>Methods to define vehicle mounted UEs </a:t>
            </a:r>
            <a:endParaRPr lang="ko-KR" altLang="ko-KR" dirty="0"/>
          </a:p>
          <a:p>
            <a:pPr lvl="3"/>
            <a:r>
              <a:rPr lang="en-US" altLang="ko-KR" dirty="0"/>
              <a:t>Methods to verify conformance and GCF certification (excluding OTA scope</a:t>
            </a:r>
            <a:r>
              <a:rPr lang="en-US" altLang="ko-KR" dirty="0" smtClean="0"/>
              <a:t>)</a:t>
            </a:r>
          </a:p>
          <a:p>
            <a:r>
              <a:rPr lang="en-US" altLang="ko-KR" dirty="0"/>
              <a:t>LS from 5GAA </a:t>
            </a:r>
            <a:r>
              <a:rPr lang="en-US" altLang="ko-KR" dirty="0" smtClean="0"/>
              <a:t>[3] </a:t>
            </a:r>
            <a:r>
              <a:rPr lang="en-US" altLang="ko-KR" dirty="0"/>
              <a:t>provided typical antenna gain of vehicle mounted UE.</a:t>
            </a:r>
            <a:endParaRPr lang="ko-KR" altLang="ko-KR" dirty="0"/>
          </a:p>
          <a:p>
            <a:pPr marL="457200" lvl="1" indent="0">
              <a:buNone/>
            </a:pPr>
            <a:endParaRPr lang="ko-KR" altLang="ko-KR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0134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Offline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458200" cy="528955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Coverage and Capacity</a:t>
            </a:r>
          </a:p>
          <a:p>
            <a:pPr lvl="1"/>
            <a:r>
              <a:rPr lang="en-US" dirty="0" smtClean="0"/>
              <a:t>Coverage is more important than capacity : Agreed</a:t>
            </a:r>
          </a:p>
          <a:p>
            <a:pPr lvl="2"/>
            <a:r>
              <a:rPr lang="en-US" dirty="0" smtClean="0"/>
              <a:t>Proposal to remove capacity analysis </a:t>
            </a:r>
          </a:p>
          <a:p>
            <a:pPr lvl="1"/>
            <a:r>
              <a:rPr lang="en-US" dirty="0" smtClean="0"/>
              <a:t>Coverage is based on link budget analysis : Agreed</a:t>
            </a:r>
          </a:p>
          <a:p>
            <a:pPr lvl="2"/>
            <a:r>
              <a:rPr lang="en-US" dirty="0" smtClean="0"/>
              <a:t>Parameters for link budget needs to be agreed in this meeting</a:t>
            </a:r>
            <a:endParaRPr lang="en-US" dirty="0" smtClean="0"/>
          </a:p>
          <a:p>
            <a:pPr lvl="1"/>
            <a:r>
              <a:rPr lang="en-US" dirty="0" smtClean="0"/>
              <a:t>Capacity is based on system simulation : Agreed</a:t>
            </a:r>
          </a:p>
          <a:p>
            <a:pPr lvl="2"/>
            <a:r>
              <a:rPr lang="en-US" dirty="0" smtClean="0"/>
              <a:t>Reuse RAN1 system simulation assumption as much as possible (TR38.901)</a:t>
            </a:r>
          </a:p>
          <a:p>
            <a:pPr lvl="3"/>
            <a:r>
              <a:rPr lang="en-US" dirty="0" smtClean="0">
                <a:sym typeface="Wingdings" panose="05000000000000000000" pitchFamily="2" charset="2"/>
              </a:rPr>
              <a:t>Other prominent antenna mount location for 2Rx solutions are considered further</a:t>
            </a:r>
            <a:endParaRPr lang="en-US" dirty="0" smtClean="0"/>
          </a:p>
          <a:p>
            <a:pPr lvl="2"/>
            <a:r>
              <a:rPr lang="en-US" dirty="0" smtClean="0"/>
              <a:t>Parameters for system simulation needs to be agreed in this meeting</a:t>
            </a:r>
          </a:p>
          <a:p>
            <a:pPr lvl="1"/>
            <a:r>
              <a:rPr lang="en-US" altLang="ko-KR" dirty="0"/>
              <a:t>Values of antenna gain from 5GAA LS </a:t>
            </a:r>
            <a:r>
              <a:rPr lang="en-US" altLang="ko-KR" dirty="0">
                <a:sym typeface="Wingdings" panose="05000000000000000000" pitchFamily="2" charset="2"/>
              </a:rPr>
              <a:t>is used for both coverage and capacity</a:t>
            </a:r>
          </a:p>
          <a:p>
            <a:pPr lvl="1"/>
            <a:endParaRPr lang="en-US" dirty="0"/>
          </a:p>
          <a:p>
            <a:r>
              <a:rPr lang="en-US" dirty="0" smtClean="0"/>
              <a:t>UE type distinction</a:t>
            </a:r>
          </a:p>
          <a:p>
            <a:pPr lvl="1"/>
            <a:r>
              <a:rPr lang="en-US" dirty="0" smtClean="0"/>
              <a:t>UE declaration is enough (OPPO)</a:t>
            </a:r>
          </a:p>
          <a:p>
            <a:pPr lvl="2"/>
            <a:r>
              <a:rPr lang="en-US" dirty="0" smtClean="0"/>
              <a:t>Not enough and Send LS to RAN5/GCF to confirm this (Huawei)</a:t>
            </a:r>
            <a:endParaRPr lang="en-US" dirty="0" smtClean="0"/>
          </a:p>
          <a:p>
            <a:pPr lvl="1"/>
            <a:r>
              <a:rPr lang="en-US" dirty="0" smtClean="0"/>
              <a:t>MIMO layer signaling (LG)</a:t>
            </a:r>
          </a:p>
          <a:p>
            <a:pPr lvl="1"/>
            <a:r>
              <a:rPr lang="en-US" dirty="0" smtClean="0"/>
              <a:t>Additional signaling for UE type? (VDF..)</a:t>
            </a:r>
          </a:p>
          <a:p>
            <a:pPr lvl="2"/>
            <a:r>
              <a:rPr lang="en-US" dirty="0" smtClean="0"/>
              <a:t>Main reason for this is not to allow 2Rx Handheld UE in the network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828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: Parameters for Coverage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458200" cy="5562600"/>
          </a:xfrm>
        </p:spPr>
        <p:txBody>
          <a:bodyPr>
            <a:normAutofit/>
          </a:bodyPr>
          <a:lstStyle/>
          <a:p>
            <a:r>
              <a:rPr lang="en-US" altLang="ko-KR" dirty="0"/>
              <a:t>Link budget based </a:t>
            </a:r>
            <a:r>
              <a:rPr lang="en-US" altLang="ko-KR" dirty="0" smtClean="0"/>
              <a:t>analysis should be assumed</a:t>
            </a:r>
            <a:endParaRPr lang="en-US" altLang="ko-KR" dirty="0"/>
          </a:p>
          <a:p>
            <a:pPr lvl="1"/>
            <a:r>
              <a:rPr lang="en-US" altLang="ko-KR" dirty="0"/>
              <a:t>Ref. : [4] R4-1809930, Coverage related issues for 2Rx RF requirements of vehicle mounted NR UE as exception case, Samsung</a:t>
            </a:r>
          </a:p>
          <a:p>
            <a:pPr lvl="1"/>
            <a:r>
              <a:rPr lang="en-US" altLang="ko-KR" dirty="0"/>
              <a:t>Any other parameters?</a:t>
            </a:r>
          </a:p>
          <a:p>
            <a:pPr lvl="2"/>
            <a:r>
              <a:rPr lang="en-US" altLang="ko-KR" dirty="0"/>
              <a:t>Ant. Gain of device /Body loss /Cable loss/Diversity gain</a:t>
            </a:r>
          </a:p>
          <a:p>
            <a:pPr lvl="1"/>
            <a:r>
              <a:rPr lang="en-US" altLang="ko-KR" dirty="0"/>
              <a:t>Deployment Scenario?</a:t>
            </a:r>
          </a:p>
          <a:p>
            <a:pPr lvl="2"/>
            <a:r>
              <a:rPr lang="en-US" altLang="ko-KR" dirty="0" smtClean="0"/>
              <a:t>HH</a:t>
            </a:r>
          </a:p>
          <a:p>
            <a:pPr lvl="3"/>
            <a:r>
              <a:rPr lang="en-US" altLang="ko-KR" dirty="0" smtClean="0"/>
              <a:t>4Rx </a:t>
            </a:r>
            <a:r>
              <a:rPr lang="en-US" altLang="ko-KR" dirty="0"/>
              <a:t>HH outdoor</a:t>
            </a:r>
          </a:p>
          <a:p>
            <a:pPr lvl="3"/>
            <a:r>
              <a:rPr lang="en-US" altLang="ko-KR" dirty="0"/>
              <a:t>4Rx HH </a:t>
            </a:r>
            <a:r>
              <a:rPr lang="en-US" altLang="ko-KR" dirty="0" smtClean="0"/>
              <a:t>in-vehicle</a:t>
            </a:r>
          </a:p>
          <a:p>
            <a:pPr lvl="2"/>
            <a:r>
              <a:rPr lang="en-US" altLang="ko-KR" dirty="0" smtClean="0"/>
              <a:t>Vehicle</a:t>
            </a:r>
          </a:p>
          <a:p>
            <a:pPr lvl="3"/>
            <a:r>
              <a:rPr lang="en-US" altLang="ko-KR" dirty="0" smtClean="0"/>
              <a:t>2Rx V outdoor</a:t>
            </a:r>
            <a:endParaRPr lang="en-US" altLang="ko-KR" dirty="0"/>
          </a:p>
          <a:p>
            <a:pPr lvl="1"/>
            <a:r>
              <a:rPr lang="en-US" altLang="ko-KR" dirty="0" smtClean="0"/>
              <a:t>Reference </a:t>
            </a:r>
            <a:r>
              <a:rPr lang="en-US" altLang="ko-KR" dirty="0"/>
              <a:t>bands 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n7 </a:t>
            </a:r>
            <a:r>
              <a:rPr lang="en-US" altLang="ko-KR" dirty="0"/>
              <a:t>and </a:t>
            </a:r>
            <a:r>
              <a:rPr lang="en-US" altLang="ko-KR" dirty="0" smtClean="0"/>
              <a:t>n41</a:t>
            </a:r>
          </a:p>
          <a:p>
            <a:pPr lvl="2"/>
            <a:endParaRPr lang="en-US" dirty="0"/>
          </a:p>
          <a:p>
            <a:pPr lvl="2"/>
            <a:endParaRPr lang="en-US" dirty="0" smtClean="0"/>
          </a:p>
          <a:p>
            <a:pPr lvl="2"/>
            <a:endParaRPr lang="en-US" dirty="0"/>
          </a:p>
          <a:p>
            <a:pPr lvl="2"/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pic>
        <p:nvPicPr>
          <p:cNvPr id="5" name="Grafik 12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29" r="-806"/>
          <a:stretch/>
        </p:blipFill>
        <p:spPr bwMode="auto">
          <a:xfrm>
            <a:off x="3891099" y="3353797"/>
            <a:ext cx="4662351" cy="25146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Grafik 6"/>
          <p:cNvPicPr/>
          <p:nvPr/>
        </p:nvPicPr>
        <p:blipFill rotWithShape="1">
          <a:blip r:embed="rId4"/>
          <a:srcRect t="4637" r="1049" b="66422"/>
          <a:stretch/>
        </p:blipFill>
        <p:spPr bwMode="auto">
          <a:xfrm>
            <a:off x="3810000" y="2471328"/>
            <a:ext cx="4746171" cy="9178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7466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: Parameters for Capacity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Selection of parameters for the evaluation (e.g. losses,  frequency, etc. ), Proposal: </a:t>
            </a:r>
          </a:p>
          <a:p>
            <a:pPr lvl="1"/>
            <a:r>
              <a:rPr lang="en-US" dirty="0"/>
              <a:t>Losses: body, cable,  etc. TBD</a:t>
            </a:r>
          </a:p>
          <a:p>
            <a:pPr lvl="1"/>
            <a:r>
              <a:rPr lang="en-US" dirty="0"/>
              <a:t>reference bands are n7 and n41 (only available implementations)</a:t>
            </a:r>
          </a:p>
          <a:p>
            <a:r>
              <a:rPr lang="en-US" dirty="0" smtClean="0"/>
              <a:t>Selection of evaluation scenarios. Proposals are</a:t>
            </a:r>
          </a:p>
          <a:p>
            <a:pPr lvl="1"/>
            <a:r>
              <a:rPr lang="en-US" dirty="0" smtClean="0"/>
              <a:t>1 scenario for coverage </a:t>
            </a:r>
            <a:r>
              <a:rPr lang="en-US" dirty="0" smtClean="0">
                <a:sym typeface="Wingdings" panose="05000000000000000000" pitchFamily="2" charset="2"/>
              </a:rPr>
              <a:t> link budget analysis</a:t>
            </a:r>
          </a:p>
          <a:p>
            <a:pPr lvl="1"/>
            <a:r>
              <a:rPr lang="en-US" dirty="0" smtClean="0"/>
              <a:t>1 scenario for capacity </a:t>
            </a:r>
            <a:r>
              <a:rPr lang="en-US" dirty="0" smtClean="0">
                <a:sym typeface="Wingdings" panose="05000000000000000000" pitchFamily="2" charset="2"/>
              </a:rPr>
              <a:t> evaluate system level simulation [6]</a:t>
            </a:r>
            <a:endParaRPr lang="en-US" dirty="0" smtClean="0"/>
          </a:p>
          <a:p>
            <a:pPr lvl="2"/>
            <a:r>
              <a:rPr lang="en-US" dirty="0" smtClean="0"/>
              <a:t>Discussed deployment scenarios: </a:t>
            </a:r>
          </a:p>
          <a:p>
            <a:pPr lvl="3"/>
            <a:r>
              <a:rPr lang="en-US" altLang="ko-KR" dirty="0"/>
              <a:t>Case1 : reference 80% 4Rx HH UE (indoor) + 20% 4Rx HH UE (outdoor)</a:t>
            </a:r>
          </a:p>
          <a:p>
            <a:pPr lvl="4"/>
            <a:r>
              <a:rPr lang="en-US" altLang="ko-KR" sz="1800" dirty="0"/>
              <a:t>Target : 80% 4Rx HH UE (indoor) + 20% 2Rx V UE  </a:t>
            </a:r>
            <a:r>
              <a:rPr lang="en-US" altLang="ko-KR" dirty="0"/>
              <a:t> (outdoor)</a:t>
            </a:r>
            <a:endParaRPr lang="en-US" altLang="ko-KR" sz="1800" dirty="0"/>
          </a:p>
          <a:p>
            <a:pPr lvl="3"/>
            <a:r>
              <a:rPr lang="en-US" altLang="ko-KR" dirty="0"/>
              <a:t>Case2 : reference 80% HH UE (indoor) + 20% 4Rx HH UE (in-vehicle)</a:t>
            </a:r>
          </a:p>
          <a:p>
            <a:pPr lvl="4"/>
            <a:r>
              <a:rPr lang="en-US" altLang="ko-KR" sz="1800" dirty="0"/>
              <a:t>Target: 80% 4Rx HH UE (indoor) + 20% 2Rx V UE  (outdoor)</a:t>
            </a:r>
            <a:endParaRPr lang="en-US" altLang="ko-KR" sz="2000" dirty="0"/>
          </a:p>
          <a:p>
            <a:pPr lvl="2"/>
            <a:r>
              <a:rPr lang="en-US" dirty="0" smtClean="0"/>
              <a:t>Channel </a:t>
            </a:r>
            <a:r>
              <a:rPr lang="en-US" dirty="0" smtClean="0"/>
              <a:t>type selection </a:t>
            </a:r>
            <a:r>
              <a:rPr lang="en-US" dirty="0" smtClean="0">
                <a:sym typeface="Wingdings" panose="05000000000000000000" pitchFamily="2" charset="2"/>
              </a:rPr>
              <a:t> </a:t>
            </a:r>
            <a:r>
              <a:rPr lang="en-US" altLang="ko-KR" b="1" dirty="0" smtClean="0"/>
              <a:t>Urban </a:t>
            </a:r>
            <a:r>
              <a:rPr lang="en-US" altLang="ko-KR" b="1" dirty="0"/>
              <a:t>Macro (ISD=500m)</a:t>
            </a:r>
            <a:r>
              <a:rPr lang="en-US" altLang="ko-KR" dirty="0"/>
              <a:t> in </a:t>
            </a:r>
            <a:r>
              <a:rPr lang="en-US" altLang="ko-KR" dirty="0" smtClean="0"/>
              <a:t>TR38.901</a:t>
            </a:r>
            <a:endParaRPr lang="en-US" strike="sngStrike" dirty="0" smtClean="0"/>
          </a:p>
          <a:p>
            <a:pPr lvl="2"/>
            <a:r>
              <a:rPr lang="en-US" dirty="0" smtClean="0"/>
              <a:t>Other scenario characteristics ( speed,..) </a:t>
            </a:r>
            <a:r>
              <a:rPr lang="en-US" dirty="0" smtClean="0">
                <a:sym typeface="Wingdings" panose="05000000000000000000" pitchFamily="2" charset="2"/>
              </a:rPr>
              <a:t> utilize the values in Annex</a:t>
            </a:r>
            <a:endParaRPr lang="en-US" dirty="0" smtClean="0"/>
          </a:p>
          <a:p>
            <a:r>
              <a:rPr lang="en-US" altLang="ko-KR" dirty="0"/>
              <a:t>Decision on the measure/thresholds for the 2Rx exception for vehicular mounted UEs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3013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WF: </a:t>
            </a:r>
            <a:r>
              <a:rPr lang="en-US" altLang="ko-KR" dirty="0" smtClean="0"/>
              <a:t>Methods </a:t>
            </a:r>
            <a:r>
              <a:rPr lang="en-US" altLang="ko-KR" dirty="0"/>
              <a:t>to distinguish </a:t>
            </a:r>
            <a:r>
              <a:rPr lang="en-US" dirty="0" smtClean="0"/>
              <a:t>UE type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rmAutofit/>
          </a:bodyPr>
          <a:lstStyle/>
          <a:p>
            <a:r>
              <a:rPr lang="en-US" dirty="0" smtClean="0"/>
              <a:t>Problem statement:</a:t>
            </a:r>
          </a:p>
          <a:p>
            <a:pPr lvl="1"/>
            <a:r>
              <a:rPr lang="en-US" dirty="0" smtClean="0"/>
              <a:t>Description/clarification of the reasons for the need for declaration of the UE type:</a:t>
            </a:r>
          </a:p>
          <a:p>
            <a:pPr lvl="2"/>
            <a:r>
              <a:rPr lang="en-US" dirty="0" smtClean="0"/>
              <a:t>Conformance tests, certification tests, network operation/optimization reasons etc.</a:t>
            </a:r>
          </a:p>
          <a:p>
            <a:r>
              <a:rPr lang="en-US" dirty="0" smtClean="0"/>
              <a:t>Solution based on the problem statement</a:t>
            </a:r>
          </a:p>
          <a:p>
            <a:pPr lvl="1"/>
            <a:r>
              <a:rPr lang="en-US" dirty="0" smtClean="0"/>
              <a:t>Development of a solution/method to distinguish the UE type</a:t>
            </a:r>
          </a:p>
          <a:p>
            <a:pPr lvl="1"/>
            <a:r>
              <a:rPr lang="en-US" dirty="0" smtClean="0"/>
              <a:t>Clarification of the involvement of other groups (RAN2 : adding signaling issues in rel-15) </a:t>
            </a:r>
          </a:p>
          <a:p>
            <a:pPr lvl="2"/>
            <a:r>
              <a:rPr lang="en-US" dirty="0" smtClean="0"/>
              <a:t>Signaling option can be considered when the necessity of this signaling is clearly understood in NW perspective.</a:t>
            </a:r>
          </a:p>
          <a:p>
            <a:r>
              <a:rPr lang="en-US" dirty="0" smtClean="0"/>
              <a:t>Options to distinguish UE type</a:t>
            </a:r>
            <a:endParaRPr lang="en-US" dirty="0"/>
          </a:p>
          <a:p>
            <a:pPr marL="765810" lvl="1" indent="-365760">
              <a:spcBef>
                <a:spcPts val="300"/>
              </a:spcBef>
            </a:pPr>
            <a:r>
              <a:rPr lang="en-GB" altLang="ko-KR" dirty="0"/>
              <a:t>Option1: UE declaration for </a:t>
            </a:r>
            <a:r>
              <a:rPr lang="en-GB" altLang="ko-KR" dirty="0" smtClean="0"/>
              <a:t>testing</a:t>
            </a:r>
            <a:endParaRPr lang="en-GB" altLang="ko-KR" dirty="0"/>
          </a:p>
          <a:p>
            <a:pPr marL="765810" lvl="1" indent="-365760">
              <a:spcBef>
                <a:spcPts val="300"/>
              </a:spcBef>
            </a:pPr>
            <a:r>
              <a:rPr lang="en-GB" altLang="ko-KR" dirty="0" smtClean="0"/>
              <a:t>Option2</a:t>
            </a:r>
            <a:r>
              <a:rPr lang="en-GB" altLang="ko-KR" dirty="0"/>
              <a:t>: use MIMO layer signalling (defined the UE capability signalling as optional feature in NR</a:t>
            </a:r>
            <a:r>
              <a:rPr lang="en-GB" altLang="ko-KR" dirty="0" smtClean="0"/>
              <a:t>)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286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: Schedule/Roadmap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RAN4 #88</a:t>
            </a:r>
          </a:p>
          <a:p>
            <a:pPr lvl="1"/>
            <a:r>
              <a:rPr lang="en-US" dirty="0" smtClean="0"/>
              <a:t>High level agreement on </a:t>
            </a:r>
          </a:p>
          <a:p>
            <a:pPr lvl="2"/>
            <a:r>
              <a:rPr lang="en-US" altLang="ko-KR" dirty="0"/>
              <a:t>Coverage related </a:t>
            </a:r>
            <a:r>
              <a:rPr lang="en-US" altLang="ko-KR" dirty="0" smtClean="0"/>
              <a:t>assumption</a:t>
            </a:r>
          </a:p>
          <a:p>
            <a:pPr lvl="3"/>
            <a:r>
              <a:rPr lang="en-US" altLang="ko-KR" dirty="0" smtClean="0"/>
              <a:t>Antenna gain</a:t>
            </a:r>
          </a:p>
          <a:p>
            <a:pPr lvl="2"/>
            <a:r>
              <a:rPr lang="en-US" dirty="0" smtClean="0"/>
              <a:t>Capacity related evaluation assumption for the performance part </a:t>
            </a:r>
          </a:p>
          <a:p>
            <a:pPr lvl="3"/>
            <a:r>
              <a:rPr lang="en-US" dirty="0" smtClean="0"/>
              <a:t>Decide reference scenario among Case 1 ~ 3</a:t>
            </a:r>
          </a:p>
          <a:p>
            <a:pPr lvl="3"/>
            <a:r>
              <a:rPr lang="en-US" dirty="0" smtClean="0"/>
              <a:t>Clarification on the decision/exception on the threshold of target</a:t>
            </a:r>
          </a:p>
          <a:p>
            <a:pPr lvl="2"/>
            <a:r>
              <a:rPr lang="en-US" dirty="0" smtClean="0"/>
              <a:t>UE type distinction</a:t>
            </a:r>
          </a:p>
          <a:p>
            <a:pPr lvl="3"/>
            <a:r>
              <a:rPr lang="en-US" dirty="0" smtClean="0"/>
              <a:t>Potential options among Option 1 ~ X		</a:t>
            </a:r>
          </a:p>
          <a:p>
            <a:r>
              <a:rPr lang="en-US" dirty="0" smtClean="0"/>
              <a:t>RAN4 #88Bis</a:t>
            </a:r>
          </a:p>
          <a:p>
            <a:pPr lvl="1"/>
            <a:r>
              <a:rPr lang="en-US" dirty="0" smtClean="0"/>
              <a:t>Initial simulation on capacity &amp; coverage</a:t>
            </a:r>
          </a:p>
          <a:p>
            <a:pPr lvl="1"/>
            <a:r>
              <a:rPr lang="en-US" dirty="0" smtClean="0"/>
              <a:t>Complete UE type distinction method</a:t>
            </a:r>
          </a:p>
          <a:p>
            <a:pPr lvl="2"/>
            <a:r>
              <a:rPr lang="en-US" dirty="0" smtClean="0"/>
              <a:t>Decision on the necessity of new signaling</a:t>
            </a:r>
          </a:p>
          <a:p>
            <a:pPr lvl="2"/>
            <a:r>
              <a:rPr lang="en-US" dirty="0" smtClean="0"/>
              <a:t>If yes, send LS to RAN2 on RAN4 decision</a:t>
            </a:r>
            <a:endParaRPr lang="en-US" dirty="0"/>
          </a:p>
          <a:p>
            <a:r>
              <a:rPr lang="en-US" dirty="0" smtClean="0"/>
              <a:t>RAN4 #89</a:t>
            </a:r>
          </a:p>
          <a:p>
            <a:pPr lvl="1"/>
            <a:r>
              <a:rPr lang="en-US" dirty="0" smtClean="0"/>
              <a:t>Complete evaluation for capacity/coverage </a:t>
            </a:r>
          </a:p>
          <a:p>
            <a:pPr lvl="1"/>
            <a:r>
              <a:rPr lang="en-US" dirty="0" smtClean="0"/>
              <a:t>LS to RAN Plenary on the conclusion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2352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Annex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37150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dirty="0"/>
              <a:t>Basic parameter for evaluation of system capacity</a:t>
            </a:r>
          </a:p>
          <a:p>
            <a:pPr lvl="1"/>
            <a:r>
              <a:rPr lang="en-US" altLang="ko-KR" b="1" dirty="0"/>
              <a:t>Urban Macro (ISD=500m)</a:t>
            </a:r>
            <a:r>
              <a:rPr lang="en-US" altLang="ko-KR" dirty="0"/>
              <a:t> in </a:t>
            </a:r>
            <a:r>
              <a:rPr lang="en-US" altLang="ko-KR" dirty="0" smtClean="0"/>
              <a:t>TR38.901</a:t>
            </a:r>
            <a:endParaRPr lang="en-US" altLang="ko-KR" dirty="0"/>
          </a:p>
          <a:p>
            <a:pPr lvl="2"/>
            <a:r>
              <a:rPr lang="en-US" altLang="ko-KR" dirty="0"/>
              <a:t>FTP traffic </a:t>
            </a:r>
            <a:r>
              <a:rPr lang="en-US" altLang="ko-KR" dirty="0" smtClean="0"/>
              <a:t>model</a:t>
            </a:r>
          </a:p>
          <a:p>
            <a:pPr lvl="2"/>
            <a:r>
              <a:rPr lang="en-US" altLang="ko-KR" dirty="0" smtClean="0"/>
              <a:t>Velocity </a:t>
            </a:r>
            <a:r>
              <a:rPr lang="en-US" altLang="ko-KR" dirty="0"/>
              <a:t>: </a:t>
            </a:r>
            <a:r>
              <a:rPr lang="en-US" altLang="ko-KR" dirty="0" smtClean="0"/>
              <a:t>3km/h </a:t>
            </a:r>
            <a:r>
              <a:rPr lang="en-US" altLang="ko-KR" dirty="0"/>
              <a:t>for </a:t>
            </a:r>
            <a:r>
              <a:rPr lang="en-US" altLang="ko-KR" dirty="0" smtClean="0"/>
              <a:t>both Vehicle </a:t>
            </a:r>
            <a:r>
              <a:rPr lang="en-US" altLang="ko-KR" dirty="0"/>
              <a:t>UE </a:t>
            </a:r>
            <a:r>
              <a:rPr lang="en-US" altLang="ko-KR" dirty="0" smtClean="0"/>
              <a:t>and </a:t>
            </a:r>
            <a:r>
              <a:rPr lang="en-US" altLang="ko-KR" dirty="0"/>
              <a:t>HH UE</a:t>
            </a:r>
          </a:p>
          <a:p>
            <a:pPr lvl="2"/>
            <a:r>
              <a:rPr lang="en-US" altLang="ko-KR" dirty="0" err="1" smtClean="0"/>
              <a:t>Pathloss</a:t>
            </a:r>
            <a:r>
              <a:rPr lang="en-US" altLang="ko-KR" dirty="0" smtClean="0"/>
              <a:t> </a:t>
            </a:r>
            <a:r>
              <a:rPr lang="en-US" altLang="ko-KR" dirty="0"/>
              <a:t>model : Follow </a:t>
            </a:r>
            <a:r>
              <a:rPr lang="en-US" altLang="ko-KR" dirty="0" smtClean="0"/>
              <a:t>TR38.901</a:t>
            </a:r>
          </a:p>
          <a:p>
            <a:pPr lvl="2"/>
            <a:r>
              <a:rPr lang="en-US" altLang="ko-KR" dirty="0" smtClean="0"/>
              <a:t>Receiver type : Follow</a:t>
            </a:r>
            <a:r>
              <a:rPr lang="en-US" altLang="ko-KR" dirty="0"/>
              <a:t> TR38.901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UE deployment scenarios</a:t>
            </a:r>
          </a:p>
          <a:p>
            <a:pPr lvl="2"/>
            <a:r>
              <a:rPr lang="en-US" altLang="ko-KR" dirty="0" smtClean="0"/>
              <a:t>Case1 : reference 80% 4Rx HH UE (indoor) + 20% 4Rx HH UE (outdoor</a:t>
            </a:r>
            <a:r>
              <a:rPr lang="en-US" altLang="ko-KR" dirty="0" smtClean="0"/>
              <a:t>)</a:t>
            </a:r>
            <a:endParaRPr lang="en-US" altLang="ko-KR" dirty="0"/>
          </a:p>
          <a:p>
            <a:pPr lvl="3"/>
            <a:r>
              <a:rPr lang="en-US" altLang="ko-KR" sz="1800" dirty="0" smtClean="0"/>
              <a:t>Target : 80</a:t>
            </a:r>
            <a:r>
              <a:rPr lang="en-US" altLang="ko-KR" sz="1800" dirty="0"/>
              <a:t>% </a:t>
            </a:r>
            <a:r>
              <a:rPr lang="en-US" altLang="ko-KR" sz="1800" dirty="0" smtClean="0"/>
              <a:t>4Rx HH </a:t>
            </a:r>
            <a:r>
              <a:rPr lang="en-US" altLang="ko-KR" sz="1800" dirty="0"/>
              <a:t>UE (indoor) + </a:t>
            </a:r>
            <a:r>
              <a:rPr lang="en-US" altLang="ko-KR" sz="1800" dirty="0" smtClean="0"/>
              <a:t>20</a:t>
            </a:r>
            <a:r>
              <a:rPr lang="en-US" altLang="ko-KR" sz="1800" dirty="0"/>
              <a:t>% </a:t>
            </a:r>
            <a:r>
              <a:rPr lang="en-US" altLang="ko-KR" sz="1800" dirty="0" smtClean="0"/>
              <a:t>2Rx </a:t>
            </a:r>
            <a:r>
              <a:rPr lang="en-US" altLang="ko-KR" sz="1800" dirty="0"/>
              <a:t>V UE </a:t>
            </a:r>
            <a:r>
              <a:rPr lang="en-US" altLang="ko-KR" sz="1800" dirty="0" smtClean="0"/>
              <a:t> </a:t>
            </a:r>
            <a:r>
              <a:rPr lang="en-US" altLang="ko-KR" dirty="0"/>
              <a:t> (outdoor</a:t>
            </a:r>
            <a:r>
              <a:rPr lang="en-US" altLang="ko-KR" dirty="0" smtClean="0"/>
              <a:t>)</a:t>
            </a:r>
            <a:endParaRPr lang="en-US" altLang="ko-KR" sz="1800" dirty="0" smtClean="0"/>
          </a:p>
          <a:p>
            <a:pPr lvl="2"/>
            <a:r>
              <a:rPr lang="en-US" altLang="ko-KR" dirty="0" smtClean="0"/>
              <a:t>Case2 </a:t>
            </a:r>
            <a:r>
              <a:rPr lang="en-US" altLang="ko-KR" dirty="0"/>
              <a:t>: reference </a:t>
            </a:r>
            <a:r>
              <a:rPr lang="en-US" altLang="ko-KR" dirty="0" smtClean="0"/>
              <a:t>80</a:t>
            </a:r>
            <a:r>
              <a:rPr lang="en-US" altLang="ko-KR" dirty="0"/>
              <a:t>% HH UE (indoor) + 2</a:t>
            </a:r>
            <a:r>
              <a:rPr lang="en-US" altLang="ko-KR" dirty="0" smtClean="0"/>
              <a:t>0% </a:t>
            </a:r>
            <a:r>
              <a:rPr lang="en-US" altLang="ko-KR" dirty="0"/>
              <a:t>4Rx </a:t>
            </a:r>
            <a:r>
              <a:rPr lang="en-US" altLang="ko-KR" dirty="0" smtClean="0"/>
              <a:t>HH UE (in-vehicle)</a:t>
            </a:r>
            <a:endParaRPr lang="en-US" altLang="ko-KR" dirty="0"/>
          </a:p>
          <a:p>
            <a:pPr lvl="3"/>
            <a:r>
              <a:rPr lang="en-US" altLang="ko-KR" sz="1800" dirty="0"/>
              <a:t>Target: </a:t>
            </a:r>
            <a:r>
              <a:rPr lang="en-US" altLang="ko-KR" sz="1800" dirty="0" smtClean="0"/>
              <a:t>80</a:t>
            </a:r>
            <a:r>
              <a:rPr lang="en-US" altLang="ko-KR" sz="1800" dirty="0"/>
              <a:t>% 4Rx HH UE (indoor) + 2</a:t>
            </a:r>
            <a:r>
              <a:rPr lang="en-US" altLang="ko-KR" sz="1800" dirty="0" smtClean="0"/>
              <a:t>0% 2Rx </a:t>
            </a:r>
            <a:r>
              <a:rPr lang="en-US" altLang="ko-KR" sz="1800" dirty="0"/>
              <a:t>V UE  (outdoor)</a:t>
            </a:r>
            <a:endParaRPr lang="en-US" altLang="ko-KR" sz="2000" dirty="0"/>
          </a:p>
          <a:p>
            <a:pPr lvl="1"/>
            <a:r>
              <a:rPr lang="en-US" altLang="ko-KR" dirty="0" smtClean="0"/>
              <a:t>Ant</a:t>
            </a:r>
            <a:r>
              <a:rPr lang="en-US" altLang="ko-KR" dirty="0"/>
              <a:t>. Configuration</a:t>
            </a:r>
          </a:p>
          <a:p>
            <a:pPr lvl="2"/>
            <a:r>
              <a:rPr lang="en-US" altLang="ko-KR" dirty="0"/>
              <a:t>HH UE : 4Rx UE with -8dBi antenna gain including cable loss</a:t>
            </a:r>
          </a:p>
          <a:p>
            <a:pPr lvl="2"/>
            <a:r>
              <a:rPr lang="en-US" altLang="ko-KR" dirty="0"/>
              <a:t>V-UE : </a:t>
            </a:r>
            <a:r>
              <a:rPr lang="en-US" altLang="ko-KR" dirty="0" smtClean="0"/>
              <a:t>If agreed as reference as in Case 2, we can ask car OEMs on 4Rx antenna gain of vehicle</a:t>
            </a:r>
          </a:p>
          <a:p>
            <a:pPr lvl="2"/>
            <a:r>
              <a:rPr lang="en-US" altLang="ko-KR" dirty="0" smtClean="0"/>
              <a:t>V-UE </a:t>
            </a:r>
            <a:r>
              <a:rPr lang="en-US" altLang="ko-KR" dirty="0"/>
              <a:t>: 2Rx UE with -4dBi antenna gain including cable </a:t>
            </a:r>
            <a:r>
              <a:rPr lang="en-US" altLang="ko-KR" dirty="0" err="1" smtClean="0"/>
              <a:t>los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Loss for HH</a:t>
            </a:r>
          </a:p>
          <a:p>
            <a:pPr lvl="2"/>
            <a:r>
              <a:rPr lang="en-US" altLang="ko-KR" dirty="0" smtClean="0"/>
              <a:t>Body loss : [8] dB</a:t>
            </a:r>
          </a:p>
          <a:p>
            <a:pPr lvl="2"/>
            <a:r>
              <a:rPr lang="en-US" altLang="ko-KR" dirty="0" smtClean="0"/>
              <a:t>Penetration loss : [20] dB (Indoor), [15] dB(in-vehicle)</a:t>
            </a:r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276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metadata/properties"/>
    <ds:schemaRef ds:uri="66EEDB98-F073-460B-B9B0-9643F9FE785E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17c5c574-4f42-45b3-8a7f-77d8e859d074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</TotalTime>
  <Words>1100</Words>
  <Application>Microsoft Office PowerPoint</Application>
  <PresentationFormat>화면 슬라이드 쇼(4:3)</PresentationFormat>
  <Paragraphs>150</Paragraphs>
  <Slides>10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6" baseType="lpstr">
      <vt:lpstr>SimSun</vt:lpstr>
      <vt:lpstr>맑은 고딕</vt:lpstr>
      <vt:lpstr>Arial</vt:lpstr>
      <vt:lpstr>Calibri</vt:lpstr>
      <vt:lpstr>Wingdings</vt:lpstr>
      <vt:lpstr>Office Theme</vt:lpstr>
      <vt:lpstr> WF on Evaluation for 2 RX exception in Rel-15 vehicle mounted UE </vt:lpstr>
      <vt:lpstr>Background (1)</vt:lpstr>
      <vt:lpstr>Background (2)</vt:lpstr>
      <vt:lpstr>Offline Summary</vt:lpstr>
      <vt:lpstr>WF : Parameters for Coverage</vt:lpstr>
      <vt:lpstr>WF : Parameters for Capacity</vt:lpstr>
      <vt:lpstr>WF: Methods to distinguish UE type </vt:lpstr>
      <vt:lpstr>WF : Schedule/Roadmap</vt:lpstr>
      <vt:lpstr>Annex</vt:lpstr>
      <vt:lpstr>References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beam correspondence test methodology</dc:title>
  <dc:creator>LG Electronics</dc:creator>
  <cp:keywords>Beam correspondence</cp:keywords>
  <cp:lastModifiedBy>이상욱/수석연구원/차세대표준(연)ACS팀(sangwook1.lee@lge.com)</cp:lastModifiedBy>
  <cp:revision>1023</cp:revision>
  <dcterms:created xsi:type="dcterms:W3CDTF">2013-05-13T16:02:00Z</dcterms:created>
  <dcterms:modified xsi:type="dcterms:W3CDTF">2018-08-23T17:56:50Z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648246c3-0213-4edc-a844-f0c7749f2e87</vt:lpwstr>
  </property>
  <property fmtid="{D5CDD505-2E9C-101B-9397-08002B2CF9AE}" pid="7" name="CTP_TimeStamp">
    <vt:lpwstr>2018-01-24 17:32:04Z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(3)NVhkhYA/8IiLsO+Ckh9IkD6gHIoU37BTQ0mMoLKDO/Zbkq5VJjrWL2tMr4giQ+3VAzf8AgIn
6NVjflrVWdufDTK4ujxlQT9LBl2CDegUqBOUjWrEFI8iPPjiwJZUvsf8dt8sb+aMY0whEEeE
KSV8uwe1ikcIb+W9bVFBKZ7zh3s8DXdDp7Tgx/qxAjNILxQTE2IycciwF2Eqv9Cxs9uLch9Q
xpHrcd2gcb9EjLUKL0</vt:lpwstr>
  </property>
  <property fmtid="{D5CDD505-2E9C-101B-9397-08002B2CF9AE}" pid="13" name="_2015_ms_pID_7253431">
    <vt:lpwstr>szik728v5YNL9TObTNdnK9WRbWzo9sYPxktR+upvkZ/NfiowMVlbcU
jxCe52LtJ/XtMOsgQO2RE2lzgZs5t6uahYfczGKrLOMb6UkPDltC5/SLlGnuIcfAA9/rJ9/i
3mlXKTqjufjLnbWD3p/nDhPowuvnvHqLWzsfCv9Xtope22FEd9FF2GRw+BQFltbn9BMpv750
3gM6nR6wv4iYrQ8vbYqCMklgeXxjKStfQ6RU</vt:lpwstr>
  </property>
  <property fmtid="{D5CDD505-2E9C-101B-9397-08002B2CF9AE}" pid="14" name="_2015_ms_pID_7253432">
    <vt:lpwstr>BQ==</vt:lpwstr>
  </property>
  <property fmtid="{D5CDD505-2E9C-101B-9397-08002B2CF9AE}" pid="15" name="CTPClassification">
    <vt:lpwstr>CTP_NT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1523778411</vt:lpwstr>
  </property>
</Properties>
</file>