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7" r:id="rId4"/>
    <p:sldId id="266" r:id="rId5"/>
    <p:sldId id="26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2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9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21" y="1834323"/>
            <a:ext cx="77724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Intra-Band EN-DC Power Back-off Design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88</a:t>
            </a:r>
            <a:r>
              <a:rPr lang="en-GB" altLang="zh-CN" sz="2400" b="1" dirty="0"/>
              <a:t>		</a:t>
            </a:r>
            <a:r>
              <a:rPr lang="en-GB" altLang="zh-CN" sz="2400" b="1" dirty="0" smtClean="0"/>
              <a:t>	R</a:t>
            </a:r>
            <a:r>
              <a:rPr lang="en-US" altLang="zh-CN" sz="2400" b="1" dirty="0" smtClean="0"/>
              <a:t>4-1811797</a:t>
            </a:r>
            <a:r>
              <a:rPr lang="en-GB" altLang="zh-CN" sz="2400" b="1" dirty="0" smtClean="0"/>
              <a:t>                                                                        </a:t>
            </a:r>
            <a:r>
              <a:rPr lang="en-GB" sz="2400" b="1" dirty="0"/>
              <a:t>Gothenburg, Sweden, 20</a:t>
            </a:r>
            <a:r>
              <a:rPr lang="en-GB" sz="2400" b="1" baseline="30000" dirty="0"/>
              <a:t>th</a:t>
            </a:r>
            <a:r>
              <a:rPr lang="en-GB" sz="2400" b="1" dirty="0"/>
              <a:t> - 24</a:t>
            </a:r>
            <a:r>
              <a:rPr lang="en-GB" sz="2400" b="1" baseline="30000" dirty="0"/>
              <a:t>th</a:t>
            </a:r>
            <a:r>
              <a:rPr lang="en-GB" sz="2400" b="1" dirty="0"/>
              <a:t> August 2018 </a:t>
            </a:r>
            <a:endParaRPr lang="en-US" sz="2400" b="1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91673" y="4695611"/>
            <a:ext cx="7031865" cy="1655762"/>
          </a:xfrm>
        </p:spPr>
        <p:txBody>
          <a:bodyPr/>
          <a:lstStyle/>
          <a:p>
            <a:r>
              <a:rPr lang="en-US" smtClean="0"/>
              <a:t>MediaTek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49" y="1825624"/>
            <a:ext cx="8397961" cy="4803775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Issue: Conflict in intra-band EN-DC UE assumptions between RAN4 and RAN1.</a:t>
            </a:r>
          </a:p>
          <a:p>
            <a:pPr lvl="1"/>
            <a:r>
              <a:rPr lang="en-US" b="1" dirty="0" smtClean="0"/>
              <a:t>R4</a:t>
            </a:r>
            <a:r>
              <a:rPr lang="en-US" dirty="0" smtClean="0"/>
              <a:t>-1805761, “</a:t>
            </a:r>
            <a:r>
              <a:rPr lang="en-US" dirty="0"/>
              <a:t>WF for UE RF AH specific for DC_(n)71B</a:t>
            </a:r>
            <a:r>
              <a:rPr lang="en-US" dirty="0" smtClean="0"/>
              <a:t>”:</a:t>
            </a:r>
          </a:p>
          <a:p>
            <a:pPr lvl="2"/>
            <a:r>
              <a:rPr lang="en-US" dirty="0"/>
              <a:t>Define two sets of A-MRP. One A-MPR(1) for case that </a:t>
            </a:r>
            <a:r>
              <a:rPr lang="en-US" b="1" dirty="0"/>
              <a:t>LTE and NR modems know each other’s allocation</a:t>
            </a:r>
            <a:r>
              <a:rPr lang="en-US" dirty="0"/>
              <a:t> and another A-MPR(2) for the case that LTE and NR modems do not know each other’s allocation. </a:t>
            </a:r>
          </a:p>
          <a:p>
            <a:pPr lvl="1"/>
            <a:r>
              <a:rPr lang="en-US" b="1" dirty="0" smtClean="0"/>
              <a:t>R1</a:t>
            </a:r>
            <a:r>
              <a:rPr lang="en-US" dirty="0" smtClean="0"/>
              <a:t>-1807974</a:t>
            </a:r>
            <a:r>
              <a:rPr lang="en-US" dirty="0"/>
              <a:t>, “Reply LS on RAN4 agreement on </a:t>
            </a:r>
            <a:r>
              <a:rPr lang="en-US" dirty="0" err="1"/>
              <a:t>intraband</a:t>
            </a:r>
            <a:r>
              <a:rPr lang="en-US" dirty="0"/>
              <a:t> EN-DC A-MPR</a:t>
            </a:r>
            <a:r>
              <a:rPr lang="en-US" dirty="0" smtClean="0"/>
              <a:t>”:</a:t>
            </a:r>
          </a:p>
          <a:p>
            <a:pPr lvl="2"/>
            <a:r>
              <a:rPr lang="en-GB" dirty="0"/>
              <a:t>The basic design principle for the RAN1 power control agreements was that LTE processing times in EN-DC are the same as in LTE CA and LTE DC, while NR processing times are faster and therefore either </a:t>
            </a:r>
            <a:r>
              <a:rPr lang="en-GB" b="1" dirty="0"/>
              <a:t>the calculation of transmission power for LTE cannot take into account the RB allocation(s) of simultaneous NR transmission(s)</a:t>
            </a:r>
            <a:r>
              <a:rPr lang="en-GB" dirty="0"/>
              <a:t>, or the calculation of transmission power for LTE cannot take into account both the presence and RB allocation(s) of simultaneous NR transmission(s), at least </a:t>
            </a:r>
            <a:r>
              <a:rPr lang="en-GB" b="1" dirty="0"/>
              <a:t>in the following cases:</a:t>
            </a:r>
            <a:endParaRPr lang="en-US" b="1" dirty="0"/>
          </a:p>
          <a:p>
            <a:pPr lvl="3" hangingPunct="0"/>
            <a:r>
              <a:rPr lang="en-GB" b="1" dirty="0"/>
              <a:t>when the NR grant is less than 4ms in </a:t>
            </a:r>
            <a:r>
              <a:rPr lang="en-GB" b="1" dirty="0" smtClean="0"/>
              <a:t>advance</a:t>
            </a:r>
          </a:p>
          <a:p>
            <a:pPr lvl="3" hangingPunct="0"/>
            <a:r>
              <a:rPr lang="en-GB" dirty="0" smtClean="0"/>
              <a:t>…</a:t>
            </a:r>
          </a:p>
          <a:p>
            <a:pPr hangingPunct="0"/>
            <a:r>
              <a:rPr lang="en-US" dirty="0" smtClean="0"/>
              <a:t>Whether and how power back-off design can be </a:t>
            </a:r>
            <a:r>
              <a:rPr lang="en-US" smtClean="0"/>
              <a:t>revised are discussed </a:t>
            </a:r>
            <a:r>
              <a:rPr lang="en-US" dirty="0" smtClean="0"/>
              <a:t>in this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872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Solutions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6688952"/>
              </p:ext>
            </p:extLst>
          </p:nvPr>
        </p:nvGraphicFramePr>
        <p:xfrm>
          <a:off x="403139" y="2332256"/>
          <a:ext cx="8223421" cy="4331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9363"/>
                <a:gridCol w="2633535"/>
                <a:gridCol w="2650523"/>
              </a:tblGrid>
              <a:tr h="692071"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Solution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Power back off design for type-1 UE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baseline="0" dirty="0" smtClean="0"/>
                        <a:t>To be determined</a:t>
                      </a:r>
                      <a:endParaRPr lang="en-US" sz="1700" baseline="0" dirty="0"/>
                    </a:p>
                  </a:txBody>
                  <a:tcPr/>
                </a:tc>
              </a:tr>
              <a:tr h="692071"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Delay NR</a:t>
                      </a:r>
                      <a:br>
                        <a:rPr lang="en-US" sz="1700" baseline="0" dirty="0" smtClean="0"/>
                      </a:br>
                      <a:r>
                        <a:rPr lang="en-US" sz="1700" baseline="0" dirty="0" smtClean="0"/>
                        <a:t>(R1-1809102)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Existing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en-US" sz="1700" baseline="0" dirty="0"/>
                    </a:p>
                  </a:txBody>
                  <a:tcPr/>
                </a:tc>
              </a:tr>
              <a:tr h="732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aseline="0" dirty="0" smtClean="0"/>
                        <a:t>LTE-only A-MPR , NR A-MPR determined by present EN-DC table and scale/drop NR if needed (R4-1811252)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aseline="0" dirty="0" smtClean="0"/>
                        <a:t>Changed to new</a:t>
                      </a:r>
                      <a:br>
                        <a:rPr lang="en-US" sz="1700" baseline="0" dirty="0" smtClean="0"/>
                      </a:br>
                      <a:r>
                        <a:rPr lang="en-US" sz="1700" baseline="0" dirty="0" smtClean="0"/>
                        <a:t>(Leave LTE as is)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Condition for drop NR</a:t>
                      </a:r>
                      <a:endParaRPr lang="en-US" sz="1700" baseline="0" dirty="0"/>
                    </a:p>
                  </a:txBody>
                  <a:tcPr/>
                </a:tc>
              </a:tr>
              <a:tr h="692071"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err="1" smtClean="0"/>
                        <a:t>Pcmax</a:t>
                      </a:r>
                      <a:r>
                        <a:rPr lang="en-US" sz="1700" baseline="0" dirty="0" smtClean="0"/>
                        <a:t> for EN-DC</a:t>
                      </a:r>
                    </a:p>
                    <a:p>
                      <a:pPr algn="l"/>
                      <a:r>
                        <a:rPr lang="en-US" sz="1700" baseline="0" dirty="0" smtClean="0"/>
                        <a:t>(R4-1810058)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Changed to new</a:t>
                      </a:r>
                    </a:p>
                    <a:p>
                      <a:pPr algn="l"/>
                      <a:r>
                        <a:rPr lang="en-US" sz="1700" baseline="0" dirty="0" smtClean="0"/>
                        <a:t>(Leave LTE as is)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Whether additional power back-off required</a:t>
                      </a:r>
                      <a:endParaRPr lang="en-US" sz="1700" baseline="0" dirty="0"/>
                    </a:p>
                  </a:txBody>
                  <a:tcPr/>
                </a:tc>
              </a:tr>
              <a:tr h="692071"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Additional relaxation using e.g. either P-MPR</a:t>
                      </a:r>
                      <a:r>
                        <a:rPr lang="en-US" sz="1700" baseline="-25000" dirty="0" smtClean="0"/>
                        <a:t>NR</a:t>
                      </a:r>
                      <a:r>
                        <a:rPr lang="en-US" sz="1700" baseline="0" dirty="0" smtClean="0"/>
                        <a:t> (R4-1810422) or new additional A-MPR requirements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Existing + new</a:t>
                      </a:r>
                      <a:br>
                        <a:rPr lang="en-US" sz="1700" baseline="0" dirty="0" smtClean="0"/>
                      </a:br>
                      <a:r>
                        <a:rPr lang="en-US" sz="1700" baseline="0" dirty="0" smtClean="0"/>
                        <a:t>(Up to UE selection and UE capability signaling)</a:t>
                      </a:r>
                      <a:endParaRPr lang="en-US" sz="17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700" baseline="0" dirty="0" smtClean="0"/>
                        <a:t>Amount for the new power back-off</a:t>
                      </a:r>
                      <a:endParaRPr lang="en-US" sz="1700" baseline="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66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32382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For intra-band EN-DC and type-1 UE, RAN4 decide one of the following options to move forward:</a:t>
            </a:r>
          </a:p>
          <a:p>
            <a:r>
              <a:rPr lang="en-US" dirty="0"/>
              <a:t>Option </a:t>
            </a:r>
            <a:r>
              <a:rPr lang="en-US" dirty="0" smtClean="0"/>
              <a:t>1: Keep present A-MPR power back-off design</a:t>
            </a:r>
            <a:endParaRPr lang="en-US" dirty="0"/>
          </a:p>
          <a:p>
            <a:pPr lvl="1"/>
            <a:r>
              <a:rPr lang="en-US" dirty="0" smtClean="0"/>
              <a:t>Accommodate RAN4 </a:t>
            </a:r>
            <a:r>
              <a:rPr lang="en-US" dirty="0"/>
              <a:t>original assumption, LTE and NR modems know each other’s allocations, </a:t>
            </a:r>
            <a:r>
              <a:rPr lang="en-US" dirty="0" smtClean="0"/>
              <a:t>by, </a:t>
            </a:r>
            <a:r>
              <a:rPr lang="en-US" dirty="0"/>
              <a:t>e.g., delayed </a:t>
            </a:r>
            <a:r>
              <a:rPr lang="en-US" dirty="0" smtClean="0"/>
              <a:t>NR network or faster UEs</a:t>
            </a:r>
          </a:p>
          <a:p>
            <a:r>
              <a:rPr lang="en-US" dirty="0" smtClean="0"/>
              <a:t>Option 2: Change A-MPR power back-off design</a:t>
            </a:r>
            <a:endParaRPr lang="en-US" dirty="0"/>
          </a:p>
          <a:p>
            <a:r>
              <a:rPr lang="en-US" dirty="0" smtClean="0"/>
              <a:t>Option 3: Additional A-MPR power back-off design(s) with UE signaling to select and apply one</a:t>
            </a:r>
          </a:p>
          <a:p>
            <a:pPr lvl="1"/>
            <a:r>
              <a:rPr lang="en-US" dirty="0" smtClean="0"/>
              <a:t>New UE capability signaling of X bits to be agreed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Note: Other options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227066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8181718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Other than option 1, companies are encouraged to provide new design for other options with analysis/simulation results accordingly.</a:t>
            </a:r>
          </a:p>
          <a:p>
            <a:pPr lvl="1"/>
            <a:r>
              <a:rPr lang="en-US" dirty="0" smtClean="0"/>
              <a:t>System performance impacts including UL coverage impacts</a:t>
            </a:r>
          </a:p>
          <a:p>
            <a:pPr lvl="1"/>
            <a:r>
              <a:rPr lang="en-US" dirty="0"/>
              <a:t>Following earlier agreed assumptions for the </a:t>
            </a:r>
            <a:r>
              <a:rPr lang="en-US" dirty="0" smtClean="0"/>
              <a:t>UE </a:t>
            </a:r>
            <a:endParaRPr lang="en-US" dirty="0"/>
          </a:p>
          <a:p>
            <a:pPr lvl="1"/>
            <a:r>
              <a:rPr lang="en-US" dirty="0" smtClean="0"/>
              <a:t>MPR/AMPR/ACLR/IMD are to be characterized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74830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3718</TotalTime>
  <Words>429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Office Theme</vt:lpstr>
      <vt:lpstr>WF on Intra-Band EN-DC Power Back-off Design</vt:lpstr>
      <vt:lpstr>Background</vt:lpstr>
      <vt:lpstr>Possible Solutions</vt:lpstr>
      <vt:lpstr>Proposal 1</vt:lpstr>
      <vt:lpstr>Proposal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Huanren Fu (傅煥仁)</cp:lastModifiedBy>
  <cp:revision>129</cp:revision>
  <dcterms:created xsi:type="dcterms:W3CDTF">2018-04-16T22:44:20Z</dcterms:created>
  <dcterms:modified xsi:type="dcterms:W3CDTF">2018-08-24T08:09:58Z</dcterms:modified>
</cp:coreProperties>
</file>