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1" r:id="rId4"/>
    <p:sldId id="265" r:id="rId5"/>
    <p:sldId id="266" r:id="rId6"/>
    <p:sldId id="267" r:id="rId7"/>
    <p:sldId id="268" r:id="rId8"/>
    <p:sldId id="269" r:id="rId9"/>
    <p:sldId id="271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76" autoAdjust="0"/>
  </p:normalViewPr>
  <p:slideViewPr>
    <p:cSldViewPr>
      <p:cViewPr>
        <p:scale>
          <a:sx n="75" d="100"/>
          <a:sy n="75" d="100"/>
        </p:scale>
        <p:origin x="-123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Gothenburg, Sweden, 20 - 24 Aug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80777" y="4149080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NR PUCCH demodulation performance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6206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R4-1811727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R4-1808025  Way forward on PUCCH demodulation requirements, RAN4#87</a:t>
            </a:r>
            <a:br>
              <a:rPr lang="en-US" dirty="0"/>
            </a:br>
            <a:endParaRPr lang="en-US" dirty="0"/>
          </a:p>
          <a:p>
            <a:r>
              <a:rPr lang="en-US" dirty="0"/>
              <a:t>R4-1809556  Way forward for NR PUCCH demodulation performance requirements, RAN4#1807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PUCCH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Define PUCCH performance requirements with 1Tx in Rel-15</a:t>
            </a:r>
          </a:p>
          <a:p>
            <a:r>
              <a:rPr lang="en-US" dirty="0" smtClean="0"/>
              <a:t>Hopping</a:t>
            </a:r>
            <a:endParaRPr lang="en-US" dirty="0"/>
          </a:p>
          <a:p>
            <a:pPr lvl="1"/>
            <a:r>
              <a:rPr lang="en-US" dirty="0"/>
              <a:t>Intra-slot frequency hopping: </a:t>
            </a:r>
            <a:r>
              <a:rPr lang="en-US" dirty="0" smtClean="0"/>
              <a:t>enable</a:t>
            </a:r>
          </a:p>
          <a:p>
            <a:pPr lvl="2"/>
            <a:r>
              <a:rPr lang="en-US" dirty="0" smtClean="0"/>
              <a:t>Option1:</a:t>
            </a:r>
          </a:p>
          <a:p>
            <a:pPr lvl="3"/>
            <a:r>
              <a:rPr lang="en-GB" i="1" dirty="0" err="1" smtClean="0"/>
              <a:t>startingPRB</a:t>
            </a:r>
            <a:r>
              <a:rPr lang="en-GB" dirty="0" smtClean="0"/>
              <a:t> = 0</a:t>
            </a:r>
          </a:p>
          <a:p>
            <a:pPr lvl="3"/>
            <a:r>
              <a:rPr lang="en-GB" i="1" dirty="0" err="1" smtClean="0"/>
              <a:t>secondHopPRB</a:t>
            </a:r>
            <a:r>
              <a:rPr lang="en-GB" dirty="0" smtClean="0"/>
              <a:t> = the largest PRB index – </a:t>
            </a:r>
            <a:r>
              <a:rPr lang="en-GB" i="1" dirty="0" err="1" smtClean="0"/>
              <a:t>nrofPRBs</a:t>
            </a:r>
            <a:r>
              <a:rPr lang="en-GB" i="1" dirty="0" smtClean="0"/>
              <a:t> </a:t>
            </a:r>
            <a:endParaRPr lang="en-US" dirty="0" smtClean="0"/>
          </a:p>
          <a:p>
            <a:pPr lvl="2"/>
            <a:r>
              <a:rPr lang="en-US" dirty="0" smtClean="0"/>
              <a:t>Option 2: </a:t>
            </a:r>
          </a:p>
          <a:p>
            <a:pPr lvl="3"/>
            <a:r>
              <a:rPr lang="en-GB" i="1" dirty="0" err="1" smtClean="0"/>
              <a:t>startingPRB</a:t>
            </a:r>
            <a:r>
              <a:rPr lang="en-GB" dirty="0" smtClean="0"/>
              <a:t> </a:t>
            </a:r>
            <a:r>
              <a:rPr lang="en-GB" dirty="0"/>
              <a:t>= </a:t>
            </a:r>
            <a:r>
              <a:rPr lang="en-GB" dirty="0" smtClean="0"/>
              <a:t>2</a:t>
            </a:r>
            <a:endParaRPr lang="en-GB" dirty="0"/>
          </a:p>
          <a:p>
            <a:pPr lvl="3"/>
            <a:r>
              <a:rPr lang="en-GB" i="1" dirty="0" err="1"/>
              <a:t>secondHopPRB</a:t>
            </a:r>
            <a:r>
              <a:rPr lang="en-GB" dirty="0"/>
              <a:t> = the largest PRB index – </a:t>
            </a:r>
            <a:r>
              <a:rPr lang="en-GB" i="1" dirty="0" err="1" smtClean="0"/>
              <a:t>nrofPRBs</a:t>
            </a:r>
            <a:r>
              <a:rPr lang="en-GB" i="1" dirty="0"/>
              <a:t> </a:t>
            </a:r>
            <a:r>
              <a:rPr lang="en-GB" i="1" dirty="0" smtClean="0"/>
              <a:t>-2</a:t>
            </a:r>
          </a:p>
          <a:p>
            <a:pPr lvl="3"/>
            <a:endParaRPr lang="en-GB" i="1" dirty="0" smtClean="0"/>
          </a:p>
          <a:p>
            <a:pPr lvl="1" hangingPunct="0"/>
            <a:r>
              <a:rPr lang="en-US" altLang="zh-CN" i="1" dirty="0" err="1" smtClean="0"/>
              <a:t>hoppingId</a:t>
            </a:r>
            <a:r>
              <a:rPr lang="en-US" altLang="zh-CN" i="1" dirty="0" smtClean="0"/>
              <a:t> </a:t>
            </a:r>
            <a:r>
              <a:rPr lang="en-US" dirty="0" smtClean="0"/>
              <a:t>= 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0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en-US" altLang="zh-CN" dirty="0" smtClean="0"/>
              <a:t>Test scenarios: (Number </a:t>
            </a:r>
            <a:r>
              <a:rPr lang="en-US" altLang="zh-CN" dirty="0"/>
              <a:t>of </a:t>
            </a:r>
            <a:r>
              <a:rPr lang="en-US" altLang="zh-CN" dirty="0" smtClean="0"/>
              <a:t>bits, Number of OFDM symbols, Number of PRB): </a:t>
            </a:r>
          </a:p>
          <a:p>
            <a:pPr lvl="1" algn="just"/>
            <a:r>
              <a:rPr lang="en-US" altLang="zh-CN" dirty="0" smtClean="0"/>
              <a:t>(1, 1, 1) </a:t>
            </a:r>
          </a:p>
          <a:p>
            <a:pPr lvl="1" algn="just"/>
            <a:r>
              <a:rPr lang="en-US" altLang="zh-CN" dirty="0" smtClean="0"/>
              <a:t>(1, 2, 1)</a:t>
            </a:r>
          </a:p>
          <a:p>
            <a:pPr lvl="1" algn="just"/>
            <a:endParaRPr lang="en-GB" sz="2100" dirty="0">
              <a:solidFill>
                <a:srgbClr val="FF0000"/>
              </a:solidFill>
            </a:endParaRPr>
          </a:p>
          <a:p>
            <a:pPr algn="just"/>
            <a:r>
              <a:rPr lang="en-GB" dirty="0" err="1"/>
              <a:t>initialCyclicShift</a:t>
            </a:r>
            <a:r>
              <a:rPr lang="en-GB" dirty="0"/>
              <a:t> = </a:t>
            </a:r>
            <a:r>
              <a:rPr lang="en-GB" dirty="0" smtClean="0"/>
              <a:t>0</a:t>
            </a:r>
          </a:p>
          <a:p>
            <a:pPr algn="just"/>
            <a:r>
              <a:rPr lang="en-GB" dirty="0" smtClean="0"/>
              <a:t>For FR1</a:t>
            </a:r>
            <a:endParaRPr lang="en-GB" dirty="0"/>
          </a:p>
          <a:p>
            <a:pPr lvl="1" algn="just"/>
            <a:r>
              <a:rPr lang="en-GB" dirty="0" err="1"/>
              <a:t>startingSymbolIndex</a:t>
            </a:r>
            <a:r>
              <a:rPr lang="en-GB" dirty="0"/>
              <a:t> = </a:t>
            </a:r>
            <a:r>
              <a:rPr lang="en-GB" dirty="0" smtClean="0"/>
              <a:t>13 </a:t>
            </a:r>
            <a:r>
              <a:rPr lang="en-GB" dirty="0"/>
              <a:t>for 1 OFDM symbol</a:t>
            </a:r>
          </a:p>
          <a:p>
            <a:pPr lvl="1" algn="just"/>
            <a:r>
              <a:rPr lang="en-GB" dirty="0" err="1"/>
              <a:t>startingSymbolIndex</a:t>
            </a:r>
            <a:r>
              <a:rPr lang="en-GB" dirty="0"/>
              <a:t> = </a:t>
            </a:r>
            <a:r>
              <a:rPr lang="en-GB" dirty="0" smtClean="0"/>
              <a:t>12 </a:t>
            </a:r>
            <a:r>
              <a:rPr lang="en-GB" dirty="0"/>
              <a:t>for 2 OFDM </a:t>
            </a:r>
            <a:r>
              <a:rPr lang="en-GB" dirty="0" smtClean="0"/>
              <a:t>symbols</a:t>
            </a:r>
          </a:p>
          <a:p>
            <a:pPr lvl="1" algn="just">
              <a:buNone/>
            </a:pPr>
            <a:endParaRPr lang="en-GB" dirty="0"/>
          </a:p>
          <a:p>
            <a:pPr algn="just"/>
            <a:r>
              <a:rPr lang="en-GB" altLang="zh-CN" dirty="0"/>
              <a:t>For </a:t>
            </a:r>
            <a:r>
              <a:rPr lang="en-GB" altLang="zh-CN" dirty="0" smtClean="0"/>
              <a:t>FR2</a:t>
            </a:r>
          </a:p>
          <a:p>
            <a:pPr lvl="1" algn="just"/>
            <a:r>
              <a:rPr lang="en-GB" altLang="zh-CN" dirty="0" smtClean="0"/>
              <a:t>Option 1: </a:t>
            </a:r>
          </a:p>
          <a:p>
            <a:pPr lvl="2" algn="just"/>
            <a:r>
              <a:rPr lang="en-GB" dirty="0" err="1" smtClean="0"/>
              <a:t>startingSymbolIndex</a:t>
            </a:r>
            <a:r>
              <a:rPr lang="en-GB" dirty="0" smtClean="0"/>
              <a:t> = 13 for 1 OFDM symbol</a:t>
            </a:r>
          </a:p>
          <a:p>
            <a:pPr lvl="2" algn="just"/>
            <a:r>
              <a:rPr lang="en-GB" dirty="0" err="1" smtClean="0"/>
              <a:t>startingSymbolIndex</a:t>
            </a:r>
            <a:r>
              <a:rPr lang="en-GB" dirty="0" smtClean="0"/>
              <a:t> = 12 for 2 OFDM symbols</a:t>
            </a:r>
            <a:endParaRPr lang="en-GB" altLang="zh-CN" dirty="0" smtClean="0"/>
          </a:p>
          <a:p>
            <a:pPr lvl="1" algn="just"/>
            <a:r>
              <a:rPr lang="en-GB" altLang="zh-CN" dirty="0" smtClean="0"/>
              <a:t>Option 2:</a:t>
            </a:r>
            <a:endParaRPr lang="en-GB" altLang="zh-CN" dirty="0"/>
          </a:p>
          <a:p>
            <a:pPr lvl="2" algn="just"/>
            <a:r>
              <a:rPr lang="en-GB" altLang="zh-CN" dirty="0" err="1"/>
              <a:t>startingSymbolIndex</a:t>
            </a:r>
            <a:r>
              <a:rPr lang="en-GB" altLang="zh-CN" dirty="0"/>
              <a:t> = </a:t>
            </a:r>
            <a:r>
              <a:rPr lang="en-GB" altLang="zh-CN" dirty="0" smtClean="0"/>
              <a:t>11 </a:t>
            </a:r>
            <a:r>
              <a:rPr lang="en-GB" altLang="zh-CN" dirty="0"/>
              <a:t>for 1 OFDM symbol</a:t>
            </a:r>
          </a:p>
          <a:p>
            <a:pPr lvl="2" algn="just"/>
            <a:r>
              <a:rPr lang="en-GB" altLang="zh-CN" dirty="0" err="1"/>
              <a:t>startingSymbolIndex</a:t>
            </a:r>
            <a:r>
              <a:rPr lang="en-GB" altLang="zh-CN" dirty="0"/>
              <a:t> = </a:t>
            </a:r>
            <a:r>
              <a:rPr lang="en-GB" altLang="zh-CN" dirty="0" smtClean="0"/>
              <a:t>10 </a:t>
            </a:r>
            <a:r>
              <a:rPr lang="en-GB" altLang="zh-CN" dirty="0"/>
              <a:t>for 2 OFDM </a:t>
            </a:r>
            <a:r>
              <a:rPr lang="en-GB" altLang="zh-CN" dirty="0" smtClean="0"/>
              <a:t>symbols</a:t>
            </a:r>
          </a:p>
          <a:p>
            <a:pPr lvl="2" algn="just"/>
            <a:endParaRPr lang="en-GB" dirty="0">
              <a:solidFill>
                <a:srgbClr val="00B0F0"/>
              </a:solidFill>
            </a:endParaRPr>
          </a:p>
          <a:p>
            <a:pPr algn="just"/>
            <a:r>
              <a:rPr lang="en-GB" altLang="zh-CN" dirty="0"/>
              <a:t>Test metric</a:t>
            </a:r>
          </a:p>
          <a:p>
            <a:pPr lvl="2" algn="just"/>
            <a:r>
              <a:rPr lang="en-US" altLang="zh-CN" sz="2600" dirty="0"/>
              <a:t>DTX to </a:t>
            </a:r>
            <a:r>
              <a:rPr lang="en-US" altLang="zh-CN" sz="2600" dirty="0" err="1"/>
              <a:t>Ack</a:t>
            </a:r>
            <a:r>
              <a:rPr lang="en-US" altLang="zh-CN" sz="2600" dirty="0"/>
              <a:t> probability &lt;1%</a:t>
            </a:r>
          </a:p>
          <a:p>
            <a:pPr lvl="2" algn="just"/>
            <a:r>
              <a:rPr lang="en-US" altLang="zh-CN" sz="2600" dirty="0"/>
              <a:t>Missed </a:t>
            </a:r>
            <a:r>
              <a:rPr lang="en-US" altLang="zh-CN" sz="2600" dirty="0" err="1"/>
              <a:t>Ack</a:t>
            </a:r>
            <a:r>
              <a:rPr lang="en-US" altLang="zh-CN" sz="2600" dirty="0"/>
              <a:t> probability &lt; 1%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0658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2400" dirty="0" smtClean="0"/>
              <a:t>Test scenarios: (Number </a:t>
            </a:r>
            <a:r>
              <a:rPr lang="en-US" altLang="zh-CN" sz="2400" dirty="0"/>
              <a:t>of </a:t>
            </a:r>
            <a:r>
              <a:rPr lang="en-US" altLang="zh-CN" sz="2400" dirty="0" smtClean="0"/>
              <a:t>bits, Number of OFDM symbols, Number of PRB): </a:t>
            </a:r>
          </a:p>
          <a:p>
            <a:pPr lvl="1" algn="just"/>
            <a:r>
              <a:rPr lang="en-US" altLang="zh-CN" sz="2000" dirty="0" smtClean="0"/>
              <a:t>(2, 14, 1)</a:t>
            </a:r>
            <a:endParaRPr lang="en-US" altLang="zh-CN" sz="2400" dirty="0"/>
          </a:p>
          <a:p>
            <a:pPr algn="just"/>
            <a:r>
              <a:rPr lang="en-GB" sz="2400" dirty="0" err="1" smtClean="0"/>
              <a:t>initialCyclicShift</a:t>
            </a:r>
            <a:r>
              <a:rPr lang="en-GB" sz="2400" dirty="0" smtClean="0"/>
              <a:t> </a:t>
            </a:r>
            <a:r>
              <a:rPr lang="en-GB" sz="2400" dirty="0"/>
              <a:t>= </a:t>
            </a:r>
            <a:r>
              <a:rPr lang="en-GB" sz="2400" dirty="0" smtClean="0"/>
              <a:t>0</a:t>
            </a:r>
            <a:endParaRPr lang="en-US" altLang="zh-CN" sz="2400" dirty="0"/>
          </a:p>
          <a:p>
            <a:pPr algn="just"/>
            <a:r>
              <a:rPr lang="en-GB" sz="2400" dirty="0" err="1"/>
              <a:t>startingSymbolIndex</a:t>
            </a:r>
            <a:r>
              <a:rPr lang="en-GB" sz="2400" dirty="0"/>
              <a:t> = 0</a:t>
            </a:r>
          </a:p>
          <a:p>
            <a:pPr algn="just"/>
            <a:r>
              <a:rPr lang="en-GB" sz="2400" dirty="0"/>
              <a:t>The index of the orthogonal sequence </a:t>
            </a:r>
            <a:r>
              <a:rPr lang="en-GB" sz="2400" dirty="0" err="1"/>
              <a:t>i</a:t>
            </a:r>
            <a:r>
              <a:rPr lang="en-GB" sz="2400" dirty="0"/>
              <a:t>=0</a:t>
            </a:r>
            <a:endParaRPr lang="en-GB" sz="2400" strike="sngStrike" dirty="0">
              <a:solidFill>
                <a:srgbClr val="0000FF"/>
              </a:solidFill>
            </a:endParaRPr>
          </a:p>
          <a:p>
            <a:pPr algn="just"/>
            <a:r>
              <a:rPr lang="en-GB" altLang="zh-CN" sz="2400" dirty="0"/>
              <a:t>Test metric</a:t>
            </a:r>
          </a:p>
          <a:p>
            <a:pPr lvl="2" algn="just"/>
            <a:r>
              <a:rPr lang="en-US" altLang="zh-CN" sz="2000" dirty="0"/>
              <a:t>DTX to </a:t>
            </a:r>
            <a:r>
              <a:rPr lang="en-US" altLang="zh-CN" sz="2000" dirty="0" err="1"/>
              <a:t>Ack</a:t>
            </a:r>
            <a:r>
              <a:rPr lang="en-US" altLang="zh-CN" sz="2000" dirty="0"/>
              <a:t> probability &lt;1%</a:t>
            </a:r>
          </a:p>
          <a:p>
            <a:pPr lvl="2" algn="just"/>
            <a:r>
              <a:rPr lang="en-US" altLang="zh-CN" sz="2000" dirty="0" smtClean="0"/>
              <a:t>[Missed </a:t>
            </a:r>
            <a:r>
              <a:rPr lang="en-US" altLang="zh-CN" sz="2000" dirty="0" err="1"/>
              <a:t>Ack</a:t>
            </a:r>
            <a:r>
              <a:rPr lang="en-US" altLang="zh-CN" sz="2000" dirty="0"/>
              <a:t> probability &lt; 1</a:t>
            </a:r>
            <a:r>
              <a:rPr lang="en-US" altLang="zh-CN" sz="2000" dirty="0" smtClean="0"/>
              <a:t>%]</a:t>
            </a:r>
            <a:endParaRPr lang="en-US" altLang="zh-CN" sz="2000" dirty="0"/>
          </a:p>
          <a:p>
            <a:pPr lvl="2" algn="just"/>
            <a:r>
              <a:rPr lang="en-US" altLang="zh-CN" sz="2000" dirty="0"/>
              <a:t>NACK2ACK probability &lt; 0.1%</a:t>
            </a:r>
          </a:p>
        </p:txBody>
      </p:sp>
    </p:spTree>
    <p:extLst>
      <p:ext uri="{BB962C8B-B14F-4D97-AF65-F5344CB8AC3E}">
        <p14:creationId xmlns="" xmlns:p14="http://schemas.microsoft.com/office/powerpoint/2010/main" val="1577771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en-US" altLang="zh-CN" dirty="0"/>
              <a:t>Test Scenarios: (Number of bits, Number of  symbols, Number of PRBs)</a:t>
            </a:r>
          </a:p>
          <a:p>
            <a:pPr lvl="1" algn="just"/>
            <a:r>
              <a:rPr lang="en-US" altLang="zh-CN" dirty="0"/>
              <a:t>(4, 1, 4)</a:t>
            </a:r>
          </a:p>
          <a:p>
            <a:pPr lvl="1" algn="just"/>
            <a:r>
              <a:rPr lang="en-US" altLang="zh-CN" dirty="0"/>
              <a:t>(22, </a:t>
            </a:r>
            <a:r>
              <a:rPr lang="en-US" altLang="zh-CN" dirty="0" smtClean="0"/>
              <a:t>2, 9)</a:t>
            </a:r>
            <a:endParaRPr lang="en-US" altLang="zh-CN" dirty="0"/>
          </a:p>
          <a:p>
            <a:pPr algn="just"/>
            <a:r>
              <a:rPr lang="en-GB" dirty="0" smtClean="0"/>
              <a:t>For FR1</a:t>
            </a:r>
          </a:p>
          <a:p>
            <a:pPr lvl="1" algn="just"/>
            <a:r>
              <a:rPr lang="en-GB" dirty="0" err="1" smtClean="0"/>
              <a:t>startingSymbolIndex</a:t>
            </a:r>
            <a:r>
              <a:rPr lang="en-GB" dirty="0" smtClean="0"/>
              <a:t> </a:t>
            </a:r>
            <a:r>
              <a:rPr lang="en-GB" dirty="0"/>
              <a:t>= 13 for 1 OFDM symbol</a:t>
            </a:r>
          </a:p>
          <a:p>
            <a:pPr lvl="1" algn="just"/>
            <a:r>
              <a:rPr lang="en-GB" dirty="0" err="1"/>
              <a:t>startingSymbolIndex</a:t>
            </a:r>
            <a:r>
              <a:rPr lang="en-GB" dirty="0"/>
              <a:t> = 12 for 2 OFDM </a:t>
            </a:r>
            <a:r>
              <a:rPr lang="en-GB" dirty="0" smtClean="0"/>
              <a:t>symbols</a:t>
            </a:r>
          </a:p>
          <a:p>
            <a:pPr algn="just"/>
            <a:r>
              <a:rPr lang="en-GB" altLang="zh-CN" dirty="0" smtClean="0"/>
              <a:t>For FR2</a:t>
            </a:r>
          </a:p>
          <a:p>
            <a:pPr lvl="1" algn="just"/>
            <a:r>
              <a:rPr lang="en-GB" altLang="zh-CN" dirty="0" smtClean="0"/>
              <a:t>Option 1: </a:t>
            </a:r>
          </a:p>
          <a:p>
            <a:pPr lvl="2" algn="just"/>
            <a:r>
              <a:rPr lang="en-GB" dirty="0" err="1" smtClean="0"/>
              <a:t>startingSymbolIndex</a:t>
            </a:r>
            <a:r>
              <a:rPr lang="en-GB" dirty="0" smtClean="0"/>
              <a:t> = 13 for 1 OFDM symbol</a:t>
            </a:r>
          </a:p>
          <a:p>
            <a:pPr lvl="2" algn="just"/>
            <a:r>
              <a:rPr lang="en-GB" dirty="0" err="1" smtClean="0"/>
              <a:t>startingSymbolIndex</a:t>
            </a:r>
            <a:r>
              <a:rPr lang="en-GB" dirty="0" smtClean="0"/>
              <a:t> = 12 for 2 OFDM symbols</a:t>
            </a:r>
            <a:endParaRPr lang="en-GB" altLang="zh-CN" dirty="0" smtClean="0"/>
          </a:p>
          <a:p>
            <a:pPr lvl="1" algn="just"/>
            <a:r>
              <a:rPr lang="en-GB" altLang="zh-CN" dirty="0" smtClean="0"/>
              <a:t>Option 2:</a:t>
            </a:r>
          </a:p>
          <a:p>
            <a:pPr lvl="2" algn="just"/>
            <a:r>
              <a:rPr lang="en-GB" altLang="zh-CN" dirty="0" err="1" smtClean="0"/>
              <a:t>startingSymbolIndex</a:t>
            </a:r>
            <a:r>
              <a:rPr lang="en-GB" altLang="zh-CN" dirty="0" smtClean="0"/>
              <a:t> = 11 for 1 OFDM symbol</a:t>
            </a:r>
          </a:p>
          <a:p>
            <a:pPr lvl="2" algn="just"/>
            <a:r>
              <a:rPr lang="en-GB" altLang="zh-CN" dirty="0" err="1" smtClean="0"/>
              <a:t>startingSymbolIndex</a:t>
            </a:r>
            <a:r>
              <a:rPr lang="en-GB" altLang="zh-CN" dirty="0" smtClean="0"/>
              <a:t> = 10 for 2 OFDM symbols</a:t>
            </a:r>
          </a:p>
          <a:p>
            <a:pPr algn="just"/>
            <a:r>
              <a:rPr lang="en-GB" dirty="0" smtClean="0"/>
              <a:t>Test </a:t>
            </a:r>
            <a:r>
              <a:rPr lang="en-GB" dirty="0"/>
              <a:t>metric</a:t>
            </a:r>
          </a:p>
          <a:p>
            <a:pPr lvl="1" algn="just"/>
            <a:r>
              <a:rPr lang="en-GB" dirty="0" smtClean="0"/>
              <a:t>If number of bits &lt;= 11</a:t>
            </a:r>
            <a:endParaRPr lang="en-US" altLang="zh-CN" dirty="0" smtClean="0"/>
          </a:p>
          <a:p>
            <a:pPr lvl="2" algn="just"/>
            <a:r>
              <a:rPr lang="en-US" altLang="zh-CN" dirty="0" smtClean="0"/>
              <a:t>DTX </a:t>
            </a:r>
            <a:r>
              <a:rPr lang="en-US" altLang="zh-CN" dirty="0"/>
              <a:t>to </a:t>
            </a:r>
            <a:r>
              <a:rPr lang="en-US" altLang="zh-CN" dirty="0" err="1"/>
              <a:t>Ack</a:t>
            </a:r>
            <a:r>
              <a:rPr lang="en-US" altLang="zh-CN" dirty="0"/>
              <a:t> probability &lt;1% and Missed </a:t>
            </a:r>
            <a:r>
              <a:rPr lang="en-US" altLang="zh-CN" dirty="0" err="1"/>
              <a:t>Ack</a:t>
            </a:r>
            <a:r>
              <a:rPr lang="en-US" altLang="zh-CN" dirty="0"/>
              <a:t> probability &lt; 1</a:t>
            </a:r>
            <a:r>
              <a:rPr lang="en-US" altLang="zh-CN" dirty="0" smtClean="0"/>
              <a:t>%</a:t>
            </a:r>
          </a:p>
          <a:p>
            <a:pPr lvl="2" algn="just"/>
            <a:r>
              <a:rPr lang="en-US" altLang="zh-CN" dirty="0" smtClean="0"/>
              <a:t>FFS NACK2ACK &lt; 0.1%</a:t>
            </a:r>
            <a:endParaRPr lang="en-US" altLang="zh-CN" dirty="0"/>
          </a:p>
          <a:p>
            <a:pPr lvl="1" algn="just"/>
            <a:r>
              <a:rPr lang="en-GB" dirty="0" smtClean="0"/>
              <a:t>If </a:t>
            </a:r>
            <a:r>
              <a:rPr lang="en-GB" dirty="0"/>
              <a:t>number of bits &gt; </a:t>
            </a:r>
            <a:r>
              <a:rPr lang="en-GB" dirty="0" smtClean="0"/>
              <a:t>11: </a:t>
            </a:r>
            <a:r>
              <a:rPr lang="en-US" altLang="zh-CN" dirty="0" smtClean="0"/>
              <a:t>BLER &lt; 1%</a:t>
            </a:r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51594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 </a:t>
            </a:r>
            <a:r>
              <a:rPr lang="en-US" altLang="zh-CN" dirty="0" smtClean="0"/>
              <a:t>for format </a:t>
            </a:r>
            <a:r>
              <a:rPr lang="en-US" altLang="zh-CN" dirty="0"/>
              <a:t>3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n-US" altLang="zh-CN" dirty="0" smtClean="0"/>
              <a:t>Test Scenarios: (Number of bits, Number of  symbols, Number of PRBs)</a:t>
            </a:r>
          </a:p>
          <a:p>
            <a:pPr lvl="1" algn="just"/>
            <a:r>
              <a:rPr lang="en-US" altLang="zh-CN" dirty="0" smtClean="0"/>
              <a:t>(16, 14, 1)</a:t>
            </a:r>
          </a:p>
          <a:p>
            <a:pPr lvl="1" algn="just"/>
            <a:r>
              <a:rPr lang="en-US" altLang="zh-CN" dirty="0" smtClean="0"/>
              <a:t>(16, 4, 3)</a:t>
            </a:r>
          </a:p>
          <a:p>
            <a:pPr algn="just"/>
            <a:endParaRPr lang="en-US" altLang="zh-CN" dirty="0" smtClean="0"/>
          </a:p>
          <a:p>
            <a:pPr algn="just"/>
            <a:r>
              <a:rPr lang="en-US" dirty="0" smtClean="0"/>
              <a:t>DMRS </a:t>
            </a:r>
            <a:r>
              <a:rPr lang="en-US" dirty="0"/>
              <a:t>pattern:</a:t>
            </a:r>
          </a:p>
          <a:p>
            <a:pPr lvl="1" algn="just"/>
            <a:r>
              <a:rPr lang="en-US" dirty="0" smtClean="0"/>
              <a:t>FR1: </a:t>
            </a:r>
          </a:p>
          <a:p>
            <a:pPr lvl="2" algn="just"/>
            <a:r>
              <a:rPr lang="en-US" dirty="0" smtClean="0"/>
              <a:t>Without additional DMRS for all cases </a:t>
            </a:r>
          </a:p>
          <a:p>
            <a:pPr lvl="2" algn="just"/>
            <a:r>
              <a:rPr lang="en-US" dirty="0" smtClean="0"/>
              <a:t>With </a:t>
            </a:r>
            <a:r>
              <a:rPr lang="en-US" dirty="0"/>
              <a:t>additional DMRS for </a:t>
            </a:r>
            <a:r>
              <a:rPr lang="en-US" dirty="0" smtClean="0"/>
              <a:t>cases with the number of OFDM symbols more than 9</a:t>
            </a:r>
            <a:endParaRPr lang="en-US" dirty="0"/>
          </a:p>
          <a:p>
            <a:pPr lvl="1" algn="just"/>
            <a:r>
              <a:rPr lang="en-US" dirty="0" smtClean="0"/>
              <a:t>FR2: </a:t>
            </a:r>
          </a:p>
          <a:p>
            <a:pPr lvl="2" algn="just"/>
            <a:r>
              <a:rPr lang="en-US" dirty="0" smtClean="0"/>
              <a:t>Without additional DMRS</a:t>
            </a:r>
          </a:p>
          <a:p>
            <a:pPr lvl="2" algn="just"/>
            <a:r>
              <a:rPr lang="en-US" dirty="0" smtClean="0"/>
              <a:t>FFS with additional DMRS</a:t>
            </a:r>
            <a:endParaRPr lang="en-US" dirty="0"/>
          </a:p>
          <a:p>
            <a:pPr lvl="1" algn="just"/>
            <a:endParaRPr lang="en-US" sz="2200" dirty="0"/>
          </a:p>
          <a:p>
            <a:pPr algn="just"/>
            <a:r>
              <a:rPr lang="en-US" dirty="0"/>
              <a:t>Modulation: QPSK; </a:t>
            </a:r>
            <a:r>
              <a:rPr lang="en-US" dirty="0" smtClean="0"/>
              <a:t>FFS for pi/2 BPSK</a:t>
            </a:r>
            <a:endParaRPr lang="en-US" strike="sngStrike" dirty="0"/>
          </a:p>
          <a:p>
            <a:pPr algn="just"/>
            <a:r>
              <a:rPr lang="en-GB" dirty="0" err="1"/>
              <a:t>startingSymbolIndex</a:t>
            </a:r>
            <a:r>
              <a:rPr lang="en-GB" dirty="0"/>
              <a:t> = 0</a:t>
            </a:r>
          </a:p>
          <a:p>
            <a:pPr algn="just"/>
            <a:r>
              <a:rPr lang="en-GB" dirty="0"/>
              <a:t>Test </a:t>
            </a:r>
            <a:r>
              <a:rPr lang="en-GB" dirty="0" smtClean="0"/>
              <a:t>metric: BLER &lt; 1%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579588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720904-F532-496A-AA95-A9757732E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Simulation assumption for format 4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7AE598-5045-4C9B-B69D-3BD2B0F9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412776"/>
            <a:ext cx="8229600" cy="493117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altLang="zh-CN" sz="2800" dirty="0" smtClean="0"/>
              <a:t>Test scenarios: (Number </a:t>
            </a:r>
            <a:r>
              <a:rPr lang="en-US" altLang="zh-CN" sz="2800" dirty="0"/>
              <a:t>of </a:t>
            </a:r>
            <a:r>
              <a:rPr lang="en-US" altLang="zh-CN" sz="2800" dirty="0" smtClean="0"/>
              <a:t>bits, Number of OFDM symbols, Number of PRBs):  </a:t>
            </a:r>
          </a:p>
          <a:p>
            <a:pPr lvl="1" algn="just"/>
            <a:r>
              <a:rPr lang="en-US" altLang="zh-CN" sz="2400" dirty="0" smtClean="0"/>
              <a:t>(22, 14, 1)</a:t>
            </a:r>
          </a:p>
          <a:p>
            <a:pPr lvl="1" algn="just"/>
            <a:endParaRPr lang="en-US" altLang="zh-CN" sz="2100" dirty="0"/>
          </a:p>
          <a:p>
            <a:pPr algn="just"/>
            <a:r>
              <a:rPr lang="en-US" sz="2800" dirty="0"/>
              <a:t>DMRS pattern: </a:t>
            </a:r>
          </a:p>
          <a:p>
            <a:pPr lvl="1" algn="just"/>
            <a:r>
              <a:rPr lang="en-US" sz="2200" dirty="0" smtClean="0"/>
              <a:t>FR1: with and without additional DMRS</a:t>
            </a:r>
          </a:p>
          <a:p>
            <a:pPr lvl="1" algn="just"/>
            <a:r>
              <a:rPr lang="en-US" sz="2200" dirty="0" smtClean="0"/>
              <a:t>FR2: </a:t>
            </a:r>
          </a:p>
          <a:p>
            <a:pPr lvl="2" algn="just"/>
            <a:r>
              <a:rPr lang="en-US" sz="1800" dirty="0" smtClean="0"/>
              <a:t>Without additional DMRS</a:t>
            </a:r>
          </a:p>
          <a:p>
            <a:pPr lvl="2" algn="just"/>
            <a:r>
              <a:rPr lang="en-US" sz="1800" dirty="0" smtClean="0"/>
              <a:t>FFS with additional DMRS</a:t>
            </a:r>
          </a:p>
          <a:p>
            <a:pPr lvl="1" algn="just"/>
            <a:endParaRPr lang="en-US" sz="2100" dirty="0" smtClean="0"/>
          </a:p>
          <a:p>
            <a:pPr algn="just"/>
            <a:r>
              <a:rPr lang="en-US" sz="2800" dirty="0" smtClean="0"/>
              <a:t>Modulation</a:t>
            </a:r>
            <a:r>
              <a:rPr lang="en-US" sz="2800" dirty="0"/>
              <a:t>: </a:t>
            </a:r>
            <a:r>
              <a:rPr lang="en-US" sz="2800" dirty="0" smtClean="0"/>
              <a:t>QPSK</a:t>
            </a:r>
            <a:endParaRPr lang="en-US" sz="2800" strike="sngStrike" dirty="0"/>
          </a:p>
          <a:p>
            <a:pPr algn="just"/>
            <a:r>
              <a:rPr lang="en-GB" sz="2800" dirty="0" err="1"/>
              <a:t>startingSymbolIndex</a:t>
            </a:r>
            <a:r>
              <a:rPr lang="en-GB" sz="2800" dirty="0"/>
              <a:t> = 0</a:t>
            </a:r>
          </a:p>
          <a:p>
            <a:r>
              <a:rPr lang="en-GB" sz="2800" dirty="0" err="1" smtClean="0"/>
              <a:t>occ</a:t>
            </a:r>
            <a:r>
              <a:rPr lang="en-GB" sz="2800" dirty="0" smtClean="0"/>
              <a:t>-Length </a:t>
            </a:r>
            <a:r>
              <a:rPr lang="en-GB" sz="2800" dirty="0"/>
              <a:t>= n2</a:t>
            </a:r>
            <a:endParaRPr lang="en-US" sz="2800" dirty="0"/>
          </a:p>
          <a:p>
            <a:r>
              <a:rPr lang="en-GB" sz="2800" dirty="0" err="1" smtClean="0"/>
              <a:t>occ</a:t>
            </a:r>
            <a:r>
              <a:rPr lang="en-GB" sz="2800" dirty="0" smtClean="0"/>
              <a:t>-Index = </a:t>
            </a:r>
            <a:r>
              <a:rPr lang="en-GB" sz="2800" dirty="0"/>
              <a:t>n0</a:t>
            </a:r>
          </a:p>
          <a:p>
            <a:pPr algn="just"/>
            <a:r>
              <a:rPr lang="en-GB" sz="2800" dirty="0"/>
              <a:t>Test </a:t>
            </a:r>
            <a:r>
              <a:rPr lang="en-GB" sz="2800" dirty="0" smtClean="0"/>
              <a:t>metric: BLER &lt; 1%</a:t>
            </a:r>
            <a:endParaRPr lang="en-GB" sz="2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504" y="5035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483768" y="155679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932040" y="408328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8898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288032"/>
          </a:xfrm>
        </p:spPr>
        <p:txBody>
          <a:bodyPr>
            <a:noAutofit/>
          </a:bodyPr>
          <a:lstStyle/>
          <a:p>
            <a:r>
              <a:rPr lang="en-US" sz="2400" dirty="0"/>
              <a:t>Initial Simulation Assumptions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62649264"/>
              </p:ext>
            </p:extLst>
          </p:nvPr>
        </p:nvGraphicFramePr>
        <p:xfrm>
          <a:off x="179512" y="188641"/>
          <a:ext cx="8867610" cy="6709442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4136"/>
                <a:gridCol w="1440160"/>
                <a:gridCol w="1363197"/>
                <a:gridCol w="8758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440160"/>
              </a:tblGrid>
              <a:tr h="279398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Parameters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1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2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3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PUCCH Format 4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BandWidth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/SCS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10MHz/15kHz;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40MHz/30kHz;</a:t>
                      </a:r>
                      <a:r>
                        <a:rPr lang="en-US" sz="1100" baseline="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: 100MHz/60kHz; 100MHz/120kHz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Antenna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1T2R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Propagation condition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TDL-A 30ns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10Hz;</a:t>
                      </a:r>
                      <a:r>
                        <a:rPr lang="en-US" sz="1100" baseline="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: [AWGN]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0822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Carrier frequency (GHz)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4GHz;</a:t>
                      </a:r>
                      <a:r>
                        <a:rPr lang="en-US" sz="1100" baseline="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: 30GHz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708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(#Bits, #Symbols, #PRBs)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(1, 1, 1)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(1, 2, 1)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, 14,1)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(4, 1, 4)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(22, 2, 9)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(16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, 14, 1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(16,</a:t>
                      </a:r>
                      <a:r>
                        <a:rPr lang="en-US" sz="1100" baseline="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4, 3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)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(22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, 14, 1)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0410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DMRS pattern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</a:t>
                      </a:r>
                    </a:p>
                    <a:p>
                      <a:pPr marL="174625" marR="0" indent="-174625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Without additional DMRS for all cases </a:t>
                      </a:r>
                    </a:p>
                    <a:p>
                      <a:pPr marL="174625" marR="0" indent="-174625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l"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With additional DMRS for cases with the number of OFDM symbols more than 9</a:t>
                      </a:r>
                    </a:p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 Without additional DMRS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Modulaiton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QPSK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initialCyclicShift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44739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StartingSymbolIndex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13 for 1 symbol;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12 for 2 symbols;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</a:t>
                      </a:r>
                    </a:p>
                    <a:p>
                      <a:pPr marL="174625" marR="0" indent="-174625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Option 1: 13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1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symbol;</a:t>
                      </a:r>
                      <a:r>
                        <a:rPr lang="en-US" sz="1100" baseline="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12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2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symbols;</a:t>
                      </a:r>
                    </a:p>
                    <a:p>
                      <a:pPr marL="174625" marR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2: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11 for 1 symbol,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10 for 2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symbols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FR1: 13 for 1 symbol;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12 for 2 symbols;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FR2:</a:t>
                      </a:r>
                    </a:p>
                    <a:p>
                      <a:pPr marL="174625" marR="0" indent="-174625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Option 1: 13 for 1 symbol;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12 for 2 symbols;</a:t>
                      </a:r>
                    </a:p>
                    <a:p>
                      <a:pPr marL="174625" marR="0" indent="-1746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Option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2: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11 for 1 symbol,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10 for 2 </a:t>
                      </a: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symbols</a:t>
                      </a:r>
                      <a:endParaRPr lang="en-US" altLang="zh-CN" sz="11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  <a:endParaRPr lang="en-US" altLang="zh-CN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82465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Index of </a:t>
                      </a:r>
                      <a:r>
                        <a:rPr lang="en-GB" altLang="zh-CN" sz="1100" dirty="0" smtClean="0">
                          <a:solidFill>
                            <a:schemeClr val="tx1"/>
                          </a:solidFill>
                        </a:rPr>
                        <a:t>orthogonal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sequence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(time-domain-OCC)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occ-Length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n2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63163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occ-Index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n0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21643">
                <a:tc row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Test metric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DTX to </a:t>
                      </a:r>
                      <a:r>
                        <a:rPr lang="en-US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Ack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probability &lt;1%</a:t>
                      </a: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bits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&lt;=11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strike="noStrike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 smtClean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21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Missed </a:t>
                      </a:r>
                      <a:r>
                        <a:rPr lang="en-GB" sz="1100" dirty="0" err="1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Ack</a:t>
                      </a:r>
                      <a:r>
                        <a:rPr lang="en-GB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probability &lt; 1%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[ </a:t>
                      </a:r>
                      <a:r>
                        <a:rPr 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]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strike="noStrike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strike="noStrike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216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NACK2ACK &lt; 0.1%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FFS for bits &lt;=11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strike="noStrike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strike="noStrike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793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BLER &lt; 1%</a:t>
                      </a:r>
                      <a:endParaRPr lang="en-US" sz="110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×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r>
                        <a:rPr lang="en-US" alt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for </a:t>
                      </a:r>
                      <a:r>
                        <a:rPr lang="en-US" sz="1100" dirty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bits </a:t>
                      </a:r>
                      <a:r>
                        <a:rPr 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&gt;11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zh-CN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 smtClean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 smtClean="0">
                          <a:latin typeface="Arial" panose="020B0604020202020204" pitchFamily="34" charset="0"/>
                          <a:ea typeface="SimSun"/>
                          <a:cs typeface="Arial" panose="020B0604020202020204" pitchFamily="34" charset="0"/>
                        </a:rPr>
                        <a:t>√</a:t>
                      </a:r>
                      <a:endParaRPr lang="en-US" sz="1100" dirty="0" smtClean="0">
                        <a:latin typeface="Arial" panose="020B0604020202020204" pitchFamily="34" charset="0"/>
                        <a:ea typeface="SimSun"/>
                        <a:cs typeface="Arial" panose="020B0604020202020204" pitchFamily="34" charset="0"/>
                      </a:endParaRPr>
                    </a:p>
                  </a:txBody>
                  <a:tcPr marL="62189" marR="621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35133</TotalTime>
  <Words>833</Words>
  <Application>Microsoft Office PowerPoint</Application>
  <PresentationFormat>On-screen Show (4:3)</PresentationFormat>
  <Paragraphs>179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主题</vt:lpstr>
      <vt:lpstr>3GPP TSG-RAN WG4 Meeting #88   Gothenburg, Sweden, 20 - 24 Aug 2018</vt:lpstr>
      <vt:lpstr>Background</vt:lpstr>
      <vt:lpstr>PUCCH Requirements</vt:lpstr>
      <vt:lpstr>Simulation assumption for format 0</vt:lpstr>
      <vt:lpstr>Simulation assumption for format 1</vt:lpstr>
      <vt:lpstr>Simulation assumption for format 2</vt:lpstr>
      <vt:lpstr>Simulation assumption for format 3</vt:lpstr>
      <vt:lpstr>Simulation assumption for format 4</vt:lpstr>
      <vt:lpstr>Initial Simulation Assumptions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415</cp:revision>
  <dcterms:created xsi:type="dcterms:W3CDTF">2016-01-12T08:39:50Z</dcterms:created>
  <dcterms:modified xsi:type="dcterms:W3CDTF">2018-08-24T07:35:43Z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(3)wGYxZoOlNAix2PQY8A6/WJjIRKAV8Mwmrb5FiP+M/hF5+smTn5oBj96Rsl4HWSuKCKjXufGv
lHVAO3Dr1+bQ1a91Io+iEI1lXi6npdUIx3de/IT9wfieUjPuwdWOQnNa7OuqtZko7TQKiKMd
a2e8tzuZIKe6GaCoTYQZY3hljWJauKMhoCyMIqVJNIrB5dffKN81KT/RZJ/l4/Gt+A9CeCGi
OY2us8imvwg40DgXqX</vt:lpwstr>
  </property>
  <property fmtid="{D5CDD505-2E9C-101B-9397-08002B2CF9AE}" pid="3" name="_2015_ms_pID_7253431">
    <vt:lpwstr>WIWBGtcidpePOhtRzVuAILyYliwLw1ybPF4/gKazIVpUxTYVfSLQpu
4jhYIEib7iFZrM0Bnm0dYFvKi61syOL6lFdjy5BMOczIcjpyD8vTxOTSsP/MU6BpBu9y0kS5
c6Jho+z9yuahLxS0YAQ+IoTl0V8Xl8WvldtpMHVrzaNwhsKVuWhGfJ/2Zl6k/CBLFpJo9Xe0
rsZs+HhIx3btl51EiZt0StMXF2LM72ke4Knp</vt:lpwstr>
  </property>
  <property fmtid="{D5CDD505-2E9C-101B-9397-08002B2CF9AE}" pid="4" name="_2015_ms_pID_7253432">
    <vt:lpwstr>VgJxpeb9MvMaIHrZ+vGn6mvKui/QXGmTTnsJ
/hy4Lehdf80vRqKcODTRB88rgE4aMmcAEfyH1QoMMLU1ldOhOLQ=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1535096070</vt:lpwstr>
  </property>
</Properties>
</file>