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073A0DAA-6AF3-43AB-8588-CEC1D06C72B9}" styleName="中度样式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12611" autoAdjust="0"/>
    <p:restoredTop sz="96869" autoAdjust="0"/>
  </p:normalViewPr>
  <p:slideViewPr>
    <p:cSldViewPr>
      <p:cViewPr>
        <p:scale>
          <a:sx n="80" d="100"/>
          <a:sy n="80" d="100"/>
        </p:scale>
        <p:origin x="-1638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4A6CC9A-263C-4748-AA22-4F15C3B686F8}" type="datetimeFigureOut">
              <a:rPr lang="en-US" smtClean="0"/>
              <a:t>8/23/2018</a:t>
            </a:fld>
            <a:endParaRPr 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E70D064-F38E-4A6F-9175-EBD3E12DFD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61637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70D064-F38E-4A6F-9175-EBD3E12DFDFB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119646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2018/8/23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2018/8/23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2018/8/23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2018/8/23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2018/8/23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2018/8/23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2018/8/23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2018/8/23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2018/8/23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2018/8/23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2018/8/23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2018/8/23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755576" y="2564904"/>
            <a:ext cx="7702624" cy="1035546"/>
          </a:xfrm>
        </p:spPr>
        <p:txBody>
          <a:bodyPr>
            <a:normAutofit/>
          </a:bodyPr>
          <a:lstStyle/>
          <a:p>
            <a:r>
              <a:rPr lang="en-US" altLang="zh-CN" sz="4000" dirty="0" smtClean="0"/>
              <a:t>38.101-4 specification </a:t>
            </a:r>
            <a:r>
              <a:rPr lang="en-US" altLang="zh-CN" sz="4000" dirty="0"/>
              <a:t>drafting </a:t>
            </a:r>
            <a:r>
              <a:rPr lang="en-US" altLang="zh-CN" sz="4000" dirty="0" smtClean="0"/>
              <a:t>Plan</a:t>
            </a:r>
            <a:endParaRPr lang="en-US" sz="4000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Samsung,[xxx]</a:t>
            </a:r>
            <a:endParaRPr lang="en-US" dirty="0"/>
          </a:p>
        </p:txBody>
      </p:sp>
      <p:sp>
        <p:nvSpPr>
          <p:cNvPr id="5" name="矩形 4"/>
          <p:cNvSpPr/>
          <p:nvPr/>
        </p:nvSpPr>
        <p:spPr>
          <a:xfrm>
            <a:off x="12500" y="0"/>
            <a:ext cx="913149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b="1" dirty="0"/>
              <a:t>3GPP TSG-RAN WG4 Meeting RAN4#88                                               </a:t>
            </a:r>
            <a:r>
              <a:rPr lang="en-GB" b="1" dirty="0" smtClean="0"/>
              <a:t>                          </a:t>
            </a:r>
            <a:r>
              <a:rPr lang="en-GB" b="1" dirty="0" smtClean="0"/>
              <a:t>R4-1811684</a:t>
            </a:r>
            <a:endParaRPr lang="en-US" dirty="0"/>
          </a:p>
          <a:p>
            <a:r>
              <a:rPr lang="en-GB" b="1" dirty="0" smtClean="0"/>
              <a:t>Gothenburg </a:t>
            </a:r>
            <a:r>
              <a:rPr lang="en-GB" b="1" dirty="0"/>
              <a:t>,Sweden, 20 -24 Aug, 2018</a:t>
            </a:r>
            <a:endParaRPr lang="en-US" dirty="0"/>
          </a:p>
          <a:p>
            <a:r>
              <a:rPr lang="en-GB" b="1" dirty="0"/>
              <a:t> </a:t>
            </a:r>
            <a:endParaRPr lang="en-US" dirty="0"/>
          </a:p>
          <a:p>
            <a:r>
              <a:rPr lang="en-GB" b="1" dirty="0"/>
              <a:t>Agenda Item:   </a:t>
            </a:r>
            <a:r>
              <a:rPr lang="en-GB" b="1" dirty="0" smtClean="0"/>
              <a:t>7.13.1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5739666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/>
          </a:bodyPr>
          <a:lstStyle/>
          <a:p>
            <a:r>
              <a:rPr lang="en-US" sz="3200" dirty="0" smtClean="0"/>
              <a:t>38.101</a:t>
            </a:r>
            <a:r>
              <a:rPr lang="en-US" altLang="zh-CN" sz="3200" dirty="0" smtClean="0"/>
              <a:t>-4 specification drafting plan</a:t>
            </a:r>
            <a:endParaRPr lang="en-US" sz="32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39552" y="1052736"/>
            <a:ext cx="8147248" cy="5073427"/>
          </a:xfrm>
        </p:spPr>
        <p:txBody>
          <a:bodyPr>
            <a:normAutofit lnSpcReduction="10000"/>
          </a:bodyPr>
          <a:lstStyle/>
          <a:p>
            <a:r>
              <a:rPr lang="en-US" altLang="ja-JP" sz="1800" dirty="0" smtClean="0">
                <a:solidFill>
                  <a:schemeClr val="tx2"/>
                </a:solidFill>
                <a:ea typeface="MS PGothic" panose="020B0600070205080204" pitchFamily="50" charset="-128"/>
              </a:rPr>
              <a:t>RAN4#88 August: </a:t>
            </a:r>
            <a:r>
              <a:rPr lang="en-US" altLang="zh-CN" sz="1800" dirty="0" smtClean="0">
                <a:solidFill>
                  <a:schemeClr val="tx2"/>
                </a:solidFill>
                <a:ea typeface="MS PGothic" panose="020B0600070205080204" pitchFamily="50" charset="-128"/>
              </a:rPr>
              <a:t>Confirm section editors arrangements to split specification drafting work </a:t>
            </a:r>
          </a:p>
          <a:p>
            <a:r>
              <a:rPr lang="en-US" altLang="ja-JP" sz="1800" dirty="0" smtClean="0">
                <a:solidFill>
                  <a:schemeClr val="tx2"/>
                </a:solidFill>
                <a:ea typeface="MS PGothic" panose="020B0600070205080204" pitchFamily="50" charset="-128"/>
              </a:rPr>
              <a:t>RAN4#88</a:t>
            </a:r>
            <a:r>
              <a:rPr lang="en-US" altLang="zh-CN" sz="1800" dirty="0" smtClean="0">
                <a:solidFill>
                  <a:schemeClr val="tx2"/>
                </a:solidFill>
                <a:ea typeface="MS PGothic" panose="020B0600070205080204" pitchFamily="50" charset="-128"/>
              </a:rPr>
              <a:t>bis</a:t>
            </a:r>
            <a:r>
              <a:rPr lang="zh-CN" altLang="en-US" sz="1800" dirty="0" smtClean="0">
                <a:solidFill>
                  <a:schemeClr val="tx2"/>
                </a:solidFill>
                <a:ea typeface="MS PGothic" panose="020B0600070205080204" pitchFamily="50" charset="-128"/>
              </a:rPr>
              <a:t> </a:t>
            </a:r>
            <a:r>
              <a:rPr lang="en-US" altLang="zh-CN" sz="1800" dirty="0" smtClean="0">
                <a:solidFill>
                  <a:schemeClr val="tx2"/>
                </a:solidFill>
                <a:ea typeface="MS PGothic" panose="020B0600070205080204" pitchFamily="50" charset="-128"/>
              </a:rPr>
              <a:t>October, RAN4#89 November</a:t>
            </a:r>
            <a:r>
              <a:rPr lang="en-US" altLang="ja-JP" sz="1800" dirty="0" smtClean="0">
                <a:solidFill>
                  <a:schemeClr val="tx2"/>
                </a:solidFill>
                <a:ea typeface="MS PGothic" panose="020B0600070205080204" pitchFamily="50" charset="-128"/>
              </a:rPr>
              <a:t>: Section editors will </a:t>
            </a:r>
            <a:r>
              <a:rPr lang="en-US" altLang="ja-JP" sz="1800" dirty="0">
                <a:solidFill>
                  <a:schemeClr val="tx2"/>
                </a:solidFill>
                <a:ea typeface="MS PGothic" panose="020B0600070205080204" pitchFamily="50" charset="-128"/>
              </a:rPr>
              <a:t>provide </a:t>
            </a:r>
            <a:r>
              <a:rPr lang="en-US" altLang="ja-JP" sz="1800" dirty="0" smtClean="0">
                <a:solidFill>
                  <a:schemeClr val="tx2"/>
                </a:solidFill>
                <a:ea typeface="MS PGothic" panose="020B0600070205080204" pitchFamily="50" charset="-128"/>
              </a:rPr>
              <a:t>TP(s) </a:t>
            </a:r>
            <a:r>
              <a:rPr lang="en-US" altLang="ja-JP" sz="1800" dirty="0">
                <a:solidFill>
                  <a:schemeClr val="tx2"/>
                </a:solidFill>
                <a:ea typeface="MS PGothic" panose="020B0600070205080204" pitchFamily="50" charset="-128"/>
              </a:rPr>
              <a:t>for the corresponding sections based on the agreements in previous meeting</a:t>
            </a:r>
            <a:r>
              <a:rPr lang="en-US" altLang="ja-JP" sz="1800" dirty="0" smtClean="0">
                <a:solidFill>
                  <a:schemeClr val="tx2"/>
                </a:solidFill>
                <a:ea typeface="MS PGothic" panose="020B0600070205080204" pitchFamily="50" charset="-128"/>
              </a:rPr>
              <a:t>.</a:t>
            </a:r>
          </a:p>
          <a:p>
            <a:r>
              <a:rPr lang="en-US" altLang="ja-JP" sz="1800" dirty="0">
                <a:solidFill>
                  <a:schemeClr val="tx2"/>
                </a:solidFill>
                <a:ea typeface="MS PGothic" panose="020B0600070205080204" pitchFamily="50" charset="-128"/>
              </a:rPr>
              <a:t>RAN4#88 August, RAN4#88</a:t>
            </a:r>
            <a:r>
              <a:rPr lang="en-US" altLang="zh-CN" sz="1800" dirty="0">
                <a:solidFill>
                  <a:schemeClr val="tx2"/>
                </a:solidFill>
                <a:ea typeface="MS PGothic" panose="020B0600070205080204" pitchFamily="50" charset="-128"/>
              </a:rPr>
              <a:t>bis</a:t>
            </a:r>
            <a:r>
              <a:rPr lang="zh-CN" altLang="en-US" sz="1800" dirty="0">
                <a:solidFill>
                  <a:schemeClr val="tx2"/>
                </a:solidFill>
                <a:ea typeface="MS PGothic" panose="020B0600070205080204" pitchFamily="50" charset="-128"/>
              </a:rPr>
              <a:t> </a:t>
            </a:r>
            <a:r>
              <a:rPr lang="en-US" altLang="zh-CN" sz="1800" dirty="0">
                <a:solidFill>
                  <a:schemeClr val="tx2"/>
                </a:solidFill>
                <a:ea typeface="MS PGothic" panose="020B0600070205080204" pitchFamily="50" charset="-128"/>
              </a:rPr>
              <a:t>October, RAN4#89 November </a:t>
            </a:r>
            <a:r>
              <a:rPr lang="en-US" altLang="ja-JP" sz="1800" dirty="0">
                <a:solidFill>
                  <a:schemeClr val="tx2"/>
                </a:solidFill>
                <a:ea typeface="MS PGothic" panose="020B0600070205080204" pitchFamily="50" charset="-128"/>
              </a:rPr>
              <a:t>: </a:t>
            </a:r>
            <a:endParaRPr lang="en-US" altLang="ja-JP" sz="1800" dirty="0" smtClean="0">
              <a:solidFill>
                <a:schemeClr val="tx2"/>
              </a:solidFill>
              <a:ea typeface="MS PGothic" panose="020B0600070205080204" pitchFamily="50" charset="-128"/>
            </a:endParaRPr>
          </a:p>
          <a:p>
            <a:pPr lvl="1"/>
            <a:r>
              <a:rPr lang="en-US" altLang="ja-JP" sz="1400" dirty="0" smtClean="0">
                <a:solidFill>
                  <a:schemeClr val="tx2"/>
                </a:solidFill>
                <a:ea typeface="MS PGothic" panose="020B0600070205080204" pitchFamily="50" charset="-128"/>
              </a:rPr>
              <a:t>Section editors will update corresponding sections based on agreed TPs, WFs with editorial modification if necessary after meeting week</a:t>
            </a:r>
            <a:endParaRPr lang="en-US" altLang="ja-JP" sz="1400" dirty="0">
              <a:solidFill>
                <a:schemeClr val="tx2"/>
              </a:solidFill>
              <a:ea typeface="MS PGothic" panose="020B0600070205080204" pitchFamily="50" charset="-128"/>
            </a:endParaRPr>
          </a:p>
          <a:p>
            <a:pPr lvl="1"/>
            <a:r>
              <a:rPr lang="en-US" altLang="ja-JP" sz="1400" dirty="0" smtClean="0">
                <a:solidFill>
                  <a:schemeClr val="tx2"/>
                </a:solidFill>
                <a:ea typeface="MS PGothic" panose="020B0600070205080204" pitchFamily="50" charset="-128"/>
              </a:rPr>
              <a:t>Editor </a:t>
            </a:r>
            <a:r>
              <a:rPr lang="en-US" altLang="ja-JP" sz="1400" dirty="0">
                <a:solidFill>
                  <a:schemeClr val="tx2"/>
                </a:solidFill>
                <a:ea typeface="MS PGothic" panose="020B0600070205080204" pitchFamily="50" charset="-128"/>
              </a:rPr>
              <a:t>will provide the final version of the draft TS with editorial modifications </a:t>
            </a:r>
            <a:r>
              <a:rPr lang="en-US" altLang="ja-JP" sz="1400" dirty="0" smtClean="0">
                <a:solidFill>
                  <a:schemeClr val="tx2"/>
                </a:solidFill>
                <a:ea typeface="MS PGothic" panose="020B0600070205080204" pitchFamily="50" charset="-128"/>
              </a:rPr>
              <a:t>and  for email approval</a:t>
            </a:r>
            <a:endParaRPr lang="en-US" altLang="ja-JP" sz="1400" dirty="0">
              <a:solidFill>
                <a:schemeClr val="tx2"/>
              </a:solidFill>
              <a:ea typeface="MS PGothic" panose="020B0600070205080204" pitchFamily="50" charset="-128"/>
            </a:endParaRPr>
          </a:p>
          <a:p>
            <a:r>
              <a:rPr lang="en-US" altLang="ja-JP" sz="1800" dirty="0">
                <a:solidFill>
                  <a:schemeClr val="tx2"/>
                </a:solidFill>
                <a:ea typeface="MS PGothic" panose="020B0600070205080204" pitchFamily="50" charset="-128"/>
              </a:rPr>
              <a:t>Other companies are not precluded to provide </a:t>
            </a:r>
            <a:r>
              <a:rPr lang="en-US" altLang="ja-JP" sz="1800" dirty="0" smtClean="0">
                <a:solidFill>
                  <a:schemeClr val="tx2"/>
                </a:solidFill>
                <a:ea typeface="MS PGothic" panose="020B0600070205080204" pitchFamily="50" charset="-128"/>
              </a:rPr>
              <a:t>TPs </a:t>
            </a:r>
            <a:r>
              <a:rPr lang="en-US" altLang="ja-JP" sz="1800" dirty="0">
                <a:solidFill>
                  <a:schemeClr val="tx2"/>
                </a:solidFill>
                <a:ea typeface="MS PGothic" panose="020B0600070205080204" pitchFamily="50" charset="-128"/>
              </a:rPr>
              <a:t>for all related sections. </a:t>
            </a:r>
            <a:endParaRPr lang="en-US" altLang="ja-JP" sz="1800" dirty="0" smtClean="0">
              <a:solidFill>
                <a:schemeClr val="tx2"/>
              </a:solidFill>
              <a:ea typeface="MS PGothic" panose="020B0600070205080204" pitchFamily="50" charset="-128"/>
            </a:endParaRPr>
          </a:p>
          <a:p>
            <a:pPr marL="342900" lvl="1" indent="-342900">
              <a:buFont typeface="Arial" pitchFamily="34" charset="0"/>
              <a:buChar char="•"/>
            </a:pPr>
            <a:r>
              <a:rPr lang="en-US" altLang="ja-JP" sz="1800" dirty="0">
                <a:solidFill>
                  <a:schemeClr val="tx2"/>
                </a:solidFill>
                <a:ea typeface="MS PGothic" panose="020B0600070205080204" pitchFamily="50" charset="-128"/>
              </a:rPr>
              <a:t>Draft TS will be provided by Editor by </a:t>
            </a:r>
          </a:p>
          <a:p>
            <a:pPr lvl="1"/>
            <a:r>
              <a:rPr lang="en-US" altLang="ja-JP" sz="1600" dirty="0">
                <a:solidFill>
                  <a:srgbClr val="FF0000"/>
                </a:solidFill>
                <a:ea typeface="MS PGothic" panose="020B0600070205080204" pitchFamily="50" charset="-128"/>
              </a:rPr>
              <a:t>CET23:59 </a:t>
            </a:r>
            <a:r>
              <a:rPr lang="en-US" altLang="ja-JP" sz="1600" dirty="0" smtClean="0">
                <a:solidFill>
                  <a:srgbClr val="FF0000"/>
                </a:solidFill>
                <a:ea typeface="MS PGothic" panose="020B0600070205080204" pitchFamily="50" charset="-128"/>
              </a:rPr>
              <a:t>Fri 7th </a:t>
            </a:r>
            <a:r>
              <a:rPr lang="en-US" altLang="ja-JP" sz="1600" dirty="0">
                <a:solidFill>
                  <a:srgbClr val="FF0000"/>
                </a:solidFill>
                <a:ea typeface="MS PGothic" panose="020B0600070205080204" pitchFamily="50" charset="-128"/>
              </a:rPr>
              <a:t>Sep </a:t>
            </a:r>
            <a:r>
              <a:rPr lang="en-US" altLang="ja-JP" sz="1600" dirty="0" smtClean="0">
                <a:solidFill>
                  <a:srgbClr val="FF0000"/>
                </a:solidFill>
                <a:ea typeface="MS PGothic" panose="020B0600070205080204" pitchFamily="50" charset="-128"/>
              </a:rPr>
              <a:t>after RAN4#88</a:t>
            </a:r>
            <a:endParaRPr lang="en-US" altLang="ja-JP" sz="1600" dirty="0">
              <a:solidFill>
                <a:srgbClr val="FF0000"/>
              </a:solidFill>
              <a:ea typeface="MS PGothic" panose="020B0600070205080204" pitchFamily="50" charset="-128"/>
            </a:endParaRPr>
          </a:p>
          <a:p>
            <a:pPr lvl="1"/>
            <a:r>
              <a:rPr lang="en-US" altLang="ja-JP" sz="1600" dirty="0" smtClean="0">
                <a:solidFill>
                  <a:srgbClr val="FF0000"/>
                </a:solidFill>
                <a:ea typeface="MS PGothic" panose="020B0600070205080204" pitchFamily="50" charset="-128"/>
              </a:rPr>
              <a:t>CET </a:t>
            </a:r>
            <a:r>
              <a:rPr lang="en-US" altLang="ja-JP" sz="1600" dirty="0">
                <a:solidFill>
                  <a:srgbClr val="FF0000"/>
                </a:solidFill>
                <a:ea typeface="MS PGothic" panose="020B0600070205080204" pitchFamily="50" charset="-128"/>
              </a:rPr>
              <a:t>23:59 </a:t>
            </a:r>
            <a:r>
              <a:rPr lang="en-US" altLang="ja-JP" sz="1600" dirty="0" smtClean="0">
                <a:solidFill>
                  <a:srgbClr val="FF0000"/>
                </a:solidFill>
                <a:ea typeface="MS PGothic" panose="020B0600070205080204" pitchFamily="50" charset="-128"/>
              </a:rPr>
              <a:t>Mon 22th </a:t>
            </a:r>
            <a:r>
              <a:rPr lang="en-US" altLang="ja-JP" sz="1600" dirty="0">
                <a:solidFill>
                  <a:srgbClr val="FF0000"/>
                </a:solidFill>
                <a:ea typeface="MS PGothic" panose="020B0600070205080204" pitchFamily="50" charset="-128"/>
              </a:rPr>
              <a:t>Oct </a:t>
            </a:r>
            <a:r>
              <a:rPr lang="en-US" altLang="ja-JP" sz="1600" dirty="0" smtClean="0">
                <a:solidFill>
                  <a:srgbClr val="FF0000"/>
                </a:solidFill>
                <a:ea typeface="MS PGothic" panose="020B0600070205080204" pitchFamily="50" charset="-128"/>
              </a:rPr>
              <a:t>after RAN4 #88bis</a:t>
            </a:r>
          </a:p>
          <a:p>
            <a:pPr lvl="1"/>
            <a:r>
              <a:rPr lang="en-US" altLang="ja-JP" sz="1600" dirty="0" smtClean="0">
                <a:solidFill>
                  <a:srgbClr val="FF0000"/>
                </a:solidFill>
                <a:ea typeface="MS PGothic" panose="020B0600070205080204" pitchFamily="50" charset="-128"/>
              </a:rPr>
              <a:t>FFS for RAN4#89 (pending on t-doc submission deadline of Dec RAN plenary)</a:t>
            </a:r>
            <a:endParaRPr lang="en-US" altLang="ja-JP" sz="1600" dirty="0">
              <a:solidFill>
                <a:srgbClr val="FF0000"/>
              </a:solidFill>
              <a:ea typeface="MS PGothic" panose="020B0600070205080204" pitchFamily="50" charset="-128"/>
            </a:endParaRPr>
          </a:p>
          <a:p>
            <a:pPr marL="342900" lvl="1" indent="-342900">
              <a:buFont typeface="Arial" pitchFamily="34" charset="0"/>
              <a:buChar char="•"/>
            </a:pPr>
            <a:r>
              <a:rPr lang="en-US" altLang="ja-JP" sz="1800" dirty="0">
                <a:solidFill>
                  <a:schemeClr val="tx2"/>
                </a:solidFill>
                <a:ea typeface="MS PGothic" panose="020B0600070205080204" pitchFamily="50" charset="-128"/>
              </a:rPr>
              <a:t>The draft TS will be endorsed via E-mail by </a:t>
            </a:r>
          </a:p>
          <a:p>
            <a:pPr lvl="1"/>
            <a:r>
              <a:rPr lang="en-US" altLang="ja-JP" sz="1600" dirty="0">
                <a:solidFill>
                  <a:srgbClr val="FF0000"/>
                </a:solidFill>
                <a:ea typeface="MS PGothic" panose="020B0600070205080204" pitchFamily="50" charset="-128"/>
              </a:rPr>
              <a:t>CET23:59 Tue </a:t>
            </a:r>
            <a:r>
              <a:rPr lang="en-US" altLang="ja-JP" sz="1600" dirty="0" smtClean="0">
                <a:solidFill>
                  <a:srgbClr val="FF0000"/>
                </a:solidFill>
                <a:ea typeface="MS PGothic" panose="020B0600070205080204" pitchFamily="50" charset="-128"/>
              </a:rPr>
              <a:t>21th </a:t>
            </a:r>
            <a:r>
              <a:rPr lang="en-US" altLang="ja-JP" sz="1600" dirty="0">
                <a:solidFill>
                  <a:srgbClr val="FF0000"/>
                </a:solidFill>
                <a:ea typeface="MS PGothic" panose="020B0600070205080204" pitchFamily="50" charset="-128"/>
              </a:rPr>
              <a:t>Sep after </a:t>
            </a:r>
            <a:r>
              <a:rPr lang="en-US" altLang="ja-JP" sz="1600" dirty="0" smtClean="0">
                <a:solidFill>
                  <a:srgbClr val="FF0000"/>
                </a:solidFill>
                <a:ea typeface="MS PGothic" panose="020B0600070205080204" pitchFamily="50" charset="-128"/>
              </a:rPr>
              <a:t>RAN4#88 (2 weeks for review and e-mail discussion)</a:t>
            </a:r>
            <a:endParaRPr lang="en-US" altLang="ja-JP" sz="1600" dirty="0">
              <a:solidFill>
                <a:srgbClr val="FF0000"/>
              </a:solidFill>
              <a:ea typeface="MS PGothic" panose="020B0600070205080204" pitchFamily="50" charset="-128"/>
            </a:endParaRPr>
          </a:p>
          <a:p>
            <a:pPr lvl="1"/>
            <a:r>
              <a:rPr lang="en-US" altLang="ja-JP" sz="1600" dirty="0">
                <a:solidFill>
                  <a:srgbClr val="FF0000"/>
                </a:solidFill>
                <a:ea typeface="MS PGothic" panose="020B0600070205080204" pitchFamily="50" charset="-128"/>
              </a:rPr>
              <a:t>CET 23:59 Fri </a:t>
            </a:r>
            <a:r>
              <a:rPr lang="en-US" altLang="ja-JP" sz="1600" dirty="0" smtClean="0">
                <a:solidFill>
                  <a:srgbClr val="FF0000"/>
                </a:solidFill>
                <a:ea typeface="MS PGothic" panose="020B0600070205080204" pitchFamily="50" charset="-128"/>
              </a:rPr>
              <a:t>26th </a:t>
            </a:r>
            <a:r>
              <a:rPr lang="en-US" altLang="ja-JP" sz="1600" dirty="0">
                <a:solidFill>
                  <a:srgbClr val="FF0000"/>
                </a:solidFill>
                <a:ea typeface="MS PGothic" panose="020B0600070205080204" pitchFamily="50" charset="-128"/>
              </a:rPr>
              <a:t>Oct after RAN4 #</a:t>
            </a:r>
            <a:r>
              <a:rPr lang="en-US" altLang="ja-JP" sz="1600" dirty="0" smtClean="0">
                <a:solidFill>
                  <a:srgbClr val="FF0000"/>
                </a:solidFill>
                <a:ea typeface="MS PGothic" panose="020B0600070205080204" pitchFamily="50" charset="-128"/>
              </a:rPr>
              <a:t>88bis (4 days </a:t>
            </a:r>
            <a:r>
              <a:rPr lang="en-US" altLang="ja-JP" sz="1600" dirty="0">
                <a:solidFill>
                  <a:srgbClr val="FF0000"/>
                </a:solidFill>
                <a:ea typeface="MS PGothic" panose="020B0600070205080204" pitchFamily="50" charset="-128"/>
              </a:rPr>
              <a:t>for review and e-mail discussion)</a:t>
            </a:r>
          </a:p>
          <a:p>
            <a:pPr lvl="1"/>
            <a:r>
              <a:rPr lang="en-US" altLang="ja-JP" sz="1600" dirty="0">
                <a:solidFill>
                  <a:srgbClr val="FF0000"/>
                </a:solidFill>
                <a:ea typeface="MS PGothic" panose="020B0600070205080204" pitchFamily="50" charset="-128"/>
              </a:rPr>
              <a:t>FFS for RAN4#89 (pending on t-doc submission deadline of Dec RAN plenary)</a:t>
            </a:r>
          </a:p>
        </p:txBody>
      </p:sp>
    </p:spTree>
    <p:extLst>
      <p:ext uri="{BB962C8B-B14F-4D97-AF65-F5344CB8AC3E}">
        <p14:creationId xmlns:p14="http://schemas.microsoft.com/office/powerpoint/2010/main" val="226487541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/>
          </a:bodyPr>
          <a:lstStyle/>
          <a:p>
            <a:r>
              <a:rPr lang="en-US" sz="3200" dirty="0" smtClean="0"/>
              <a:t>38.101</a:t>
            </a:r>
            <a:r>
              <a:rPr lang="en-US" altLang="zh-CN" sz="3200" dirty="0" smtClean="0"/>
              <a:t>-4 specification drafting assignments</a:t>
            </a:r>
            <a:endParaRPr lang="en-US" sz="3200" dirty="0"/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69228722"/>
              </p:ext>
            </p:extLst>
          </p:nvPr>
        </p:nvGraphicFramePr>
        <p:xfrm>
          <a:off x="107505" y="963114"/>
          <a:ext cx="4320480" cy="41220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31157"/>
                <a:gridCol w="2102718"/>
                <a:gridCol w="1486605"/>
              </a:tblGrid>
              <a:tr h="419303">
                <a:tc>
                  <a:txBody>
                    <a:bodyPr/>
                    <a:lstStyle/>
                    <a:p>
                      <a:r>
                        <a:rPr lang="en-US" altLang="zh-CN" sz="800" dirty="0" smtClean="0"/>
                        <a:t>Section number</a:t>
                      </a:r>
                      <a:endParaRPr lang="zh-CN" altLang="en-US" sz="800" dirty="0"/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r>
                        <a:rPr lang="en-US" altLang="zh-CN" sz="800" dirty="0" smtClean="0"/>
                        <a:t>Title</a:t>
                      </a:r>
                      <a:endParaRPr lang="zh-CN" altLang="en-US" sz="800" dirty="0"/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r>
                        <a:rPr lang="en-US" altLang="zh-CN" sz="800" dirty="0" smtClean="0"/>
                        <a:t>Name</a:t>
                      </a:r>
                      <a:endParaRPr lang="zh-CN" altLang="en-US" sz="800" dirty="0"/>
                    </a:p>
                  </a:txBody>
                  <a:tcPr marL="45720" marR="45720"/>
                </a:tc>
              </a:tr>
              <a:tr h="419303">
                <a:tc>
                  <a:txBody>
                    <a:bodyPr/>
                    <a:lstStyle/>
                    <a:p>
                      <a:r>
                        <a:rPr lang="en-US" altLang="zh-CN" sz="800" b="0" dirty="0" smtClean="0">
                          <a:latin typeface="+mn-lt"/>
                        </a:rPr>
                        <a:t>1,</a:t>
                      </a:r>
                      <a:r>
                        <a:rPr lang="en-US" altLang="zh-CN" sz="800" b="0" baseline="0" dirty="0" smtClean="0">
                          <a:latin typeface="+mn-lt"/>
                        </a:rPr>
                        <a:t> 2, 3,</a:t>
                      </a:r>
                      <a:endParaRPr lang="zh-CN" altLang="en-US" sz="800" b="0" dirty="0">
                        <a:latin typeface="+mn-lt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US" altLang="zh-CN" sz="800" b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Scope, Reference, Definition, symbols and abbreviations</a:t>
                      </a:r>
                      <a:endParaRPr lang="zh-CN" altLang="en-US" sz="800" b="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r>
                        <a:rPr lang="en-US" altLang="zh-CN" sz="800" dirty="0" smtClean="0">
                          <a:latin typeface="+mn-lt"/>
                        </a:rPr>
                        <a:t>Samsung</a:t>
                      </a:r>
                      <a:endParaRPr lang="zh-CN" altLang="en-US" sz="800" dirty="0">
                        <a:latin typeface="+mn-lt"/>
                      </a:endParaRPr>
                    </a:p>
                  </a:txBody>
                  <a:tcPr marL="45720" marR="45720"/>
                </a:tc>
              </a:tr>
              <a:tr h="258033"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US" altLang="zh-CN" sz="800" b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4</a:t>
                      </a:r>
                      <a:endParaRPr lang="en-US" altLang="zh-CN" sz="800" b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US" altLang="zh-CN" sz="800" b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General</a:t>
                      </a: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r>
                        <a:rPr lang="en-US" altLang="zh-CN" sz="800" dirty="0" smtClean="0">
                          <a:latin typeface="+mn-lt"/>
                        </a:rPr>
                        <a:t>Ericsson</a:t>
                      </a:r>
                      <a:endParaRPr lang="zh-CN" altLang="en-US" sz="800" dirty="0">
                        <a:latin typeface="+mn-lt"/>
                      </a:endParaRPr>
                    </a:p>
                  </a:txBody>
                  <a:tcPr marL="45720" marR="45720"/>
                </a:tc>
              </a:tr>
              <a:tr h="330396"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800" b="1" i="0" u="none" strike="noStrike" dirty="0" smtClean="0">
                          <a:solidFill>
                            <a:schemeClr val="tx1"/>
                          </a:solidFill>
                          <a:latin typeface="+mn-lt"/>
                        </a:rPr>
                        <a:t>5</a:t>
                      </a:r>
                      <a:endParaRPr lang="en-US" altLang="zh-CN" sz="800" b="1" i="0" u="none" strike="noStrike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8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Demodulation performance requirements (Conducted requirements)</a:t>
                      </a:r>
                      <a:endParaRPr lang="en-US" sz="800" b="1" i="0" u="none" strike="noStrike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endParaRPr lang="zh-CN" altLang="en-US" sz="800" dirty="0">
                        <a:latin typeface="+mn-lt"/>
                      </a:endParaRPr>
                    </a:p>
                  </a:txBody>
                  <a:tcPr marL="45720" marR="45720"/>
                </a:tc>
              </a:tr>
              <a:tr h="258033"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800" b="0" i="0" u="none" strike="noStrike" dirty="0" smtClean="0">
                          <a:solidFill>
                            <a:schemeClr val="tx1"/>
                          </a:solidFill>
                          <a:latin typeface="+mn-lt"/>
                        </a:rPr>
                        <a:t>5.1</a:t>
                      </a:r>
                      <a:endParaRPr lang="en-US" altLang="zh-CN" sz="800" b="0" i="0" u="none" strike="noStrike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dirty="0" smtClean="0">
                          <a:solidFill>
                            <a:schemeClr val="tx1"/>
                          </a:solidFill>
                          <a:latin typeface="+mn-lt"/>
                        </a:rPr>
                        <a:t>General</a:t>
                      </a:r>
                      <a:endParaRPr lang="en-US" sz="800" b="0" i="0" u="none" strike="noStrike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r>
                        <a:rPr lang="en-US" altLang="zh-CN" sz="800" dirty="0" smtClean="0">
                          <a:latin typeface="+mn-lt"/>
                        </a:rPr>
                        <a:t>Ericsson</a:t>
                      </a:r>
                      <a:endParaRPr lang="zh-CN" altLang="en-US" sz="800" dirty="0">
                        <a:latin typeface="+mn-lt"/>
                      </a:endParaRPr>
                    </a:p>
                  </a:txBody>
                  <a:tcPr marL="45720" marR="45720"/>
                </a:tc>
              </a:tr>
              <a:tr h="258033"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800" b="0" i="0" u="none" strike="noStrike" dirty="0" smtClean="0">
                          <a:solidFill>
                            <a:schemeClr val="tx1"/>
                          </a:solidFill>
                          <a:latin typeface="+mn-lt"/>
                        </a:rPr>
                        <a:t>5.2</a:t>
                      </a:r>
                      <a:endParaRPr lang="en-US" altLang="zh-CN" sz="800" b="0" i="0" u="none" strike="noStrike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dirty="0" smtClean="0">
                          <a:solidFill>
                            <a:schemeClr val="tx1"/>
                          </a:solidFill>
                          <a:latin typeface="+mn-lt"/>
                        </a:rPr>
                        <a:t>PDSCH demodulation requirements</a:t>
                      </a:r>
                      <a:endParaRPr lang="en-US" sz="800" b="0" i="0" u="none" strike="noStrike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r>
                        <a:rPr lang="en-US" altLang="zh-CN" sz="800" dirty="0" smtClean="0">
                          <a:latin typeface="+mn-lt"/>
                        </a:rPr>
                        <a:t>Intel</a:t>
                      </a:r>
                      <a:endParaRPr lang="zh-CN" altLang="en-US" sz="800" dirty="0">
                        <a:latin typeface="+mn-lt"/>
                      </a:endParaRPr>
                    </a:p>
                  </a:txBody>
                  <a:tcPr marL="45720" marR="45720"/>
                </a:tc>
              </a:tr>
              <a:tr h="258033"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8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5.3</a:t>
                      </a:r>
                      <a:endParaRPr lang="en-US" altLang="zh-CN" sz="8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0" i="0" u="none" strike="noStrike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PDCCH demodulation requirements</a:t>
                      </a:r>
                      <a:endParaRPr lang="en-US" sz="800" b="0" i="0" u="none" strike="noStrike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r>
                        <a:rPr lang="en-US" altLang="zh-CN" sz="800" dirty="0" smtClean="0">
                          <a:latin typeface="+mn-lt"/>
                        </a:rPr>
                        <a:t>Huawei</a:t>
                      </a:r>
                      <a:endParaRPr lang="zh-CN" altLang="en-US" sz="800" dirty="0">
                        <a:latin typeface="+mn-lt"/>
                      </a:endParaRPr>
                    </a:p>
                  </a:txBody>
                  <a:tcPr marL="45720" marR="45720"/>
                </a:tc>
              </a:tr>
              <a:tr h="258033"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8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5.4</a:t>
                      </a:r>
                      <a:endParaRPr lang="en-US" altLang="zh-CN" sz="8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0" i="0" u="none" strike="noStrike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PBCH demodulation</a:t>
                      </a:r>
                      <a:r>
                        <a:rPr lang="en-US" sz="800" b="0" i="0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requirements</a:t>
                      </a:r>
                      <a:endParaRPr lang="en-US" sz="800" b="0" i="0" u="none" strike="noStrike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r>
                        <a:rPr lang="en-US" altLang="zh-CN" sz="800" dirty="0" smtClean="0">
                          <a:latin typeface="+mn-lt"/>
                        </a:rPr>
                        <a:t>Ericsson</a:t>
                      </a:r>
                      <a:endParaRPr lang="zh-CN" altLang="en-US" sz="800" dirty="0">
                        <a:latin typeface="+mn-lt"/>
                      </a:endParaRPr>
                    </a:p>
                  </a:txBody>
                  <a:tcPr marL="45720" marR="45720"/>
                </a:tc>
              </a:tr>
              <a:tr h="330396"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8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5.5</a:t>
                      </a:r>
                      <a:endParaRPr lang="en-US" altLang="zh-CN" sz="8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Sustained downlink data rate provided by lower layers</a:t>
                      </a:r>
                      <a:endParaRPr lang="en-US" sz="800" b="1" i="0" u="none" strike="noStrike" dirty="0" smtClean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r>
                        <a:rPr lang="en-US" altLang="zh-CN" sz="800" dirty="0" smtClean="0">
                          <a:latin typeface="+mn-lt"/>
                        </a:rPr>
                        <a:t>Intel</a:t>
                      </a:r>
                      <a:endParaRPr lang="zh-CN" altLang="en-US" sz="800" dirty="0">
                        <a:latin typeface="+mn-lt"/>
                      </a:endParaRPr>
                    </a:p>
                  </a:txBody>
                  <a:tcPr marL="45720" marR="45720"/>
                </a:tc>
              </a:tr>
              <a:tr h="330396"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8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6</a:t>
                      </a:r>
                      <a:endParaRPr lang="en-US" altLang="zh-CN" sz="8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r>
                        <a:rPr lang="en-GB" sz="8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CSI reporting requirements (Conducted requirements)</a:t>
                      </a:r>
                      <a:endParaRPr lang="en-US" sz="800" b="1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endParaRPr lang="zh-CN" altLang="en-US" sz="800" dirty="0">
                        <a:latin typeface="+mn-lt"/>
                      </a:endParaRPr>
                    </a:p>
                  </a:txBody>
                  <a:tcPr marL="45720" marR="45720"/>
                </a:tc>
              </a:tr>
              <a:tr h="258033"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8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6.1</a:t>
                      </a:r>
                      <a:endParaRPr lang="en-US" altLang="zh-CN" sz="8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US" sz="800" b="0" i="0" u="none" strike="noStrike" kern="1200" dirty="0" smtClean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General</a:t>
                      </a: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dirty="0" smtClean="0">
                          <a:latin typeface="+mn-lt"/>
                        </a:rPr>
                        <a:t>Ericsson</a:t>
                      </a:r>
                      <a:endParaRPr lang="zh-CN" altLang="en-US" sz="800" dirty="0" smtClean="0">
                        <a:latin typeface="+mn-lt"/>
                      </a:endParaRPr>
                    </a:p>
                  </a:txBody>
                  <a:tcPr marL="45720" marR="45720"/>
                </a:tc>
              </a:tr>
              <a:tr h="258033"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8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6.2</a:t>
                      </a:r>
                      <a:endParaRPr lang="en-US" altLang="zh-CN" sz="8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GB" sz="800" b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Reporting of Channel Quality Indicator (CQI)</a:t>
                      </a:r>
                      <a:endParaRPr lang="en-US" sz="800" b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r>
                        <a:rPr lang="en-US" altLang="zh-CN" sz="800" dirty="0" smtClean="0">
                          <a:latin typeface="+mn-lt"/>
                        </a:rPr>
                        <a:t>Huawei</a:t>
                      </a:r>
                      <a:endParaRPr lang="zh-CN" altLang="en-US" sz="800" dirty="0">
                        <a:latin typeface="+mn-lt"/>
                      </a:endParaRPr>
                    </a:p>
                  </a:txBody>
                  <a:tcPr marL="45720" marR="45720"/>
                </a:tc>
              </a:tr>
              <a:tr h="258033"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8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6.3</a:t>
                      </a:r>
                      <a:endParaRPr lang="en-US" altLang="zh-CN" sz="8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GB" sz="800" b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Reporting of </a:t>
                      </a:r>
                      <a:r>
                        <a:rPr lang="en-GB" sz="800" b="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Precoding</a:t>
                      </a:r>
                      <a:r>
                        <a:rPr lang="en-GB" sz="800" b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Matrix Indicator (PMI)</a:t>
                      </a:r>
                      <a:endParaRPr lang="en-US" sz="800" b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r>
                        <a:rPr lang="en-US" altLang="zh-CN" sz="800" dirty="0" smtClean="0">
                          <a:latin typeface="+mn-lt"/>
                        </a:rPr>
                        <a:t>Samsung</a:t>
                      </a:r>
                      <a:endParaRPr lang="zh-CN" altLang="en-US" sz="800" dirty="0">
                        <a:latin typeface="+mn-lt"/>
                      </a:endParaRPr>
                    </a:p>
                  </a:txBody>
                  <a:tcPr marL="45720" marR="45720"/>
                </a:tc>
              </a:tr>
              <a:tr h="123738"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8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6.4</a:t>
                      </a:r>
                      <a:endParaRPr lang="en-US" altLang="zh-CN" sz="8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GB" sz="800" b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Reporting of Rank Indicator (RI)</a:t>
                      </a:r>
                      <a:endParaRPr lang="en-US" sz="800" b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r>
                        <a:rPr lang="en-US" altLang="zh-CN" sz="800" dirty="0" smtClean="0">
                          <a:latin typeface="+mn-lt"/>
                        </a:rPr>
                        <a:t>QUALCOMM</a:t>
                      </a:r>
                      <a:endParaRPr lang="zh-CN" altLang="en-US" sz="800" dirty="0">
                        <a:latin typeface="+mn-lt"/>
                      </a:endParaRPr>
                    </a:p>
                  </a:txBody>
                  <a:tcPr marL="45720" marR="45720"/>
                </a:tc>
              </a:tr>
            </a:tbl>
          </a:graphicData>
        </a:graphic>
      </p:graphicFrame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44745399"/>
              </p:ext>
            </p:extLst>
          </p:nvPr>
        </p:nvGraphicFramePr>
        <p:xfrm>
          <a:off x="4572000" y="980728"/>
          <a:ext cx="4248472" cy="507600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18971"/>
                <a:gridCol w="2161349"/>
                <a:gridCol w="1368152"/>
              </a:tblGrid>
              <a:tr h="360040">
                <a:tc>
                  <a:txBody>
                    <a:bodyPr/>
                    <a:lstStyle/>
                    <a:p>
                      <a:r>
                        <a:rPr lang="en-US" altLang="zh-CN" sz="800" dirty="0" smtClean="0"/>
                        <a:t>Section number</a:t>
                      </a:r>
                      <a:endParaRPr lang="zh-CN" altLang="en-US" sz="800" dirty="0"/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r>
                        <a:rPr lang="en-US" altLang="zh-CN" sz="800" dirty="0" smtClean="0"/>
                        <a:t>Title</a:t>
                      </a:r>
                      <a:endParaRPr lang="zh-CN" altLang="en-US" sz="800" dirty="0"/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r>
                        <a:rPr lang="en-US" altLang="zh-CN" sz="800" dirty="0" smtClean="0"/>
                        <a:t>Name</a:t>
                      </a:r>
                      <a:endParaRPr lang="zh-CN" altLang="en-US" sz="800" dirty="0"/>
                    </a:p>
                  </a:txBody>
                  <a:tcPr marL="45720" marR="45720"/>
                </a:tc>
              </a:tr>
              <a:tr h="295033"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800" b="1" u="none" strike="noStrike" dirty="0" smtClean="0"/>
                        <a:t>7</a:t>
                      </a:r>
                      <a:endParaRPr lang="en-US" altLang="zh-CN" sz="800" b="1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800" b="1" kern="1200" dirty="0" smtClean="0">
                          <a:effectLst/>
                        </a:rPr>
                        <a:t>Demodulation performance requirements (Radiated requirements)</a:t>
                      </a:r>
                      <a:endParaRPr lang="en-US" sz="800" b="1" i="0" u="none" strike="noStrike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endParaRPr lang="zh-CN" altLang="en-US" sz="800" dirty="0">
                        <a:latin typeface="+mn-lt"/>
                      </a:endParaRPr>
                    </a:p>
                  </a:txBody>
                  <a:tcPr marL="45720" marR="45720"/>
                </a:tc>
              </a:tr>
              <a:tr h="261567"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800" u="none" strike="noStrike" dirty="0" smtClean="0"/>
                        <a:t>7.1</a:t>
                      </a:r>
                      <a:endParaRPr lang="en-US" altLang="zh-CN" sz="8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u="none" strike="noStrike" dirty="0" smtClean="0"/>
                        <a:t>General</a:t>
                      </a:r>
                      <a:endParaRPr lang="en-US" sz="800" b="0" i="0" u="none" strike="noStrike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dirty="0" smtClean="0">
                          <a:latin typeface="+mn-lt"/>
                        </a:rPr>
                        <a:t>Ericsson</a:t>
                      </a:r>
                      <a:endParaRPr lang="zh-CN" altLang="en-US" sz="800" dirty="0" smtClean="0">
                        <a:latin typeface="+mn-lt"/>
                      </a:endParaRPr>
                    </a:p>
                  </a:txBody>
                  <a:tcPr marL="45720" marR="45720"/>
                </a:tc>
              </a:tr>
              <a:tr h="334922"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800" u="none" strike="noStrike" dirty="0" smtClean="0"/>
                        <a:t>7.2</a:t>
                      </a:r>
                      <a:endParaRPr lang="en-US" altLang="zh-CN" sz="8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u="none" strike="noStrike" dirty="0" smtClean="0"/>
                        <a:t>PDSCH demodulation requirements</a:t>
                      </a:r>
                      <a:endParaRPr lang="en-US" sz="800" b="0" i="0" u="none" strike="noStrike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r>
                        <a:rPr lang="en-US" altLang="zh-CN" sz="800" dirty="0" smtClean="0">
                          <a:latin typeface="+mn-lt"/>
                        </a:rPr>
                        <a:t>QUALCOMM</a:t>
                      </a:r>
                      <a:endParaRPr lang="zh-CN" altLang="en-US" sz="800" dirty="0">
                        <a:latin typeface="+mn-lt"/>
                      </a:endParaRPr>
                    </a:p>
                  </a:txBody>
                  <a:tcPr marL="45720" marR="45720"/>
                </a:tc>
              </a:tr>
              <a:tr h="261567"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800" u="none" strike="noStrike" dirty="0" smtClean="0"/>
                        <a:t>7.3</a:t>
                      </a:r>
                      <a:endParaRPr lang="en-US" altLang="zh-CN" sz="8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u="none" strike="noStrike" kern="1200" dirty="0" smtClean="0"/>
                        <a:t>PDCCH demodulation requirements</a:t>
                      </a:r>
                      <a:endParaRPr lang="en-US" sz="800" b="0" i="0" u="none" strike="noStrike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r>
                        <a:rPr lang="en-US" altLang="zh-CN" sz="800" dirty="0" smtClean="0">
                          <a:latin typeface="+mn-lt"/>
                        </a:rPr>
                        <a:t>CATT</a:t>
                      </a:r>
                      <a:endParaRPr lang="zh-CN" altLang="en-US" sz="800" dirty="0">
                        <a:latin typeface="+mn-lt"/>
                      </a:endParaRPr>
                    </a:p>
                  </a:txBody>
                  <a:tcPr marL="45720" marR="45720"/>
                </a:tc>
              </a:tr>
              <a:tr h="261567"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800" u="none" strike="noStrike" dirty="0" smtClean="0"/>
                        <a:t>7.4</a:t>
                      </a:r>
                      <a:endParaRPr lang="en-US" altLang="zh-CN" sz="8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u="none" strike="noStrike" kern="1200" dirty="0" smtClean="0"/>
                        <a:t>PBCH demodulation</a:t>
                      </a:r>
                      <a:r>
                        <a:rPr lang="en-US" sz="800" u="none" strike="noStrike" kern="1200" baseline="0" dirty="0" smtClean="0"/>
                        <a:t> requirements</a:t>
                      </a:r>
                      <a:endParaRPr lang="en-US" sz="800" b="0" i="0" u="none" strike="noStrike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r>
                        <a:rPr lang="en-US" altLang="zh-CN" sz="800" dirty="0" smtClean="0">
                          <a:latin typeface="+mn-lt"/>
                        </a:rPr>
                        <a:t>Ericsson</a:t>
                      </a:r>
                      <a:endParaRPr lang="zh-CN" altLang="en-US" sz="800" dirty="0">
                        <a:latin typeface="+mn-lt"/>
                      </a:endParaRPr>
                    </a:p>
                  </a:txBody>
                  <a:tcPr marL="45720" marR="45720"/>
                </a:tc>
              </a:tr>
              <a:tr h="261567"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800" u="none" strike="noStrike" dirty="0" smtClean="0"/>
                        <a:t>7.5</a:t>
                      </a:r>
                      <a:endParaRPr lang="en-US" altLang="zh-CN" sz="8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800" kern="1200" dirty="0" smtClean="0">
                          <a:effectLst/>
                        </a:rPr>
                        <a:t>Sustained downlink data rate provided by lower layers</a:t>
                      </a:r>
                      <a:endParaRPr lang="en-US" sz="800" b="1" i="0" u="none" strike="noStrike" dirty="0" smtClean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r>
                        <a:rPr lang="en-US" altLang="zh-CN" sz="800" dirty="0" smtClean="0">
                          <a:latin typeface="+mn-lt"/>
                        </a:rPr>
                        <a:t>QC</a:t>
                      </a:r>
                      <a:endParaRPr lang="zh-CN" altLang="en-US" sz="800" dirty="0">
                        <a:latin typeface="+mn-lt"/>
                      </a:endParaRPr>
                    </a:p>
                  </a:txBody>
                  <a:tcPr marL="45720" marR="45720"/>
                </a:tc>
              </a:tr>
              <a:tr h="261567"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800" b="1" u="none" strike="noStrike" dirty="0" smtClean="0"/>
                        <a:t>8</a:t>
                      </a:r>
                      <a:endParaRPr lang="en-US" altLang="zh-CN" sz="800" b="1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r>
                        <a:rPr lang="en-GB" sz="800" b="1" kern="1200" dirty="0" smtClean="0">
                          <a:effectLst/>
                        </a:rPr>
                        <a:t>CSI reporting requirements (Radiated requirements)</a:t>
                      </a:r>
                      <a:endParaRPr lang="en-US" sz="800" b="1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endParaRPr lang="zh-CN" altLang="en-US" sz="800" dirty="0">
                        <a:latin typeface="+mn-lt"/>
                      </a:endParaRPr>
                    </a:p>
                  </a:txBody>
                  <a:tcPr marL="45720" marR="45720"/>
                </a:tc>
              </a:tr>
              <a:tr h="334922"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800" u="none" strike="noStrike" dirty="0" smtClean="0"/>
                        <a:t>8.1</a:t>
                      </a:r>
                      <a:endParaRPr lang="en-US" altLang="zh-CN" sz="8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US" sz="800" u="none" strike="noStrike" kern="1200" dirty="0" smtClean="0"/>
                        <a:t>General</a:t>
                      </a:r>
                      <a:endParaRPr lang="en-US" sz="800" b="0" i="0" u="none" strike="noStrike" kern="1200" dirty="0" smtClean="0">
                        <a:solidFill>
                          <a:srgbClr val="00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dirty="0" smtClean="0">
                          <a:latin typeface="+mn-lt"/>
                        </a:rPr>
                        <a:t>Ericsson</a:t>
                      </a:r>
                      <a:endParaRPr lang="zh-CN" altLang="en-US" sz="800" dirty="0" smtClean="0">
                        <a:latin typeface="+mn-lt"/>
                      </a:endParaRPr>
                    </a:p>
                    <a:p>
                      <a:endParaRPr lang="zh-CN" altLang="en-US" sz="800" dirty="0">
                        <a:latin typeface="+mn-lt"/>
                      </a:endParaRPr>
                    </a:p>
                  </a:txBody>
                  <a:tcPr marL="45720" marR="45720"/>
                </a:tc>
              </a:tr>
              <a:tr h="334922"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800" u="none" strike="noStrike" dirty="0" smtClean="0"/>
                        <a:t>8.2</a:t>
                      </a:r>
                      <a:endParaRPr lang="en-US" altLang="zh-CN" sz="8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GB" sz="800" kern="1200" dirty="0" smtClean="0">
                          <a:effectLst/>
                        </a:rPr>
                        <a:t>Reporting of Channel Quality Indicator (CQI)</a:t>
                      </a:r>
                      <a:endParaRPr lang="en-US" sz="800" b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r>
                        <a:rPr lang="en-US" altLang="zh-CN" sz="800" dirty="0" smtClean="0">
                          <a:latin typeface="+mn-lt"/>
                        </a:rPr>
                        <a:t>Intel</a:t>
                      </a:r>
                      <a:endParaRPr lang="zh-CN" altLang="en-US" sz="800" dirty="0">
                        <a:latin typeface="+mn-lt"/>
                      </a:endParaRPr>
                    </a:p>
                  </a:txBody>
                  <a:tcPr marL="45720" marR="45720"/>
                </a:tc>
              </a:tr>
              <a:tr h="261567"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800" u="none" strike="noStrike" dirty="0" smtClean="0"/>
                        <a:t>8.3</a:t>
                      </a:r>
                      <a:endParaRPr lang="en-US" altLang="zh-CN" sz="8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GB" sz="800" kern="1200" dirty="0" smtClean="0">
                          <a:effectLst/>
                        </a:rPr>
                        <a:t>Reporting of </a:t>
                      </a:r>
                      <a:r>
                        <a:rPr lang="en-GB" sz="800" kern="1200" dirty="0" err="1" smtClean="0">
                          <a:effectLst/>
                        </a:rPr>
                        <a:t>Precoding</a:t>
                      </a:r>
                      <a:r>
                        <a:rPr lang="en-GB" sz="800" kern="1200" dirty="0" smtClean="0">
                          <a:effectLst/>
                        </a:rPr>
                        <a:t> Matrix Indicator (PMI)</a:t>
                      </a:r>
                      <a:endParaRPr lang="en-US" sz="800" b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r>
                        <a:rPr lang="en-US" altLang="zh-CN" sz="800" dirty="0" smtClean="0">
                          <a:latin typeface="+mn-lt"/>
                        </a:rPr>
                        <a:t>Samsung</a:t>
                      </a:r>
                      <a:endParaRPr lang="zh-CN" altLang="en-US" sz="800" dirty="0">
                        <a:latin typeface="+mn-lt"/>
                      </a:endParaRPr>
                    </a:p>
                  </a:txBody>
                  <a:tcPr marL="45720" marR="45720"/>
                </a:tc>
              </a:tr>
              <a:tr h="261567"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800" u="none" strike="noStrike" dirty="0" smtClean="0"/>
                        <a:t>8.4</a:t>
                      </a:r>
                      <a:endParaRPr lang="en-US" altLang="zh-CN" sz="8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GB" sz="800" kern="1200" dirty="0" smtClean="0">
                          <a:effectLst/>
                        </a:rPr>
                        <a:t>Reporting of Rank Indicator (RI)</a:t>
                      </a:r>
                      <a:endParaRPr lang="en-US" sz="800" b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r>
                        <a:rPr lang="en-US" altLang="zh-CN" sz="800" dirty="0" smtClean="0">
                          <a:latin typeface="+mn-lt"/>
                        </a:rPr>
                        <a:t>QUALCOMM</a:t>
                      </a:r>
                      <a:endParaRPr lang="zh-CN" altLang="en-US" sz="800" dirty="0">
                        <a:latin typeface="+mn-lt"/>
                      </a:endParaRPr>
                    </a:p>
                  </a:txBody>
                  <a:tcPr marL="45720" marR="45720"/>
                </a:tc>
              </a:tr>
              <a:tr h="334922"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US" altLang="zh-CN" sz="800" kern="1200" dirty="0" smtClean="0">
                          <a:effectLst/>
                        </a:rPr>
                        <a:t>9</a:t>
                      </a:r>
                      <a:endParaRPr lang="en-US" altLang="zh-CN" sz="800" b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GB" sz="800" kern="1200" dirty="0" smtClean="0">
                          <a:effectLst/>
                        </a:rPr>
                        <a:t>Demodulation performance requirements for interworking</a:t>
                      </a:r>
                      <a:endParaRPr lang="en-US" sz="800" b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altLang="zh-CN" sz="800" b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Huawei</a:t>
                      </a:r>
                      <a:endParaRPr lang="zh-CN" altLang="en-US" sz="800" b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/>
                </a:tc>
              </a:tr>
              <a:tr h="360847"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US" altLang="zh-CN" sz="800" kern="1200" dirty="0" smtClean="0">
                          <a:effectLst/>
                        </a:rPr>
                        <a:t>10</a:t>
                      </a:r>
                      <a:endParaRPr lang="en-US" altLang="zh-CN" sz="800" b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800" kern="1200" dirty="0" smtClean="0">
                          <a:effectLst/>
                        </a:rPr>
                        <a:t>CSI reporting requirements for interworking</a:t>
                      </a:r>
                      <a:endParaRPr lang="en-US" sz="800" b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altLang="zh-CN" sz="800" b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Samsung</a:t>
                      </a:r>
                      <a:endParaRPr lang="zh-CN" altLang="en-US" sz="800" b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/>
                </a:tc>
              </a:tr>
              <a:tr h="0"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US" altLang="zh-CN" sz="800" b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Annex</a:t>
                      </a:r>
                      <a:endParaRPr lang="en-US" altLang="zh-CN" sz="800" b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Annex A (normative):Measurement channels</a:t>
                      </a:r>
                      <a:endParaRPr lang="en-US" sz="8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l" defTabSz="914400" rtl="0" eaLnBrk="1" latinLnBrk="0" hangingPunct="1"/>
                      <a:r>
                        <a:rPr lang="en-GB" sz="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Annex B (normative):Propagation conditions</a:t>
                      </a:r>
                      <a:endParaRPr lang="en-US" sz="8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l" defTabSz="914400" rtl="0" eaLnBrk="1" latinLnBrk="0" hangingPunct="1"/>
                      <a:r>
                        <a:rPr lang="en-GB" sz="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Annex C (normative):Downlink physical channels</a:t>
                      </a:r>
                      <a:endParaRPr lang="en-US" sz="8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l" defTabSz="914400" rtl="0" eaLnBrk="1" latinLnBrk="0" hangingPunct="1"/>
                      <a:r>
                        <a:rPr lang="en-GB" sz="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Annex E (normative):Environmental conditions</a:t>
                      </a:r>
                      <a:endParaRPr lang="en-US" sz="8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l" defTabSz="914400" rtl="0" eaLnBrk="1" latinLnBrk="0" hangingPunct="1"/>
                      <a:endParaRPr lang="en-US" sz="800" b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altLang="zh-CN" sz="800" b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Annex A FRC: Intel</a:t>
                      </a:r>
                    </a:p>
                    <a:p>
                      <a:pPr marL="0" algn="l" defTabSz="914400" rtl="0" eaLnBrk="1" latinLnBrk="0" hangingPunct="1"/>
                      <a:r>
                        <a:rPr lang="en-US" altLang="zh-CN" sz="800" b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Annex B Propagation</a:t>
                      </a:r>
                      <a:r>
                        <a:rPr lang="en-US" altLang="zh-CN" sz="800" b="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conditions: Huawei</a:t>
                      </a:r>
                    </a:p>
                    <a:p>
                      <a:pPr marL="0" algn="l" defTabSz="914400" rtl="0" eaLnBrk="1" latinLnBrk="0" hangingPunct="1"/>
                      <a:r>
                        <a:rPr lang="en-US" altLang="zh-CN" sz="800" b="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Annex </a:t>
                      </a:r>
                      <a:r>
                        <a:rPr lang="en-US" altLang="zh-CN" sz="800" b="0" kern="1200" baseline="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C,and</a:t>
                      </a:r>
                      <a:r>
                        <a:rPr lang="en-US" altLang="zh-CN" sz="800" b="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E: CATT</a:t>
                      </a:r>
                      <a:endParaRPr lang="zh-CN" altLang="en-US" sz="800" b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9826288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1325</TotalTime>
  <Words>460</Words>
  <Application>Microsoft Office PowerPoint</Application>
  <PresentationFormat>全屏显示(4:3)</PresentationFormat>
  <Paragraphs>111</Paragraphs>
  <Slides>3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4" baseType="lpstr">
      <vt:lpstr>Office 主题</vt:lpstr>
      <vt:lpstr>38.101-4 specification drafting Plan</vt:lpstr>
      <vt:lpstr>38.101-4 specification drafting plan</vt:lpstr>
      <vt:lpstr>38.101-4 specification drafting assignments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Samsung Electronics</cp:lastModifiedBy>
  <cp:revision>28</cp:revision>
  <dcterms:created xsi:type="dcterms:W3CDTF">2018-07-23T08:41:33Z</dcterms:created>
  <dcterms:modified xsi:type="dcterms:W3CDTF">2018-08-23T07:05:31Z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</Properties>
</file>