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9" r:id="rId4"/>
    <p:sldId id="276" r:id="rId5"/>
    <p:sldId id="277" r:id="rId6"/>
    <p:sldId id="265" r:id="rId7"/>
    <p:sldId id="267" r:id="rId8"/>
    <p:sldId id="264" r:id="rId9"/>
    <p:sldId id="274" r:id="rId10"/>
    <p:sldId id="279" r:id="rId11"/>
    <p:sldId id="273" r:id="rId12"/>
    <p:sldId id="268" r:id="rId13"/>
    <p:sldId id="281" r:id="rId14"/>
    <p:sldId id="282" r:id="rId15"/>
    <p:sldId id="275" r:id="rId16"/>
    <p:sldId id="278" r:id="rId17"/>
    <p:sldId id="280" r:id="rId18"/>
    <p:sldId id="27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68" d="100"/>
          <a:sy n="68" d="100"/>
        </p:scale>
        <p:origin x="81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E354DF9-FBB4-4DB4-975A-B9D0E1F7617A}" type="datetimeFigureOut">
              <a:rPr lang="en-US" smtClean="0"/>
              <a:t>8/22/2018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949563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8/22/2018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041321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8/22/2018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305102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8/22/2018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3088724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E354DF9-FBB4-4DB4-975A-B9D0E1F7617A}" type="datetimeFigureOut">
              <a:rPr lang="en-US" smtClean="0"/>
              <a:t>8/22/2018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302035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354DF9-FBB4-4DB4-975A-B9D0E1F7617A}" type="datetimeFigureOut">
              <a:rPr lang="en-US" smtClean="0"/>
              <a:t>8/22/2018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606285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354DF9-FBB4-4DB4-975A-B9D0E1F7617A}" type="datetimeFigureOut">
              <a:rPr lang="en-US" smtClean="0"/>
              <a:t>8/22/2018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319821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354DF9-FBB4-4DB4-975A-B9D0E1F7617A}" type="datetimeFigureOut">
              <a:rPr lang="en-US" smtClean="0"/>
              <a:t>8/22/2018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733930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354DF9-FBB4-4DB4-975A-B9D0E1F7617A}" type="datetimeFigureOut">
              <a:rPr lang="en-US" smtClean="0"/>
              <a:t>8/22/2018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285152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t>8/22/2018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256554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t>8/22/2018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052976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354DF9-FBB4-4DB4-975A-B9D0E1F7617A}" type="datetimeFigureOut">
              <a:rPr lang="en-US" smtClean="0"/>
              <a:t>8/22/2018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91FE18-20E5-41E8-BBEA-5CFE005EBAEB}" type="slidenum">
              <a:rPr lang="en-US" smtClean="0"/>
              <a:t>‹#›</a:t>
            </a:fld>
            <a:endParaRPr lang="en-US"/>
          </a:p>
        </p:txBody>
      </p:sp>
    </p:spTree>
    <p:extLst>
      <p:ext uri="{BB962C8B-B14F-4D97-AF65-F5344CB8AC3E}">
        <p14:creationId xmlns:p14="http://schemas.microsoft.com/office/powerpoint/2010/main" val="32872431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030819"/>
            <a:ext cx="9144000" cy="1479144"/>
          </a:xfrm>
        </p:spPr>
        <p:txBody>
          <a:bodyPr>
            <a:normAutofit fontScale="90000"/>
          </a:bodyPr>
          <a:lstStyle/>
          <a:p>
            <a:r>
              <a:rPr lang="en-GB" dirty="0"/>
              <a:t>Receiver directional TT and out of band blocking MU and TT</a:t>
            </a:r>
            <a:endParaRPr lang="en-US" dirty="0"/>
          </a:p>
        </p:txBody>
      </p:sp>
      <p:sp>
        <p:nvSpPr>
          <p:cNvPr id="3" name="Subtitle 2"/>
          <p:cNvSpPr>
            <a:spLocks noGrp="1"/>
          </p:cNvSpPr>
          <p:nvPr>
            <p:ph type="subTitle" idx="1"/>
          </p:nvPr>
        </p:nvSpPr>
        <p:spPr>
          <a:xfrm>
            <a:off x="1524000" y="4086984"/>
            <a:ext cx="9144000" cy="1655762"/>
          </a:xfrm>
        </p:spPr>
        <p:txBody>
          <a:bodyPr/>
          <a:lstStyle/>
          <a:p>
            <a:r>
              <a:rPr lang="en-GB" dirty="0"/>
              <a:t>Nokia, Nokia Shanghai Bell</a:t>
            </a:r>
            <a:endParaRPr lang="en-US" dirty="0"/>
          </a:p>
        </p:txBody>
      </p:sp>
      <p:sp>
        <p:nvSpPr>
          <p:cNvPr id="4" name="Rectangle 3"/>
          <p:cNvSpPr/>
          <p:nvPr/>
        </p:nvSpPr>
        <p:spPr>
          <a:xfrm>
            <a:off x="198474" y="128166"/>
            <a:ext cx="6096000" cy="923330"/>
          </a:xfrm>
          <a:prstGeom prst="rect">
            <a:avLst/>
          </a:prstGeom>
        </p:spPr>
        <p:txBody>
          <a:bodyPr>
            <a:spAutoFit/>
          </a:bodyPr>
          <a:lstStyle/>
          <a:p>
            <a:pPr>
              <a:spcBef>
                <a:spcPct val="0"/>
              </a:spcBef>
            </a:pPr>
            <a:r>
              <a:rPr lang="en-GB" altLang="sv-SE" b="1" dirty="0">
                <a:cs typeface="Arial" panose="020B0604020202020204" pitchFamily="34" charset="0"/>
              </a:rPr>
              <a:t>3GPP TSG-RAN WG4 Meeting#88</a:t>
            </a:r>
          </a:p>
          <a:p>
            <a:r>
              <a:rPr lang="en-GB" b="1" dirty="0"/>
              <a:t>Gothenburg, Sweden, 20 – 24 August 2018</a:t>
            </a:r>
            <a:endParaRPr lang="en-GB" dirty="0"/>
          </a:p>
          <a:p>
            <a:pPr>
              <a:spcBef>
                <a:spcPct val="0"/>
              </a:spcBef>
            </a:pPr>
            <a:r>
              <a:rPr lang="en-US" b="1" dirty="0"/>
              <a:t>Agenda Item:	</a:t>
            </a:r>
            <a:r>
              <a:rPr lang="en-GB" b="1" dirty="0"/>
              <a:t>6.1.1</a:t>
            </a:r>
            <a:endParaRPr lang="en-US" b="1" dirty="0"/>
          </a:p>
        </p:txBody>
      </p:sp>
      <p:sp>
        <p:nvSpPr>
          <p:cNvPr id="5" name="Rectangle 4"/>
          <p:cNvSpPr/>
          <p:nvPr/>
        </p:nvSpPr>
        <p:spPr>
          <a:xfrm>
            <a:off x="10230686" y="256585"/>
            <a:ext cx="1321196" cy="369332"/>
          </a:xfrm>
          <a:prstGeom prst="rect">
            <a:avLst/>
          </a:prstGeom>
        </p:spPr>
        <p:txBody>
          <a:bodyPr wrap="none">
            <a:spAutoFit/>
          </a:bodyPr>
          <a:lstStyle/>
          <a:p>
            <a:r>
              <a:rPr lang="en-US" altLang="sv-SE" b="1" dirty="0">
                <a:cs typeface="Arial" panose="020B0604020202020204" pitchFamily="34" charset="0"/>
              </a:rPr>
              <a:t>R4-1811647</a:t>
            </a:r>
            <a:endParaRPr lang="en-US" dirty="0"/>
          </a:p>
        </p:txBody>
      </p:sp>
    </p:spTree>
    <p:extLst>
      <p:ext uri="{BB962C8B-B14F-4D97-AF65-F5344CB8AC3E}">
        <p14:creationId xmlns:p14="http://schemas.microsoft.com/office/powerpoint/2010/main" val="2726824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Final MU </a:t>
            </a:r>
            <a:r>
              <a:rPr lang="en-GB" dirty="0"/>
              <a:t>for </a:t>
            </a:r>
            <a:r>
              <a:rPr lang="en-GB" dirty="0" err="1"/>
              <a:t>eAAS</a:t>
            </a:r>
            <a:r>
              <a:rPr lang="en-GB" dirty="0"/>
              <a:t> and NR FR1 (4.2GHz &lt; f ≦ 6GHz) OTA receiver requirements</a:t>
            </a:r>
            <a:endParaRPr lang="en-US" dirty="0"/>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nvPr>
        </p:nvGraphicFramePr>
        <p:xfrm>
          <a:off x="1674056" y="1690688"/>
          <a:ext cx="8624058" cy="3980697"/>
        </p:xfrm>
        <a:graphic>
          <a:graphicData uri="http://schemas.openxmlformats.org/drawingml/2006/table">
            <a:tbl>
              <a:tblPr firstRow="1" firstCol="1" bandRow="1">
                <a:tableStyleId>{5C22544A-7EE6-4342-B048-85BDC9FD1C3A}</a:tableStyleId>
              </a:tblPr>
              <a:tblGrid>
                <a:gridCol w="2946164">
                  <a:extLst>
                    <a:ext uri="{9D8B030D-6E8A-4147-A177-3AD203B41FA5}">
                      <a16:colId xmlns:a16="http://schemas.microsoft.com/office/drawing/2014/main" val="2763964037"/>
                    </a:ext>
                  </a:extLst>
                </a:gridCol>
                <a:gridCol w="1200390">
                  <a:extLst>
                    <a:ext uri="{9D8B030D-6E8A-4147-A177-3AD203B41FA5}">
                      <a16:colId xmlns:a16="http://schemas.microsoft.com/office/drawing/2014/main" val="621576361"/>
                    </a:ext>
                  </a:extLst>
                </a:gridCol>
                <a:gridCol w="2238752">
                  <a:extLst>
                    <a:ext uri="{9D8B030D-6E8A-4147-A177-3AD203B41FA5}">
                      <a16:colId xmlns:a16="http://schemas.microsoft.com/office/drawing/2014/main" val="3454155057"/>
                    </a:ext>
                  </a:extLst>
                </a:gridCol>
                <a:gridCol w="2238752">
                  <a:extLst>
                    <a:ext uri="{9D8B030D-6E8A-4147-A177-3AD203B41FA5}">
                      <a16:colId xmlns:a16="http://schemas.microsoft.com/office/drawing/2014/main" val="1458632442"/>
                    </a:ext>
                  </a:extLst>
                </a:gridCol>
              </a:tblGrid>
              <a:tr h="542199">
                <a:tc>
                  <a:txBody>
                    <a:bodyPr/>
                    <a:lstStyle/>
                    <a:p>
                      <a:endParaRPr lang="en-GB" sz="2800">
                        <a:effectLst/>
                        <a:latin typeface="Times New Roman" panose="02020603050405020304" pitchFamily="18" charset="0"/>
                      </a:endParaRPr>
                    </a:p>
                  </a:txBody>
                  <a:tcPr marL="17780" marR="68580" marT="0" marB="0"/>
                </a:tc>
                <a:tc gridSpan="3">
                  <a:txBody>
                    <a:bodyPr/>
                    <a:lstStyle/>
                    <a:p>
                      <a:pPr algn="ctr">
                        <a:spcAft>
                          <a:spcPts val="0"/>
                        </a:spcAft>
                      </a:pPr>
                      <a:r>
                        <a:rPr lang="en-GB" sz="2000" dirty="0">
                          <a:effectLst/>
                        </a:rPr>
                        <a:t>Expanded uncertainty </a:t>
                      </a:r>
                      <a:r>
                        <a:rPr lang="en-GB" sz="2000" dirty="0" err="1">
                          <a:effectLst/>
                        </a:rPr>
                        <a:t>u</a:t>
                      </a:r>
                      <a:r>
                        <a:rPr lang="en-GB" sz="2000" baseline="-25000" dirty="0" err="1">
                          <a:effectLst/>
                        </a:rPr>
                        <a:t>e</a:t>
                      </a:r>
                      <a:r>
                        <a:rPr lang="en-GB" sz="2000" dirty="0">
                          <a:effectLst/>
                        </a:rPr>
                        <a:t> [dB]</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396000">
                <a:tc>
                  <a:txBody>
                    <a:bodyPr/>
                    <a:lstStyle/>
                    <a:p>
                      <a:endParaRPr lang="en-GB" sz="2800">
                        <a:effectLst/>
                        <a:latin typeface="Times New Roman" panose="02020603050405020304" pitchFamily="18" charset="0"/>
                      </a:endParaRPr>
                    </a:p>
                  </a:txBody>
                  <a:tcPr marL="17780" marR="68580" marT="0" marB="0"/>
                </a:tc>
                <a:tc>
                  <a:txBody>
                    <a:bodyPr/>
                    <a:lstStyle/>
                    <a:p>
                      <a:pPr algn="ctr">
                        <a:spcAft>
                          <a:spcPts val="0"/>
                        </a:spcAft>
                      </a:pPr>
                      <a:r>
                        <a:rPr lang="en-GB" sz="2000" dirty="0">
                          <a:effectLst/>
                        </a:rPr>
                        <a:t>f ≦ 3GHz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3GHz &lt; f ≦ 4.2GHz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rPr>
                        <a:t>4.2GHz &lt; f ≦ 6GHz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394326">
                <a:tc>
                  <a:txBody>
                    <a:bodyPr/>
                    <a:lstStyle/>
                    <a:p>
                      <a:pP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receiver sensitivity and reference sensitivity</a:t>
                      </a:r>
                    </a:p>
                  </a:txBody>
                  <a:tcPr marL="17780" marR="68580" marT="0" marB="0"/>
                </a:tc>
                <a:tc>
                  <a:txBody>
                    <a:bodyPr/>
                    <a:lstStyle/>
                    <a:p>
                      <a:pPr algn="ctr">
                        <a:spcAft>
                          <a:spcPts val="0"/>
                        </a:spcAft>
                      </a:pPr>
                      <a:r>
                        <a:rPr lang="en-GB" sz="2000" dirty="0">
                          <a:effectLst/>
                        </a:rPr>
                        <a:t>1.3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1.4</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1.6</a:t>
                      </a:r>
                    </a:p>
                  </a:txBody>
                  <a:tcPr marL="17780" marR="68580" marT="0" marB="0" anchor="b"/>
                </a:tc>
                <a:extLst>
                  <a:ext uri="{0D108BD9-81ED-4DB2-BD59-A6C34878D82A}">
                    <a16:rowId xmlns:a16="http://schemas.microsoft.com/office/drawing/2014/main" val="2065926606"/>
                  </a:ext>
                </a:extLst>
              </a:tr>
              <a:tr h="394326">
                <a:tc>
                  <a:txBody>
                    <a:bodyPr/>
                    <a:lstStyle/>
                    <a:p>
                      <a:pPr>
                        <a:spcAft>
                          <a:spcPts val="0"/>
                        </a:spcAft>
                      </a:pPr>
                      <a:r>
                        <a:rPr lang="en-GB" sz="2000" dirty="0">
                          <a:effectLst/>
                        </a:rPr>
                        <a:t>receiver dynamic range</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extLst>
                  <a:ext uri="{0D108BD9-81ED-4DB2-BD59-A6C34878D82A}">
                    <a16:rowId xmlns:a16="http://schemas.microsoft.com/office/drawing/2014/main" val="2258000092"/>
                  </a:ext>
                </a:extLst>
              </a:tr>
              <a:tr h="788652">
                <a:tc>
                  <a:txBody>
                    <a:bodyPr/>
                    <a:lstStyle/>
                    <a:p>
                      <a:pPr>
                        <a:spcAft>
                          <a:spcPts val="0"/>
                        </a:spcAft>
                      </a:pPr>
                      <a:r>
                        <a:rPr lang="en-GB" sz="2000" dirty="0">
                          <a:effectLst/>
                        </a:rPr>
                        <a:t>adjacent channel selectivity, narrowband blocking, and in-channel selectivity</a:t>
                      </a:r>
                    </a:p>
                  </a:txBody>
                  <a:tcPr marL="17780" marR="68580" marT="0" marB="0"/>
                </a:tc>
                <a:tc>
                  <a:txBody>
                    <a:bodyPr/>
                    <a:lstStyle/>
                    <a:p>
                      <a:pPr algn="ctr">
                        <a:spcAft>
                          <a:spcPts val="0"/>
                        </a:spcAft>
                      </a:pPr>
                      <a:r>
                        <a:rPr lang="en-GB" sz="2000" dirty="0">
                          <a:effectLst/>
                        </a:rPr>
                        <a:t>1.7</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2.1</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latin typeface="Calibri" panose="020F0502020204030204" pitchFamily="34" charset="0"/>
                          <a:ea typeface="DengXian" panose="02010600030101010101" pitchFamily="2" charset="-122"/>
                          <a:cs typeface="Calibri" panose="020F0502020204030204" pitchFamily="34" charset="0"/>
                        </a:rPr>
                        <a:t>2.7</a:t>
                      </a:r>
                    </a:p>
                  </a:txBody>
                  <a:tcPr marL="17780" marR="68580" marT="0" marB="0" anchor="b"/>
                </a:tc>
                <a:extLst>
                  <a:ext uri="{0D108BD9-81ED-4DB2-BD59-A6C34878D82A}">
                    <a16:rowId xmlns:a16="http://schemas.microsoft.com/office/drawing/2014/main" val="3658983678"/>
                  </a:ext>
                </a:extLst>
              </a:tr>
              <a:tr h="394326">
                <a:tc>
                  <a:txBody>
                    <a:bodyPr/>
                    <a:lstStyle/>
                    <a:p>
                      <a:pPr>
                        <a:spcAft>
                          <a:spcPts val="0"/>
                        </a:spcAft>
                      </a:pPr>
                      <a:r>
                        <a:rPr lang="en-GB" sz="2000" dirty="0">
                          <a:effectLst/>
                        </a:rPr>
                        <a:t>in-band blocking</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1.9</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2.2</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2.9</a:t>
                      </a:r>
                    </a:p>
                  </a:txBody>
                  <a:tcPr marL="17780" marR="68580" marT="0" marB="0" anchor="b"/>
                </a:tc>
                <a:extLst>
                  <a:ext uri="{0D108BD9-81ED-4DB2-BD59-A6C34878D82A}">
                    <a16:rowId xmlns:a16="http://schemas.microsoft.com/office/drawing/2014/main" val="2792521932"/>
                  </a:ext>
                </a:extLst>
              </a:tr>
              <a:tr h="394326">
                <a:tc>
                  <a:txBody>
                    <a:bodyPr/>
                    <a:lstStyle/>
                    <a:p>
                      <a:pPr>
                        <a:spcAft>
                          <a:spcPts val="0"/>
                        </a:spcAft>
                      </a:pPr>
                      <a:r>
                        <a:rPr lang="en-GB" sz="2000" dirty="0">
                          <a:effectLst/>
                        </a:rPr>
                        <a:t>receiver intermodulation</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2.0</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2.6</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3.4</a:t>
                      </a:r>
                    </a:p>
                  </a:txBody>
                  <a:tcPr marL="17780" marR="68580" marT="0" marB="0" anchor="b"/>
                </a:tc>
                <a:extLst>
                  <a:ext uri="{0D108BD9-81ED-4DB2-BD59-A6C34878D82A}">
                    <a16:rowId xmlns:a16="http://schemas.microsoft.com/office/drawing/2014/main" val="1783500132"/>
                  </a:ext>
                </a:extLst>
              </a:tr>
            </a:tbl>
          </a:graphicData>
        </a:graphic>
      </p:graphicFrame>
    </p:spTree>
    <p:extLst>
      <p:ext uri="{BB962C8B-B14F-4D97-AF65-F5344CB8AC3E}">
        <p14:creationId xmlns:p14="http://schemas.microsoft.com/office/powerpoint/2010/main" val="3513810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96004-B61D-49CF-B429-3B52C8E98CEA}"/>
              </a:ext>
            </a:extLst>
          </p:cNvPr>
          <p:cNvSpPr>
            <a:spLocks noGrp="1"/>
          </p:cNvSpPr>
          <p:nvPr>
            <p:ph type="title"/>
          </p:nvPr>
        </p:nvSpPr>
        <p:spPr/>
        <p:txBody>
          <a:bodyPr/>
          <a:lstStyle/>
          <a:p>
            <a:r>
              <a:rPr lang="en-US" dirty="0"/>
              <a:t>Way forward on MU </a:t>
            </a:r>
            <a:r>
              <a:rPr lang="en-GB" dirty="0"/>
              <a:t>for </a:t>
            </a:r>
            <a:r>
              <a:rPr lang="en-GB" dirty="0" err="1"/>
              <a:t>eAAS</a:t>
            </a:r>
            <a:r>
              <a:rPr lang="en-GB" dirty="0"/>
              <a:t> and NR FR1 OTA out-of-band blocking requirement</a:t>
            </a:r>
          </a:p>
        </p:txBody>
      </p:sp>
      <mc:AlternateContent xmlns:mc="http://schemas.openxmlformats.org/markup-compatibility/2006">
        <mc:Choice xmlns:a14="http://schemas.microsoft.com/office/drawing/2010/main" Requires="a14">
          <p:sp>
            <p:nvSpPr>
              <p:cNvPr id="3" name="Vertical Text Placeholder 2">
                <a:extLst>
                  <a:ext uri="{FF2B5EF4-FFF2-40B4-BE49-F238E27FC236}">
                    <a16:creationId xmlns:a16="http://schemas.microsoft.com/office/drawing/2014/main" id="{BD6F26DF-F135-48E5-9870-4E80817B5EE0}"/>
                  </a:ext>
                </a:extLst>
              </p:cNvPr>
              <p:cNvSpPr>
                <a:spLocks noGrp="1"/>
              </p:cNvSpPr>
              <p:nvPr>
                <p:ph type="body" orient="vert" idx="1"/>
              </p:nvPr>
            </p:nvSpPr>
            <p:spPr/>
            <p:txBody>
              <a:bodyPr vert="horz">
                <a:normAutofit fontScale="62500" lnSpcReduction="20000"/>
              </a:bodyPr>
              <a:lstStyle/>
              <a:p>
                <a14:m>
                  <m:oMath xmlns:m="http://schemas.openxmlformats.org/officeDocument/2006/math">
                    <m:r>
                      <a:rPr lang="en-GB" i="1" smtClean="0"/>
                      <m:t>𝑀𝑈</m:t>
                    </m:r>
                    <m:r>
                      <a:rPr lang="en-GB" i="1" smtClean="0"/>
                      <m:t>=</m:t>
                    </m:r>
                    <m:rad>
                      <m:radPr>
                        <m:degHide m:val="on"/>
                        <m:ctrlPr>
                          <a:rPr lang="en-GB" i="1"/>
                        </m:ctrlPr>
                      </m:radPr>
                      <m:deg/>
                      <m:e>
                        <m:sSubSup>
                          <m:sSubSupPr>
                            <m:ctrlPr>
                              <a:rPr lang="en-GB" i="1"/>
                            </m:ctrlPr>
                          </m:sSubSupPr>
                          <m:e>
                            <m:r>
                              <a:rPr lang="en-GB" i="1"/>
                              <m:t>𝑀𝑈</m:t>
                            </m:r>
                          </m:e>
                          <m:sub>
                            <m:r>
                              <a:rPr lang="en-GB" i="1"/>
                              <m:t>𝑐𝑜𝑛𝑑𝑢𝑐𝑡𝑒𝑑𝑤𝑎𝑛𝑡𝑒𝑑</m:t>
                            </m:r>
                          </m:sub>
                          <m:sup>
                            <m:r>
                              <a:rPr lang="en-GB" i="1"/>
                              <m:t>2</m:t>
                            </m:r>
                          </m:sup>
                        </m:sSubSup>
                        <m:r>
                          <a:rPr lang="en-GB" i="1"/>
                          <m:t>+</m:t>
                        </m:r>
                        <m:sSubSup>
                          <m:sSubSupPr>
                            <m:ctrlPr>
                              <a:rPr lang="en-GB" i="1"/>
                            </m:ctrlPr>
                          </m:sSubSupPr>
                          <m:e>
                            <m:r>
                              <a:rPr lang="en-GB" i="1"/>
                              <m:t>𝑀𝑈</m:t>
                            </m:r>
                          </m:e>
                          <m:sub>
                            <m:r>
                              <a:rPr lang="en-GB" i="1"/>
                              <m:t>𝑐𝑜𝑛𝑑𝑢𝑐𝑡𝑒𝑑𝑖𝑛𝑡</m:t>
                            </m:r>
                          </m:sub>
                          <m:sup>
                            <m:r>
                              <a:rPr lang="en-GB" i="1"/>
                              <m:t>2</m:t>
                            </m:r>
                          </m:sup>
                        </m:sSubSup>
                        <m:r>
                          <a:rPr lang="en-GB" i="1"/>
                          <m:t>+</m:t>
                        </m:r>
                        <m:sSubSup>
                          <m:sSubSupPr>
                            <m:ctrlPr>
                              <a:rPr lang="en-GB" i="1"/>
                            </m:ctrlPr>
                          </m:sSubSupPr>
                          <m:e>
                            <m:r>
                              <a:rPr lang="en-GB" i="1"/>
                              <m:t>𝑀𝑈</m:t>
                            </m:r>
                          </m:e>
                          <m:sub>
                            <m:r>
                              <a:rPr lang="en-GB" i="1"/>
                              <m:t>𝐸𝐼𝑆</m:t>
                            </m:r>
                          </m:sub>
                          <m:sup>
                            <m:r>
                              <a:rPr lang="en-GB" i="1"/>
                              <m:t>2</m:t>
                            </m:r>
                          </m:sup>
                        </m:sSubSup>
                        <m:r>
                          <a:rPr lang="en-GB" i="1">
                            <a:latin typeface="Cambria Math" panose="02040503050406030204" pitchFamily="18" charset="0"/>
                          </a:rPr>
                          <m:t>+</m:t>
                        </m:r>
                        <m:sSubSup>
                          <m:sSubSupPr>
                            <m:ctrlPr>
                              <a:rPr lang="en-GB" i="1">
                                <a:latin typeface="Cambria Math" panose="02040503050406030204" pitchFamily="18" charset="0"/>
                              </a:rPr>
                            </m:ctrlPr>
                          </m:sSubSupPr>
                          <m:e>
                            <m:r>
                              <a:rPr lang="en-GB" i="1">
                                <a:latin typeface="Cambria Math" panose="02040503050406030204" pitchFamily="18" charset="0"/>
                              </a:rPr>
                              <m:t>𝑀𝑈</m:t>
                            </m:r>
                          </m:e>
                          <m:sub>
                            <m:r>
                              <a:rPr lang="en-GB" b="0" i="1" smtClean="0">
                                <a:latin typeface="Cambria Math" panose="02040503050406030204" pitchFamily="18" charset="0"/>
                              </a:rPr>
                              <m:t>𝑂𝑂𝐵𝑖𝑛𝑡</m:t>
                            </m:r>
                          </m:sub>
                          <m:sup>
                            <m:r>
                              <a:rPr lang="en-GB" i="1">
                                <a:latin typeface="Cambria Math" panose="02040503050406030204" pitchFamily="18" charset="0"/>
                              </a:rPr>
                              <m:t>2</m:t>
                            </m:r>
                          </m:sup>
                        </m:sSubSup>
                        <m:r>
                          <a:rPr lang="en-GB" i="1"/>
                          <m:t>−</m:t>
                        </m:r>
                        <m:sSubSup>
                          <m:sSubSupPr>
                            <m:ctrlPr>
                              <a:rPr lang="en-GB" i="1"/>
                            </m:ctrlPr>
                          </m:sSubSupPr>
                          <m:e>
                            <m:r>
                              <a:rPr lang="en-GB" i="1"/>
                              <m:t>𝑀𝑈</m:t>
                            </m:r>
                          </m:e>
                          <m:sub>
                            <m:r>
                              <a:rPr lang="en-GB" i="1"/>
                              <m:t>𝑇𝑒𝑠𝑡𝐸𝑞𝑢𝑖𝑝𝑚𝑒𝑛𝑡</m:t>
                            </m:r>
                          </m:sub>
                          <m:sup>
                            <m:r>
                              <a:rPr lang="en-GB" i="1"/>
                              <m:t>2</m:t>
                            </m:r>
                          </m:sup>
                        </m:sSubSup>
                        <m:r>
                          <a:rPr lang="en-GB" i="1"/>
                          <m:t>−2∗</m:t>
                        </m:r>
                        <m:sSubSup>
                          <m:sSubSupPr>
                            <m:ctrlPr>
                              <a:rPr lang="en-GB" i="1"/>
                            </m:ctrlPr>
                          </m:sSubSupPr>
                          <m:e>
                            <m:r>
                              <a:rPr lang="en-GB" i="1"/>
                              <m:t>𝑀𝑈</m:t>
                            </m:r>
                          </m:e>
                          <m:sub>
                            <m:r>
                              <a:rPr lang="en-GB" i="1"/>
                              <m:t>𝑚𝑎𝑡𝑐h𝑖𝑛𝑔</m:t>
                            </m:r>
                          </m:sub>
                          <m:sup>
                            <m:r>
                              <a:rPr lang="en-GB" i="1"/>
                              <m:t>2</m:t>
                            </m:r>
                          </m:sup>
                        </m:sSubSup>
                      </m:e>
                    </m:rad>
                    <m:r>
                      <a:rPr lang="en-GB" i="1"/>
                      <m:t>+</m:t>
                    </m:r>
                    <m:r>
                      <a:rPr lang="en-GB" i="1"/>
                      <m:t>𝑏𝑟𝑜𝑎𝑑𝑏𝑎𝑛𝑑</m:t>
                    </m:r>
                    <m:r>
                      <a:rPr lang="en-GB" i="1"/>
                      <m:t> </m:t>
                    </m:r>
                    <m:r>
                      <a:rPr lang="en-GB" i="1"/>
                      <m:t>𝑛𝑜𝑖𝑠𝑒</m:t>
                    </m:r>
                    <m:r>
                      <a:rPr lang="en-GB" i="1"/>
                      <m:t> </m:t>
                    </m:r>
                    <m:r>
                      <a:rPr lang="en-GB" i="1"/>
                      <m:t>𝑒𝑓𝑓𝑒𝑐𝑡</m:t>
                    </m:r>
                  </m:oMath>
                </a14:m>
                <a:endParaRPr lang="en-GB" dirty="0"/>
              </a:p>
              <a:p>
                <a:r>
                  <a:rPr lang="en-GB" dirty="0"/>
                  <a:t>Where</a:t>
                </a:r>
                <a14:m>
                  <m:oMath xmlns:m="http://schemas.openxmlformats.org/officeDocument/2006/math">
                    <m:r>
                      <a:rPr lang="en-GB" b="0" i="0" smtClean="0">
                        <a:latin typeface="Cambria Math" panose="02040503050406030204" pitchFamily="18" charset="0"/>
                      </a:rPr>
                      <m:t> </m:t>
                    </m:r>
                    <m:sSubSup>
                      <m:sSubSupPr>
                        <m:ctrlPr>
                          <a:rPr lang="en-GB" i="1">
                            <a:latin typeface="Cambria Math" panose="02040503050406030204" pitchFamily="18" charset="0"/>
                          </a:rPr>
                        </m:ctrlPr>
                      </m:sSubSupPr>
                      <m:e>
                        <m:r>
                          <a:rPr lang="en-GB" i="1">
                            <a:latin typeface="Cambria Math" panose="02040503050406030204" pitchFamily="18" charset="0"/>
                          </a:rPr>
                          <m:t>𝑀𝑈</m:t>
                        </m:r>
                      </m:e>
                      <m:sub>
                        <m:r>
                          <a:rPr lang="en-GB" i="1">
                            <a:latin typeface="Cambria Math" panose="02040503050406030204" pitchFamily="18" charset="0"/>
                          </a:rPr>
                          <m:t>𝑂</m:t>
                        </m:r>
                        <m:r>
                          <a:rPr lang="en-GB" b="0" i="1" smtClean="0">
                            <a:latin typeface="Cambria Math" panose="02040503050406030204" pitchFamily="18" charset="0"/>
                          </a:rPr>
                          <m:t>𝑂𝐵</m:t>
                        </m:r>
                        <m:r>
                          <a:rPr lang="en-GB" i="1">
                            <a:latin typeface="Cambria Math" panose="02040503050406030204" pitchFamily="18" charset="0"/>
                          </a:rPr>
                          <m:t>𝑖𝑛𝑡</m:t>
                        </m:r>
                      </m:sub>
                      <m:sup>
                        <m:r>
                          <a:rPr lang="en-GB" i="1">
                            <a:latin typeface="Cambria Math" panose="02040503050406030204" pitchFamily="18" charset="0"/>
                          </a:rPr>
                          <m:t>2</m:t>
                        </m:r>
                      </m:sup>
                    </m:sSubSup>
                  </m:oMath>
                </a14:m>
                <a:r>
                  <a:rPr lang="en-GB" dirty="0"/>
                  <a:t> is the additional uncertainty for the out-of-band interferer including factors like PA,  interferer transmit antenna and frequency variation</a:t>
                </a:r>
                <a:endParaRPr lang="en-GB" i="1" dirty="0">
                  <a:latin typeface="Cambria Math" panose="02040503050406030204" pitchFamily="18" charset="0"/>
                </a:endParaRPr>
              </a:p>
              <a:p>
                <a:r>
                  <a:rPr lang="en-GB" dirty="0"/>
                  <a:t>With</a:t>
                </a:r>
              </a:p>
              <a:p>
                <a14:m>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𝑀𝑈</m:t>
                        </m:r>
                      </m:e>
                      <m:sub>
                        <m:r>
                          <a:rPr lang="en-GB" b="0" i="1" smtClean="0">
                            <a:latin typeface="Cambria Math" panose="02040503050406030204" pitchFamily="18" charset="0"/>
                          </a:rPr>
                          <m:t>𝑂𝑂𝐵𝑖𝑛𝑡</m:t>
                        </m:r>
                      </m:sub>
                    </m:sSub>
                    <m:r>
                      <a:rPr lang="en-GB">
                        <a:latin typeface="Cambria Math" panose="02040503050406030204" pitchFamily="18" charset="0"/>
                      </a:rPr>
                      <m:t>(</m:t>
                    </m:r>
                    <m:r>
                      <a:rPr lang="el-GR">
                        <a:latin typeface="Cambria Math" panose="02040503050406030204" pitchFamily="18" charset="0"/>
                      </a:rPr>
                      <m:t>1.96</m:t>
                    </m:r>
                    <m:r>
                      <m:rPr>
                        <m:sty m:val="p"/>
                      </m:rPr>
                      <a:rPr lang="el-GR">
                        <a:latin typeface="Cambria Math" panose="02040503050406030204" pitchFamily="18" charset="0"/>
                      </a:rPr>
                      <m:t>σ</m:t>
                    </m:r>
                    <m:r>
                      <a:rPr lang="en-GB">
                        <a:latin typeface="Cambria Math" panose="02040503050406030204" pitchFamily="18" charset="0"/>
                      </a:rPr>
                      <m:t>)</m:t>
                    </m:r>
                    <m:r>
                      <a:rPr lang="en-GB" i="1">
                        <a:latin typeface="Cambria Math" panose="02040503050406030204" pitchFamily="18" charset="0"/>
                      </a:rPr>
                      <m:t>=</m:t>
                    </m:r>
                  </m:oMath>
                </a14:m>
                <a:r>
                  <a:rPr lang="en-GB" dirty="0"/>
                  <a:t> 1.96</a:t>
                </a:r>
                <a:r>
                  <a:rPr lang="en-GB" dirty="0">
                    <a:ea typeface="Cambria Math" panose="02040503050406030204" pitchFamily="18" charset="0"/>
                  </a:rPr>
                  <a:t> </a:t>
                </a:r>
                <a14:m>
                  <m:oMath xmlns:m="http://schemas.openxmlformats.org/officeDocument/2006/math">
                    <m:r>
                      <a:rPr lang="en-GB" i="1">
                        <a:latin typeface="Cambria Math" panose="02040503050406030204" pitchFamily="18" charset="0"/>
                        <a:ea typeface="Cambria Math" panose="02040503050406030204" pitchFamily="18" charset="0"/>
                      </a:rPr>
                      <m:t>× </m:t>
                    </m:r>
                  </m:oMath>
                </a14:m>
                <a:r>
                  <a:rPr lang="en-GB" dirty="0"/>
                  <a:t>0.64 for </a:t>
                </a:r>
                <a:r>
                  <a:rPr lang="en-GB" dirty="0" err="1"/>
                  <a:t>f</a:t>
                </a:r>
                <a:r>
                  <a:rPr lang="en-GB" baseline="-25000" dirty="0" err="1"/>
                  <a:t>wanted</a:t>
                </a:r>
                <a:r>
                  <a:rPr lang="en-GB" dirty="0"/>
                  <a:t> ≤ 3GHz</a:t>
                </a:r>
                <a:endParaRPr lang="en-GB" dirty="0">
                  <a:latin typeface="Calibri" panose="020F0502020204030204" pitchFamily="34" charset="0"/>
                  <a:ea typeface="DengXian" panose="02010600030101010101" pitchFamily="2" charset="-122"/>
                  <a:cs typeface="Calibri" panose="020F0502020204030204" pitchFamily="34" charset="0"/>
                </a:endParaRPr>
              </a:p>
              <a:p>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𝑀𝑈</m:t>
                        </m:r>
                      </m:e>
                      <m:sub>
                        <m:r>
                          <a:rPr lang="en-GB" i="1">
                            <a:latin typeface="Cambria Math" panose="02040503050406030204" pitchFamily="18" charset="0"/>
                          </a:rPr>
                          <m:t>𝑂𝑂𝐵𝑖𝑛𝑡</m:t>
                        </m:r>
                      </m:sub>
                    </m:sSub>
                    <m:r>
                      <a:rPr lang="en-GB">
                        <a:latin typeface="Cambria Math" panose="02040503050406030204" pitchFamily="18" charset="0"/>
                      </a:rPr>
                      <m:t>(</m:t>
                    </m:r>
                    <m:r>
                      <a:rPr lang="el-GR">
                        <a:latin typeface="Cambria Math" panose="02040503050406030204" pitchFamily="18" charset="0"/>
                      </a:rPr>
                      <m:t>1.96</m:t>
                    </m:r>
                    <m:r>
                      <m:rPr>
                        <m:sty m:val="p"/>
                      </m:rPr>
                      <a:rPr lang="el-GR">
                        <a:latin typeface="Cambria Math" panose="02040503050406030204" pitchFamily="18" charset="0"/>
                      </a:rPr>
                      <m:t>σ</m:t>
                    </m:r>
                    <m:r>
                      <a:rPr lang="en-GB">
                        <a:latin typeface="Cambria Math" panose="02040503050406030204" pitchFamily="18" charset="0"/>
                      </a:rPr>
                      <m:t>)</m:t>
                    </m:r>
                    <m:r>
                      <a:rPr lang="en-GB" i="1">
                        <a:latin typeface="Cambria Math" panose="02040503050406030204" pitchFamily="18" charset="0"/>
                      </a:rPr>
                      <m:t>=</m:t>
                    </m:r>
                  </m:oMath>
                </a14:m>
                <a:r>
                  <a:rPr lang="en-GB" dirty="0"/>
                  <a:t> 1.96</a:t>
                </a:r>
                <a:r>
                  <a:rPr lang="en-GB" dirty="0">
                    <a:ea typeface="Cambria Math" panose="02040503050406030204" pitchFamily="18" charset="0"/>
                  </a:rPr>
                  <a:t> </a:t>
                </a:r>
                <a14:m>
                  <m:oMath xmlns:m="http://schemas.openxmlformats.org/officeDocument/2006/math">
                    <m:r>
                      <a:rPr lang="en-GB" i="1">
                        <a:latin typeface="Cambria Math" panose="02040503050406030204" pitchFamily="18" charset="0"/>
                        <a:ea typeface="Cambria Math" panose="02040503050406030204" pitchFamily="18" charset="0"/>
                      </a:rPr>
                      <m:t>× </m:t>
                    </m:r>
                  </m:oMath>
                </a14:m>
                <a:r>
                  <a:rPr lang="en-GB" dirty="0"/>
                  <a:t>0.54 for 3GHz &lt; </a:t>
                </a:r>
                <a:r>
                  <a:rPr lang="en-GB" dirty="0" err="1"/>
                  <a:t>f</a:t>
                </a:r>
                <a:r>
                  <a:rPr lang="en-GB" baseline="-25000" dirty="0" err="1"/>
                  <a:t>wanted</a:t>
                </a:r>
                <a:r>
                  <a:rPr lang="en-GB" dirty="0"/>
                  <a:t> ≤ 4.2GHz</a:t>
                </a:r>
                <a:endParaRPr lang="en-GB" dirty="0">
                  <a:latin typeface="Calibri" panose="020F0502020204030204" pitchFamily="34" charset="0"/>
                  <a:ea typeface="DengXian" panose="02010600030101010101" pitchFamily="2" charset="-122"/>
                  <a:cs typeface="Calibri" panose="020F0502020204030204" pitchFamily="34" charset="0"/>
                </a:endParaRPr>
              </a:p>
              <a:p>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𝑀𝑈</m:t>
                        </m:r>
                      </m:e>
                      <m:sub>
                        <m:r>
                          <a:rPr lang="en-GB" i="1">
                            <a:latin typeface="Cambria Math" panose="02040503050406030204" pitchFamily="18" charset="0"/>
                          </a:rPr>
                          <m:t>𝑂𝑂𝐵𝑖𝑛𝑡</m:t>
                        </m:r>
                      </m:sub>
                    </m:sSub>
                    <m:r>
                      <a:rPr lang="en-GB">
                        <a:latin typeface="Cambria Math" panose="02040503050406030204" pitchFamily="18" charset="0"/>
                      </a:rPr>
                      <m:t>(</m:t>
                    </m:r>
                    <m:r>
                      <a:rPr lang="el-GR">
                        <a:latin typeface="Cambria Math" panose="02040503050406030204" pitchFamily="18" charset="0"/>
                      </a:rPr>
                      <m:t>1.96</m:t>
                    </m:r>
                    <m:r>
                      <m:rPr>
                        <m:sty m:val="p"/>
                      </m:rPr>
                      <a:rPr lang="el-GR">
                        <a:latin typeface="Cambria Math" panose="02040503050406030204" pitchFamily="18" charset="0"/>
                      </a:rPr>
                      <m:t>σ</m:t>
                    </m:r>
                    <m:r>
                      <a:rPr lang="en-GB">
                        <a:latin typeface="Cambria Math" panose="02040503050406030204" pitchFamily="18" charset="0"/>
                      </a:rPr>
                      <m:t>)</m:t>
                    </m:r>
                    <m:r>
                      <a:rPr lang="en-GB" i="1">
                        <a:latin typeface="Cambria Math" panose="02040503050406030204" pitchFamily="18" charset="0"/>
                      </a:rPr>
                      <m:t>=</m:t>
                    </m:r>
                  </m:oMath>
                </a14:m>
                <a:r>
                  <a:rPr lang="en-GB" dirty="0"/>
                  <a:t> 1.96</a:t>
                </a:r>
                <a:r>
                  <a:rPr lang="en-GB" dirty="0">
                    <a:ea typeface="Cambria Math" panose="02040503050406030204" pitchFamily="18" charset="0"/>
                  </a:rPr>
                  <a:t> </a:t>
                </a:r>
                <a14:m>
                  <m:oMath xmlns:m="http://schemas.openxmlformats.org/officeDocument/2006/math">
                    <m:r>
                      <a:rPr lang="en-GB" i="1">
                        <a:latin typeface="Cambria Math" panose="02040503050406030204" pitchFamily="18" charset="0"/>
                        <a:ea typeface="Cambria Math" panose="02040503050406030204" pitchFamily="18" charset="0"/>
                      </a:rPr>
                      <m:t>× </m:t>
                    </m:r>
                  </m:oMath>
                </a14:m>
                <a:r>
                  <a:rPr lang="en-GB" dirty="0"/>
                  <a:t>0.24 for 4.2GHz &lt; </a:t>
                </a:r>
                <a:r>
                  <a:rPr lang="en-GB" dirty="0" err="1"/>
                  <a:t>f</a:t>
                </a:r>
                <a:r>
                  <a:rPr lang="en-GB" baseline="-25000" dirty="0" err="1"/>
                  <a:t>wanted</a:t>
                </a:r>
                <a:r>
                  <a:rPr lang="en-GB" dirty="0"/>
                  <a:t> ≤ 6GHz</a:t>
                </a:r>
                <a:endParaRPr lang="en-GB" dirty="0">
                  <a:latin typeface="Calibri" panose="020F0502020204030204" pitchFamily="34" charset="0"/>
                  <a:ea typeface="DengXian" panose="02010600030101010101" pitchFamily="2" charset="-122"/>
                  <a:cs typeface="Calibri" panose="020F0502020204030204" pitchFamily="34" charset="0"/>
                </a:endParaRPr>
              </a:p>
              <a:p>
                <a:r>
                  <a:rPr lang="en-GB" dirty="0">
                    <a:latin typeface="Calibri" panose="020F0502020204030204" pitchFamily="34" charset="0"/>
                    <a:ea typeface="DengXian" panose="02010600030101010101" pitchFamily="2" charset="-122"/>
                    <a:cs typeface="Calibri" panose="020F0502020204030204" pitchFamily="34" charset="0"/>
                  </a:rPr>
                  <a:t>And</a:t>
                </a:r>
              </a:p>
              <a:p>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𝑀𝑈</m:t>
                        </m:r>
                      </m:e>
                      <m:sub>
                        <m:r>
                          <a:rPr lang="en-GB" b="0" i="1" smtClean="0">
                            <a:latin typeface="Cambria Math" panose="02040503050406030204" pitchFamily="18" charset="0"/>
                          </a:rPr>
                          <m:t>𝑇𝑒𝑠𝑡𝐸𝑞𝑢𝑖𝑝𝑚𝑒𝑛𝑡</m:t>
                        </m:r>
                      </m:sub>
                    </m:sSub>
                    <m:r>
                      <a:rPr lang="en-GB">
                        <a:latin typeface="Cambria Math" panose="02040503050406030204" pitchFamily="18" charset="0"/>
                      </a:rPr>
                      <m:t>(</m:t>
                    </m:r>
                    <m:r>
                      <a:rPr lang="el-GR">
                        <a:latin typeface="Cambria Math" panose="02040503050406030204" pitchFamily="18" charset="0"/>
                      </a:rPr>
                      <m:t>1.96</m:t>
                    </m:r>
                    <m:r>
                      <m:rPr>
                        <m:sty m:val="p"/>
                      </m:rPr>
                      <a:rPr lang="el-GR">
                        <a:latin typeface="Cambria Math" panose="02040503050406030204" pitchFamily="18" charset="0"/>
                      </a:rPr>
                      <m:t>σ</m:t>
                    </m:r>
                    <m:r>
                      <a:rPr lang="en-GB">
                        <a:latin typeface="Cambria Math" panose="02040503050406030204" pitchFamily="18" charset="0"/>
                      </a:rPr>
                      <m:t>)</m:t>
                    </m:r>
                    <m:r>
                      <a:rPr lang="en-GB" i="1">
                        <a:latin typeface="Cambria Math" panose="02040503050406030204" pitchFamily="18" charset="0"/>
                      </a:rPr>
                      <m:t>=</m:t>
                    </m:r>
                  </m:oMath>
                </a14:m>
                <a:r>
                  <a:rPr lang="en-GB" dirty="0"/>
                  <a:t> 1.96</a:t>
                </a:r>
                <a:r>
                  <a:rPr lang="en-GB" dirty="0">
                    <a:ea typeface="Cambria Math" panose="02040503050406030204" pitchFamily="18" charset="0"/>
                  </a:rPr>
                  <a:t> </a:t>
                </a:r>
                <a14:m>
                  <m:oMath xmlns:m="http://schemas.openxmlformats.org/officeDocument/2006/math">
                    <m:r>
                      <a:rPr lang="en-GB" i="1">
                        <a:latin typeface="Cambria Math" panose="02040503050406030204" pitchFamily="18" charset="0"/>
                        <a:ea typeface="Cambria Math" panose="02040503050406030204" pitchFamily="18" charset="0"/>
                      </a:rPr>
                      <m:t>× </m:t>
                    </m:r>
                  </m:oMath>
                </a14:m>
                <a:r>
                  <a:rPr lang="en-GB" dirty="0"/>
                  <a:t>0.46 for </a:t>
                </a:r>
                <a:r>
                  <a:rPr lang="en-GB" dirty="0" err="1"/>
                  <a:t>f</a:t>
                </a:r>
                <a:r>
                  <a:rPr lang="en-GB" baseline="-25000" dirty="0" err="1"/>
                  <a:t>wanted</a:t>
                </a:r>
                <a:r>
                  <a:rPr lang="en-GB" dirty="0"/>
                  <a:t> ≤ 3GHz</a:t>
                </a:r>
                <a:endParaRPr lang="en-GB" dirty="0">
                  <a:latin typeface="Calibri" panose="020F0502020204030204" pitchFamily="34" charset="0"/>
                  <a:ea typeface="DengXian" panose="02010600030101010101" pitchFamily="2" charset="-122"/>
                  <a:cs typeface="Calibri" panose="020F0502020204030204" pitchFamily="34" charset="0"/>
                </a:endParaRPr>
              </a:p>
              <a:p>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𝑀𝑈</m:t>
                        </m:r>
                      </m:e>
                      <m:sub>
                        <m:r>
                          <a:rPr lang="en-GB" i="1">
                            <a:latin typeface="Cambria Math" panose="02040503050406030204" pitchFamily="18" charset="0"/>
                          </a:rPr>
                          <m:t>𝑇𝑒𝑠𝑡𝐸𝑞𝑢𝑖𝑝𝑚𝑒𝑛𝑡</m:t>
                        </m:r>
                      </m:sub>
                    </m:sSub>
                    <m:r>
                      <a:rPr lang="en-GB">
                        <a:latin typeface="Cambria Math" panose="02040503050406030204" pitchFamily="18" charset="0"/>
                      </a:rPr>
                      <m:t>(</m:t>
                    </m:r>
                    <m:r>
                      <a:rPr lang="el-GR">
                        <a:latin typeface="Cambria Math" panose="02040503050406030204" pitchFamily="18" charset="0"/>
                      </a:rPr>
                      <m:t>1.96</m:t>
                    </m:r>
                    <m:r>
                      <m:rPr>
                        <m:sty m:val="p"/>
                      </m:rPr>
                      <a:rPr lang="el-GR">
                        <a:latin typeface="Cambria Math" panose="02040503050406030204" pitchFamily="18" charset="0"/>
                      </a:rPr>
                      <m:t>σ</m:t>
                    </m:r>
                    <m:r>
                      <a:rPr lang="en-GB">
                        <a:latin typeface="Cambria Math" panose="02040503050406030204" pitchFamily="18" charset="0"/>
                      </a:rPr>
                      <m:t>)</m:t>
                    </m:r>
                    <m:r>
                      <a:rPr lang="en-GB" i="1">
                        <a:latin typeface="Cambria Math" panose="02040503050406030204" pitchFamily="18" charset="0"/>
                      </a:rPr>
                      <m:t>=</m:t>
                    </m:r>
                  </m:oMath>
                </a14:m>
                <a:r>
                  <a:rPr lang="en-GB" dirty="0"/>
                  <a:t> 1.96</a:t>
                </a:r>
                <a:r>
                  <a:rPr lang="en-GB" dirty="0">
                    <a:ea typeface="Cambria Math" panose="02040503050406030204" pitchFamily="18" charset="0"/>
                  </a:rPr>
                  <a:t> </a:t>
                </a:r>
                <a14:m>
                  <m:oMath xmlns:m="http://schemas.openxmlformats.org/officeDocument/2006/math">
                    <m:r>
                      <a:rPr lang="en-GB" i="1">
                        <a:latin typeface="Cambria Math" panose="02040503050406030204" pitchFamily="18" charset="0"/>
                        <a:ea typeface="Cambria Math" panose="02040503050406030204" pitchFamily="18" charset="0"/>
                      </a:rPr>
                      <m:t>× </m:t>
                    </m:r>
                  </m:oMath>
                </a14:m>
                <a:r>
                  <a:rPr lang="en-GB" dirty="0"/>
                  <a:t>0.46 for 3GHz &lt; </a:t>
                </a:r>
                <a:r>
                  <a:rPr lang="en-GB" dirty="0" err="1"/>
                  <a:t>f</a:t>
                </a:r>
                <a:r>
                  <a:rPr lang="en-GB" baseline="-25000" dirty="0" err="1"/>
                  <a:t>wanted</a:t>
                </a:r>
                <a:r>
                  <a:rPr lang="en-GB" dirty="0"/>
                  <a:t> ≤ 4.2GHz</a:t>
                </a:r>
                <a:endParaRPr lang="en-GB" dirty="0">
                  <a:latin typeface="Calibri" panose="020F0502020204030204" pitchFamily="34" charset="0"/>
                  <a:ea typeface="DengXian" panose="02010600030101010101" pitchFamily="2" charset="-122"/>
                  <a:cs typeface="Calibri" panose="020F0502020204030204" pitchFamily="34" charset="0"/>
                </a:endParaRPr>
              </a:p>
              <a:p>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𝑀𝑈</m:t>
                        </m:r>
                      </m:e>
                      <m:sub>
                        <m:r>
                          <a:rPr lang="en-GB" i="1">
                            <a:latin typeface="Cambria Math" panose="02040503050406030204" pitchFamily="18" charset="0"/>
                          </a:rPr>
                          <m:t>𝑇𝑒𝑠𝑡𝐸𝑞𝑢𝑖𝑝𝑚𝑒𝑛𝑡</m:t>
                        </m:r>
                      </m:sub>
                    </m:sSub>
                    <m:r>
                      <a:rPr lang="en-GB">
                        <a:latin typeface="Cambria Math" panose="02040503050406030204" pitchFamily="18" charset="0"/>
                      </a:rPr>
                      <m:t>(</m:t>
                    </m:r>
                    <m:r>
                      <a:rPr lang="el-GR">
                        <a:latin typeface="Cambria Math" panose="02040503050406030204" pitchFamily="18" charset="0"/>
                      </a:rPr>
                      <m:t>1.96</m:t>
                    </m:r>
                    <m:r>
                      <m:rPr>
                        <m:sty m:val="p"/>
                      </m:rPr>
                      <a:rPr lang="el-GR">
                        <a:latin typeface="Cambria Math" panose="02040503050406030204" pitchFamily="18" charset="0"/>
                      </a:rPr>
                      <m:t>σ</m:t>
                    </m:r>
                    <m:r>
                      <a:rPr lang="en-GB">
                        <a:latin typeface="Cambria Math" panose="02040503050406030204" pitchFamily="18" charset="0"/>
                      </a:rPr>
                      <m:t>)</m:t>
                    </m:r>
                    <m:r>
                      <a:rPr lang="en-GB" i="1">
                        <a:latin typeface="Cambria Math" panose="02040503050406030204" pitchFamily="18" charset="0"/>
                      </a:rPr>
                      <m:t>=</m:t>
                    </m:r>
                  </m:oMath>
                </a14:m>
                <a:r>
                  <a:rPr lang="en-GB" dirty="0"/>
                  <a:t> 1.96</a:t>
                </a:r>
                <a:r>
                  <a:rPr lang="en-GB" dirty="0">
                    <a:ea typeface="Cambria Math" panose="02040503050406030204" pitchFamily="18" charset="0"/>
                  </a:rPr>
                  <a:t> </a:t>
                </a:r>
                <a14:m>
                  <m:oMath xmlns:m="http://schemas.openxmlformats.org/officeDocument/2006/math">
                    <m:r>
                      <a:rPr lang="en-GB" i="1">
                        <a:latin typeface="Cambria Math" panose="02040503050406030204" pitchFamily="18" charset="0"/>
                        <a:ea typeface="Cambria Math" panose="02040503050406030204" pitchFamily="18" charset="0"/>
                      </a:rPr>
                      <m:t>× </m:t>
                    </m:r>
                  </m:oMath>
                </a14:m>
                <a:r>
                  <a:rPr lang="en-GB" dirty="0"/>
                  <a:t>0.58 for 4.2GHz &lt; </a:t>
                </a:r>
                <a:r>
                  <a:rPr lang="en-GB" dirty="0" err="1"/>
                  <a:t>f</a:t>
                </a:r>
                <a:r>
                  <a:rPr lang="en-GB" baseline="-25000" dirty="0" err="1"/>
                  <a:t>wanted</a:t>
                </a:r>
                <a:r>
                  <a:rPr lang="en-GB" dirty="0"/>
                  <a:t> ≤ 6GHz</a:t>
                </a:r>
                <a:endParaRPr lang="en-GB" dirty="0">
                  <a:latin typeface="Calibri" panose="020F0502020204030204" pitchFamily="34" charset="0"/>
                  <a:ea typeface="DengXian" panose="02010600030101010101" pitchFamily="2" charset="-122"/>
                  <a:cs typeface="Calibri" panose="020F0502020204030204" pitchFamily="34" charset="0"/>
                </a:endParaRPr>
              </a:p>
            </p:txBody>
          </p:sp>
        </mc:Choice>
        <mc:Fallback>
          <p:sp>
            <p:nvSpPr>
              <p:cNvPr id="3" name="Vertical Text Placeholder 2">
                <a:extLst>
                  <a:ext uri="{FF2B5EF4-FFF2-40B4-BE49-F238E27FC236}">
                    <a16:creationId xmlns:a16="http://schemas.microsoft.com/office/drawing/2014/main" id="{BD6F26DF-F135-48E5-9870-4E80817B5EE0}"/>
                  </a:ext>
                </a:extLst>
              </p:cNvPr>
              <p:cNvSpPr>
                <a:spLocks noGrp="1" noRot="1" noChangeAspect="1" noMove="1" noResize="1" noEditPoints="1" noAdjustHandles="1" noChangeArrowheads="1" noChangeShapeType="1" noTextEdit="1"/>
              </p:cNvSpPr>
              <p:nvPr>
                <p:ph type="body" orient="vert" idx="1"/>
              </p:nvPr>
            </p:nvSpPr>
            <p:spPr>
              <a:blipFill>
                <a:blip r:embed="rId2"/>
                <a:stretch>
                  <a:fillRect l="-406"/>
                </a:stretch>
              </a:blipFill>
            </p:spPr>
            <p:txBody>
              <a:bodyPr/>
              <a:lstStyle/>
              <a:p>
                <a:r>
                  <a:rPr lang="en-GB">
                    <a:noFill/>
                  </a:rPr>
                  <a:t> </a:t>
                </a:r>
              </a:p>
            </p:txBody>
          </p:sp>
        </mc:Fallback>
      </mc:AlternateContent>
    </p:spTree>
    <p:extLst>
      <p:ext uri="{BB962C8B-B14F-4D97-AF65-F5344CB8AC3E}">
        <p14:creationId xmlns:p14="http://schemas.microsoft.com/office/powerpoint/2010/main" val="1065099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MU </a:t>
            </a:r>
            <a:r>
              <a:rPr lang="en-GB" dirty="0"/>
              <a:t>for </a:t>
            </a:r>
            <a:r>
              <a:rPr lang="en-GB" dirty="0" err="1"/>
              <a:t>eAAS</a:t>
            </a:r>
            <a:r>
              <a:rPr lang="en-GB" dirty="0"/>
              <a:t> and NR FR1 OTA out-of-band blocking requirement </a:t>
            </a:r>
            <a:r>
              <a:rPr lang="en-US" dirty="0"/>
              <a:t>for IAC</a:t>
            </a:r>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ext uri="{D42A27DB-BD31-4B8C-83A1-F6EECF244321}">
                <p14:modId xmlns:p14="http://schemas.microsoft.com/office/powerpoint/2010/main" val="2463450801"/>
              </p:ext>
            </p:extLst>
          </p:nvPr>
        </p:nvGraphicFramePr>
        <p:xfrm>
          <a:off x="838200" y="1690688"/>
          <a:ext cx="10515600" cy="4023360"/>
        </p:xfrm>
        <a:graphic>
          <a:graphicData uri="http://schemas.openxmlformats.org/drawingml/2006/table">
            <a:tbl>
              <a:tblPr firstRow="1" firstCol="1" bandRow="1">
                <a:tableStyleId>{5C22544A-7EE6-4342-B048-85BDC9FD1C3A}</a:tableStyleId>
              </a:tblPr>
              <a:tblGrid>
                <a:gridCol w="2628900">
                  <a:extLst>
                    <a:ext uri="{9D8B030D-6E8A-4147-A177-3AD203B41FA5}">
                      <a16:colId xmlns:a16="http://schemas.microsoft.com/office/drawing/2014/main" val="2763964037"/>
                    </a:ext>
                  </a:extLst>
                </a:gridCol>
                <a:gridCol w="2628900">
                  <a:extLst>
                    <a:ext uri="{9D8B030D-6E8A-4147-A177-3AD203B41FA5}">
                      <a16:colId xmlns:a16="http://schemas.microsoft.com/office/drawing/2014/main" val="621576361"/>
                    </a:ext>
                  </a:extLst>
                </a:gridCol>
                <a:gridCol w="2628900">
                  <a:extLst>
                    <a:ext uri="{9D8B030D-6E8A-4147-A177-3AD203B41FA5}">
                      <a16:colId xmlns:a16="http://schemas.microsoft.com/office/drawing/2014/main" val="3454155057"/>
                    </a:ext>
                  </a:extLst>
                </a:gridCol>
                <a:gridCol w="2628900">
                  <a:extLst>
                    <a:ext uri="{9D8B030D-6E8A-4147-A177-3AD203B41FA5}">
                      <a16:colId xmlns:a16="http://schemas.microsoft.com/office/drawing/2014/main" val="2023140770"/>
                    </a:ext>
                  </a:extLst>
                </a:gridCol>
              </a:tblGrid>
              <a:tr h="0">
                <a:tc>
                  <a:txBody>
                    <a:bodyPr/>
                    <a:lstStyle/>
                    <a:p>
                      <a:endParaRPr lang="en-GB" sz="2400" dirty="0">
                        <a:effectLst/>
                        <a:latin typeface="Times New Roman" panose="02020603050405020304" pitchFamily="18" charset="0"/>
                      </a:endParaRPr>
                    </a:p>
                  </a:txBody>
                  <a:tcPr marL="17780" marR="68580" marT="0" marB="0"/>
                </a:tc>
                <a:tc gridSpan="3">
                  <a:txBody>
                    <a:bodyPr/>
                    <a:lstStyle/>
                    <a:p>
                      <a:pPr algn="ctr">
                        <a:spcAft>
                          <a:spcPts val="0"/>
                        </a:spcAft>
                      </a:pPr>
                      <a:r>
                        <a:rPr lang="en-GB" sz="2400" dirty="0">
                          <a:effectLst/>
                        </a:rPr>
                        <a:t>Expanded uncertainty </a:t>
                      </a:r>
                      <a:r>
                        <a:rPr lang="en-GB" sz="2400" dirty="0" err="1">
                          <a:effectLst/>
                        </a:rPr>
                        <a:t>u</a:t>
                      </a:r>
                      <a:r>
                        <a:rPr lang="en-GB" sz="2400" baseline="-25000" dirty="0" err="1">
                          <a:effectLst/>
                        </a:rPr>
                        <a:t>e</a:t>
                      </a:r>
                      <a:r>
                        <a:rPr lang="en-GB" sz="2400" dirty="0">
                          <a:effectLst/>
                        </a:rPr>
                        <a:t> [dB]</a:t>
                      </a:r>
                      <a:endParaRPr lang="en-GB" sz="24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0">
                <a:tc>
                  <a:txBody>
                    <a:bodyPr/>
                    <a:lstStyle/>
                    <a:p>
                      <a:r>
                        <a:rPr lang="en-GB" sz="2400" dirty="0">
                          <a:effectLst/>
                          <a:latin typeface="+mn-lt"/>
                        </a:rPr>
                        <a:t>Wanted signal frequency range:</a:t>
                      </a:r>
                    </a:p>
                  </a:txBody>
                  <a:tcPr marL="17780" marR="68580" marT="0" marB="0"/>
                </a:tc>
                <a:tc>
                  <a:txBody>
                    <a:bodyPr/>
                    <a:lstStyle/>
                    <a:p>
                      <a:pPr algn="ctr">
                        <a:spcAft>
                          <a:spcPts val="0"/>
                        </a:spcAft>
                      </a:pPr>
                      <a:r>
                        <a:rPr lang="en-GB" sz="2400" b="1" dirty="0" err="1">
                          <a:solidFill>
                            <a:schemeClr val="bg1"/>
                          </a:solidFill>
                          <a:effectLst/>
                        </a:rPr>
                        <a:t>fwanted</a:t>
                      </a:r>
                      <a:r>
                        <a:rPr lang="en-GB" sz="2400" b="1" dirty="0">
                          <a:solidFill>
                            <a:schemeClr val="bg1"/>
                          </a:solidFill>
                          <a:effectLst/>
                        </a:rPr>
                        <a:t> ≤ 3GHz</a:t>
                      </a:r>
                      <a:endParaRPr lang="en-GB" sz="24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solidFill>
                      <a:schemeClr val="accent1"/>
                    </a:solidFill>
                  </a:tcPr>
                </a:tc>
                <a:tc>
                  <a:txBody>
                    <a:bodyPr/>
                    <a:lstStyle/>
                    <a:p>
                      <a:pPr algn="ctr">
                        <a:spcAft>
                          <a:spcPts val="0"/>
                        </a:spcAft>
                      </a:pPr>
                      <a:r>
                        <a:rPr lang="en-GB" sz="2400" b="1" dirty="0">
                          <a:solidFill>
                            <a:schemeClr val="bg1"/>
                          </a:solidFill>
                          <a:effectLst/>
                        </a:rPr>
                        <a:t>3GHz &lt; </a:t>
                      </a:r>
                      <a:r>
                        <a:rPr lang="en-GB" sz="2400" b="1" dirty="0" err="1">
                          <a:solidFill>
                            <a:schemeClr val="bg1"/>
                          </a:solidFill>
                          <a:effectLst/>
                        </a:rPr>
                        <a:t>fwanted</a:t>
                      </a:r>
                      <a:r>
                        <a:rPr lang="en-GB" sz="2400" b="1" dirty="0">
                          <a:solidFill>
                            <a:schemeClr val="bg1"/>
                          </a:solidFill>
                          <a:effectLst/>
                        </a:rPr>
                        <a:t> ≤ 4.2GHz</a:t>
                      </a:r>
                      <a:endParaRPr lang="en-GB" sz="24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solidFill>
                      <a:schemeClr val="accent1"/>
                    </a:solidFill>
                  </a:tcPr>
                </a:tc>
                <a:tc>
                  <a:txBody>
                    <a:bodyPr/>
                    <a:lstStyle/>
                    <a:p>
                      <a:pPr algn="ctr">
                        <a:spcAft>
                          <a:spcPts val="0"/>
                        </a:spcAft>
                      </a:pPr>
                      <a:r>
                        <a:rPr lang="en-GB" sz="24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rPr>
                        <a:t>4.2GHz &lt; </a:t>
                      </a:r>
                      <a:r>
                        <a:rPr lang="en-GB" sz="2400" b="1" dirty="0" err="1">
                          <a:solidFill>
                            <a:schemeClr val="bg1"/>
                          </a:solidFill>
                          <a:effectLst/>
                          <a:latin typeface="Calibri" panose="020F0502020204030204" pitchFamily="34" charset="0"/>
                          <a:ea typeface="DengXian" panose="02010600030101010101" pitchFamily="2" charset="-122"/>
                          <a:cs typeface="Calibri" panose="020F0502020204030204" pitchFamily="34" charset="0"/>
                        </a:rPr>
                        <a:t>fwanted</a:t>
                      </a:r>
                      <a:r>
                        <a:rPr lang="en-GB" sz="24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rPr>
                        <a:t> ≤ 6.0GHz</a:t>
                      </a:r>
                    </a:p>
                  </a:txBody>
                  <a:tcPr marL="17780" marR="68580" marT="0" marB="0">
                    <a:solidFill>
                      <a:schemeClr val="accent1"/>
                    </a:solidFill>
                  </a:tcPr>
                </a:tc>
                <a:extLst>
                  <a:ext uri="{0D108BD9-81ED-4DB2-BD59-A6C34878D82A}">
                    <a16:rowId xmlns:a16="http://schemas.microsoft.com/office/drawing/2014/main" val="627694763"/>
                  </a:ext>
                </a:extLst>
              </a:tr>
              <a:tr h="0">
                <a:tc>
                  <a:txBody>
                    <a:bodyPr/>
                    <a:lstStyle/>
                    <a:p>
                      <a:pPr>
                        <a:spcAft>
                          <a:spcPts val="0"/>
                        </a:spcAft>
                      </a:pPr>
                      <a:r>
                        <a:rPr lang="en-GB" sz="2400" dirty="0">
                          <a:solidFill>
                            <a:schemeClr val="tx1"/>
                          </a:solidFill>
                          <a:effectLst/>
                          <a:latin typeface="+mn-lt"/>
                          <a:ea typeface="DengXian" panose="02010600030101010101" pitchFamily="2" charset="-122"/>
                          <a:cs typeface="Calibri" panose="020F0502020204030204" pitchFamily="34" charset="0"/>
                        </a:rPr>
                        <a:t>Interfering signal frequency range:</a:t>
                      </a:r>
                    </a:p>
                  </a:txBody>
                  <a:tcPr marL="17780" marR="68580" marT="0" marB="0"/>
                </a:tc>
                <a:tc>
                  <a:txBody>
                    <a:bodyPr/>
                    <a:lstStyle/>
                    <a:p>
                      <a:pPr algn="ctr">
                        <a:spcAft>
                          <a:spcPts val="0"/>
                        </a:spcAft>
                      </a:pPr>
                      <a:endParaRPr lang="en-GB" sz="24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endParaRPr lang="en-GB" sz="24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endParaRPr lang="en-GB" sz="24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extLst>
                  <a:ext uri="{0D108BD9-81ED-4DB2-BD59-A6C34878D82A}">
                    <a16:rowId xmlns:a16="http://schemas.microsoft.com/office/drawing/2014/main" val="1982303480"/>
                  </a:ext>
                </a:extLst>
              </a:tr>
              <a:tr h="0">
                <a:tc>
                  <a:txBody>
                    <a:bodyPr/>
                    <a:lstStyle/>
                    <a:p>
                      <a:pPr>
                        <a:spcAft>
                          <a:spcPts val="0"/>
                        </a:spcAft>
                      </a:pPr>
                      <a:r>
                        <a:rPr lang="en-GB" sz="2400" dirty="0">
                          <a:solidFill>
                            <a:schemeClr val="tx1"/>
                          </a:solidFill>
                          <a:effectLst/>
                        </a:rPr>
                        <a:t>1MHz &lt; </a:t>
                      </a:r>
                      <a:r>
                        <a:rPr lang="en-GB" sz="2400" dirty="0" err="1">
                          <a:solidFill>
                            <a:schemeClr val="tx1"/>
                          </a:solidFill>
                          <a:effectLst/>
                        </a:rPr>
                        <a:t>finterferer</a:t>
                      </a:r>
                      <a:r>
                        <a:rPr lang="en-GB" sz="2400" dirty="0">
                          <a:solidFill>
                            <a:schemeClr val="tx1"/>
                          </a:solidFill>
                          <a:effectLst/>
                        </a:rPr>
                        <a:t> ≤ 3 GHz</a:t>
                      </a:r>
                      <a:endParaRPr lang="en-GB" sz="24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400" dirty="0">
                          <a:effectLst/>
                        </a:rPr>
                        <a:t>2.0</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400" dirty="0">
                          <a:effectLst/>
                        </a:rPr>
                        <a:t>2.0</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400" dirty="0">
                          <a:effectLst/>
                          <a:latin typeface="Calibri" panose="020F0502020204030204" pitchFamily="34" charset="0"/>
                          <a:ea typeface="DengXian" panose="02010600030101010101" pitchFamily="2" charset="-122"/>
                          <a:cs typeface="Calibri" panose="020F0502020204030204" pitchFamily="34" charset="0"/>
                        </a:rPr>
                        <a:t>2.1</a:t>
                      </a:r>
                    </a:p>
                  </a:txBody>
                  <a:tcPr marL="17780" marR="68580" marT="0" marB="0" anchor="b"/>
                </a:tc>
                <a:extLst>
                  <a:ext uri="{0D108BD9-81ED-4DB2-BD59-A6C34878D82A}">
                    <a16:rowId xmlns:a16="http://schemas.microsoft.com/office/drawing/2014/main" val="2258000092"/>
                  </a:ext>
                </a:extLst>
              </a:tr>
              <a:tr h="0">
                <a:tc>
                  <a:txBody>
                    <a:bodyPr/>
                    <a:lstStyle/>
                    <a:p>
                      <a:pPr>
                        <a:spcAft>
                          <a:spcPts val="0"/>
                        </a:spcAft>
                      </a:pPr>
                      <a:r>
                        <a:rPr lang="en-GB" sz="2400" dirty="0">
                          <a:solidFill>
                            <a:schemeClr val="tx1"/>
                          </a:solidFill>
                          <a:effectLst/>
                        </a:rPr>
                        <a:t>3.0GHz &lt; </a:t>
                      </a:r>
                      <a:r>
                        <a:rPr lang="en-GB" sz="2400" dirty="0" err="1">
                          <a:solidFill>
                            <a:schemeClr val="tx1"/>
                          </a:solidFill>
                          <a:effectLst/>
                        </a:rPr>
                        <a:t>finterferer</a:t>
                      </a:r>
                      <a:r>
                        <a:rPr lang="en-GB" sz="2400" dirty="0">
                          <a:solidFill>
                            <a:schemeClr val="tx1"/>
                          </a:solidFill>
                          <a:effectLst/>
                        </a:rPr>
                        <a:t> ≤ 4.2 GHz</a:t>
                      </a:r>
                    </a:p>
                  </a:txBody>
                  <a:tcPr marL="17780" marR="68580" marT="0" marB="0"/>
                </a:tc>
                <a:tc>
                  <a:txBody>
                    <a:bodyPr/>
                    <a:lstStyle/>
                    <a:p>
                      <a:pPr algn="ctr">
                        <a:spcAft>
                          <a:spcPts val="0"/>
                        </a:spcAft>
                      </a:pPr>
                      <a:r>
                        <a:rPr lang="en-GB" sz="2400" dirty="0">
                          <a:effectLst/>
                          <a:latin typeface="Calibri" panose="020F0502020204030204" pitchFamily="34" charset="0"/>
                          <a:ea typeface="DengXian" panose="02010600030101010101" pitchFamily="2" charset="-122"/>
                          <a:cs typeface="Calibri" panose="020F0502020204030204" pitchFamily="34" charset="0"/>
                        </a:rPr>
                        <a:t>2.1</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400" dirty="0">
                          <a:effectLst/>
                        </a:rPr>
                        <a:t>2.1</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effectLst/>
                          <a:latin typeface="Calibri" panose="020F0502020204030204" pitchFamily="34" charset="0"/>
                          <a:ea typeface="DengXian" panose="02010600030101010101" pitchFamily="2" charset="-122"/>
                          <a:cs typeface="Calibri" panose="020F0502020204030204" pitchFamily="34" charset="0"/>
                        </a:rPr>
                        <a:t>2.2</a:t>
                      </a:r>
                    </a:p>
                  </a:txBody>
                  <a:tcPr marL="17780" marR="68580" marT="0" marB="0" anchor="b"/>
                </a:tc>
                <a:extLst>
                  <a:ext uri="{0D108BD9-81ED-4DB2-BD59-A6C34878D82A}">
                    <a16:rowId xmlns:a16="http://schemas.microsoft.com/office/drawing/2014/main" val="745482013"/>
                  </a:ext>
                </a:extLst>
              </a:tr>
              <a:tr h="0">
                <a:tc>
                  <a:txBody>
                    <a:bodyPr/>
                    <a:lstStyle/>
                    <a:p>
                      <a:pPr>
                        <a:spcAft>
                          <a:spcPts val="0"/>
                        </a:spcAft>
                      </a:pPr>
                      <a:r>
                        <a:rPr lang="en-GB" sz="2400" dirty="0">
                          <a:solidFill>
                            <a:schemeClr val="tx1"/>
                          </a:solidFill>
                          <a:effectLst/>
                        </a:rPr>
                        <a:t>4.2GHz &lt; </a:t>
                      </a:r>
                      <a:r>
                        <a:rPr lang="en-GB" sz="2400" dirty="0" err="1">
                          <a:solidFill>
                            <a:schemeClr val="tx1"/>
                          </a:solidFill>
                          <a:effectLst/>
                        </a:rPr>
                        <a:t>finterferer</a:t>
                      </a:r>
                      <a:r>
                        <a:rPr lang="en-GB" sz="2400" dirty="0">
                          <a:solidFill>
                            <a:schemeClr val="tx1"/>
                          </a:solidFill>
                          <a:effectLst/>
                        </a:rPr>
                        <a:t> ≤ 12.75 GHz</a:t>
                      </a:r>
                    </a:p>
                  </a:txBody>
                  <a:tcPr marL="17780" marR="68580" marT="0" marB="0"/>
                </a:tc>
                <a:tc>
                  <a:txBody>
                    <a:bodyPr/>
                    <a:lstStyle/>
                    <a:p>
                      <a:pPr algn="ctr">
                        <a:spcAft>
                          <a:spcPts val="0"/>
                        </a:spcAft>
                      </a:pPr>
                      <a:r>
                        <a:rPr lang="en-GB" sz="2400" dirty="0">
                          <a:effectLst/>
                          <a:latin typeface="Calibri" panose="020F0502020204030204" pitchFamily="34" charset="0"/>
                          <a:ea typeface="DengXian" panose="02010600030101010101" pitchFamily="2" charset="-122"/>
                          <a:cs typeface="Calibri" panose="020F0502020204030204" pitchFamily="34" charset="0"/>
                        </a:rPr>
                        <a:t>3.5</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400" dirty="0">
                          <a:effectLst/>
                        </a:rPr>
                        <a:t>3.5</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effectLst/>
                          <a:latin typeface="Calibri" panose="020F0502020204030204" pitchFamily="34" charset="0"/>
                          <a:ea typeface="DengXian" panose="02010600030101010101" pitchFamily="2" charset="-122"/>
                          <a:cs typeface="Calibri" panose="020F0502020204030204" pitchFamily="34" charset="0"/>
                        </a:rPr>
                        <a:t>3.6</a:t>
                      </a:r>
                    </a:p>
                  </a:txBody>
                  <a:tcPr marL="17780" marR="68580" marT="0" marB="0" anchor="b"/>
                </a:tc>
                <a:extLst>
                  <a:ext uri="{0D108BD9-81ED-4DB2-BD59-A6C34878D82A}">
                    <a16:rowId xmlns:a16="http://schemas.microsoft.com/office/drawing/2014/main" val="3658983678"/>
                  </a:ext>
                </a:extLst>
              </a:tr>
            </a:tbl>
          </a:graphicData>
        </a:graphic>
      </p:graphicFrame>
    </p:spTree>
    <p:extLst>
      <p:ext uri="{BB962C8B-B14F-4D97-AF65-F5344CB8AC3E}">
        <p14:creationId xmlns:p14="http://schemas.microsoft.com/office/powerpoint/2010/main" val="36010960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MU </a:t>
            </a:r>
            <a:r>
              <a:rPr lang="en-GB" dirty="0"/>
              <a:t>for </a:t>
            </a:r>
            <a:r>
              <a:rPr lang="en-GB" dirty="0" err="1"/>
              <a:t>eAAS</a:t>
            </a:r>
            <a:r>
              <a:rPr lang="en-GB" dirty="0"/>
              <a:t> and NR FR1 OTA out-of-band blocking requirement </a:t>
            </a:r>
            <a:r>
              <a:rPr lang="en-US" dirty="0"/>
              <a:t>for CATR</a:t>
            </a:r>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ext uri="{D42A27DB-BD31-4B8C-83A1-F6EECF244321}">
                <p14:modId xmlns:p14="http://schemas.microsoft.com/office/powerpoint/2010/main" val="2280070992"/>
              </p:ext>
            </p:extLst>
          </p:nvPr>
        </p:nvGraphicFramePr>
        <p:xfrm>
          <a:off x="838200" y="1690688"/>
          <a:ext cx="10515600" cy="4023360"/>
        </p:xfrm>
        <a:graphic>
          <a:graphicData uri="http://schemas.openxmlformats.org/drawingml/2006/table">
            <a:tbl>
              <a:tblPr firstRow="1" firstCol="1" bandRow="1">
                <a:tableStyleId>{5C22544A-7EE6-4342-B048-85BDC9FD1C3A}</a:tableStyleId>
              </a:tblPr>
              <a:tblGrid>
                <a:gridCol w="2628900">
                  <a:extLst>
                    <a:ext uri="{9D8B030D-6E8A-4147-A177-3AD203B41FA5}">
                      <a16:colId xmlns:a16="http://schemas.microsoft.com/office/drawing/2014/main" val="2763964037"/>
                    </a:ext>
                  </a:extLst>
                </a:gridCol>
                <a:gridCol w="2628900">
                  <a:extLst>
                    <a:ext uri="{9D8B030D-6E8A-4147-A177-3AD203B41FA5}">
                      <a16:colId xmlns:a16="http://schemas.microsoft.com/office/drawing/2014/main" val="621576361"/>
                    </a:ext>
                  </a:extLst>
                </a:gridCol>
                <a:gridCol w="2628900">
                  <a:extLst>
                    <a:ext uri="{9D8B030D-6E8A-4147-A177-3AD203B41FA5}">
                      <a16:colId xmlns:a16="http://schemas.microsoft.com/office/drawing/2014/main" val="3454155057"/>
                    </a:ext>
                  </a:extLst>
                </a:gridCol>
                <a:gridCol w="2628900">
                  <a:extLst>
                    <a:ext uri="{9D8B030D-6E8A-4147-A177-3AD203B41FA5}">
                      <a16:colId xmlns:a16="http://schemas.microsoft.com/office/drawing/2014/main" val="2023140770"/>
                    </a:ext>
                  </a:extLst>
                </a:gridCol>
              </a:tblGrid>
              <a:tr h="0">
                <a:tc>
                  <a:txBody>
                    <a:bodyPr/>
                    <a:lstStyle/>
                    <a:p>
                      <a:endParaRPr lang="en-GB" sz="2400" dirty="0">
                        <a:effectLst/>
                        <a:latin typeface="Times New Roman" panose="02020603050405020304" pitchFamily="18" charset="0"/>
                      </a:endParaRPr>
                    </a:p>
                  </a:txBody>
                  <a:tcPr marL="17780" marR="68580" marT="0" marB="0"/>
                </a:tc>
                <a:tc gridSpan="3">
                  <a:txBody>
                    <a:bodyPr/>
                    <a:lstStyle/>
                    <a:p>
                      <a:pPr algn="ctr">
                        <a:spcAft>
                          <a:spcPts val="0"/>
                        </a:spcAft>
                      </a:pPr>
                      <a:r>
                        <a:rPr lang="en-GB" sz="2400" dirty="0">
                          <a:effectLst/>
                        </a:rPr>
                        <a:t>Expanded uncertainty </a:t>
                      </a:r>
                      <a:r>
                        <a:rPr lang="en-GB" sz="2400" dirty="0" err="1">
                          <a:effectLst/>
                        </a:rPr>
                        <a:t>u</a:t>
                      </a:r>
                      <a:r>
                        <a:rPr lang="en-GB" sz="2400" baseline="-25000" dirty="0" err="1">
                          <a:effectLst/>
                        </a:rPr>
                        <a:t>e</a:t>
                      </a:r>
                      <a:r>
                        <a:rPr lang="en-GB" sz="2400" dirty="0">
                          <a:effectLst/>
                        </a:rPr>
                        <a:t> [dB]</a:t>
                      </a:r>
                      <a:endParaRPr lang="en-GB" sz="24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0">
                <a:tc>
                  <a:txBody>
                    <a:bodyPr/>
                    <a:lstStyle/>
                    <a:p>
                      <a:r>
                        <a:rPr lang="en-GB" sz="2400" dirty="0">
                          <a:effectLst/>
                          <a:latin typeface="+mn-lt"/>
                        </a:rPr>
                        <a:t>Wanted signal frequency range:</a:t>
                      </a:r>
                    </a:p>
                  </a:txBody>
                  <a:tcPr marL="17780" marR="68580" marT="0" marB="0"/>
                </a:tc>
                <a:tc>
                  <a:txBody>
                    <a:bodyPr/>
                    <a:lstStyle/>
                    <a:p>
                      <a:pPr algn="ctr">
                        <a:spcAft>
                          <a:spcPts val="0"/>
                        </a:spcAft>
                      </a:pPr>
                      <a:r>
                        <a:rPr lang="en-GB" sz="2400" b="1" dirty="0" err="1">
                          <a:solidFill>
                            <a:schemeClr val="bg1"/>
                          </a:solidFill>
                          <a:effectLst/>
                        </a:rPr>
                        <a:t>fwanted</a:t>
                      </a:r>
                      <a:r>
                        <a:rPr lang="en-GB" sz="2400" b="1" dirty="0">
                          <a:solidFill>
                            <a:schemeClr val="bg1"/>
                          </a:solidFill>
                          <a:effectLst/>
                        </a:rPr>
                        <a:t> ≤ 3GHz</a:t>
                      </a:r>
                      <a:endParaRPr lang="en-GB" sz="24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solidFill>
                      <a:schemeClr val="accent1"/>
                    </a:solidFill>
                  </a:tcPr>
                </a:tc>
                <a:tc>
                  <a:txBody>
                    <a:bodyPr/>
                    <a:lstStyle/>
                    <a:p>
                      <a:pPr algn="ctr">
                        <a:spcAft>
                          <a:spcPts val="0"/>
                        </a:spcAft>
                      </a:pPr>
                      <a:r>
                        <a:rPr lang="en-GB" sz="2400" b="1" dirty="0">
                          <a:solidFill>
                            <a:schemeClr val="bg1"/>
                          </a:solidFill>
                          <a:effectLst/>
                        </a:rPr>
                        <a:t>3GHz &lt; </a:t>
                      </a:r>
                      <a:r>
                        <a:rPr lang="en-GB" sz="2400" b="1" dirty="0" err="1">
                          <a:solidFill>
                            <a:schemeClr val="bg1"/>
                          </a:solidFill>
                          <a:effectLst/>
                        </a:rPr>
                        <a:t>fwanted</a:t>
                      </a:r>
                      <a:r>
                        <a:rPr lang="en-GB" sz="2400" b="1" dirty="0">
                          <a:solidFill>
                            <a:schemeClr val="bg1"/>
                          </a:solidFill>
                          <a:effectLst/>
                        </a:rPr>
                        <a:t> ≤ 4.2GHz</a:t>
                      </a:r>
                      <a:endParaRPr lang="en-GB" sz="24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solidFill>
                      <a:schemeClr val="accent1"/>
                    </a:solidFill>
                  </a:tcPr>
                </a:tc>
                <a:tc>
                  <a:txBody>
                    <a:bodyPr/>
                    <a:lstStyle/>
                    <a:p>
                      <a:pPr algn="ctr">
                        <a:spcAft>
                          <a:spcPts val="0"/>
                        </a:spcAft>
                      </a:pPr>
                      <a:r>
                        <a:rPr lang="en-GB" sz="24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rPr>
                        <a:t>4.2GHz &lt; </a:t>
                      </a:r>
                      <a:r>
                        <a:rPr lang="en-GB" sz="2400" b="1" dirty="0" err="1">
                          <a:solidFill>
                            <a:schemeClr val="bg1"/>
                          </a:solidFill>
                          <a:effectLst/>
                          <a:latin typeface="Calibri" panose="020F0502020204030204" pitchFamily="34" charset="0"/>
                          <a:ea typeface="DengXian" panose="02010600030101010101" pitchFamily="2" charset="-122"/>
                          <a:cs typeface="Calibri" panose="020F0502020204030204" pitchFamily="34" charset="0"/>
                        </a:rPr>
                        <a:t>fwanted</a:t>
                      </a:r>
                      <a:r>
                        <a:rPr lang="en-GB" sz="24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rPr>
                        <a:t> ≤ 6.0GHz</a:t>
                      </a:r>
                    </a:p>
                  </a:txBody>
                  <a:tcPr marL="17780" marR="68580" marT="0" marB="0">
                    <a:solidFill>
                      <a:schemeClr val="accent1"/>
                    </a:solidFill>
                  </a:tcPr>
                </a:tc>
                <a:extLst>
                  <a:ext uri="{0D108BD9-81ED-4DB2-BD59-A6C34878D82A}">
                    <a16:rowId xmlns:a16="http://schemas.microsoft.com/office/drawing/2014/main" val="627694763"/>
                  </a:ext>
                </a:extLst>
              </a:tr>
              <a:tr h="0">
                <a:tc>
                  <a:txBody>
                    <a:bodyPr/>
                    <a:lstStyle/>
                    <a:p>
                      <a:pPr>
                        <a:spcAft>
                          <a:spcPts val="0"/>
                        </a:spcAft>
                      </a:pPr>
                      <a:r>
                        <a:rPr lang="en-GB" sz="2400" dirty="0">
                          <a:solidFill>
                            <a:schemeClr val="tx1"/>
                          </a:solidFill>
                          <a:effectLst/>
                          <a:latin typeface="+mn-lt"/>
                          <a:ea typeface="DengXian" panose="02010600030101010101" pitchFamily="2" charset="-122"/>
                          <a:cs typeface="Calibri" panose="020F0502020204030204" pitchFamily="34" charset="0"/>
                        </a:rPr>
                        <a:t>Interfering signal frequency range:</a:t>
                      </a:r>
                    </a:p>
                  </a:txBody>
                  <a:tcPr marL="17780" marR="68580" marT="0" marB="0"/>
                </a:tc>
                <a:tc>
                  <a:txBody>
                    <a:bodyPr/>
                    <a:lstStyle/>
                    <a:p>
                      <a:pPr algn="ctr">
                        <a:spcAft>
                          <a:spcPts val="0"/>
                        </a:spcAft>
                      </a:pPr>
                      <a:endParaRPr lang="en-GB" sz="24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endParaRPr lang="en-GB" sz="24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endParaRPr lang="en-GB" sz="24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extLst>
                  <a:ext uri="{0D108BD9-81ED-4DB2-BD59-A6C34878D82A}">
                    <a16:rowId xmlns:a16="http://schemas.microsoft.com/office/drawing/2014/main" val="1982303480"/>
                  </a:ext>
                </a:extLst>
              </a:tr>
              <a:tr h="0">
                <a:tc>
                  <a:txBody>
                    <a:bodyPr/>
                    <a:lstStyle/>
                    <a:p>
                      <a:pPr>
                        <a:spcAft>
                          <a:spcPts val="0"/>
                        </a:spcAft>
                      </a:pPr>
                      <a:r>
                        <a:rPr lang="en-GB" sz="2400" dirty="0">
                          <a:solidFill>
                            <a:schemeClr val="tx1"/>
                          </a:solidFill>
                          <a:effectLst/>
                        </a:rPr>
                        <a:t>1MHz &lt; </a:t>
                      </a:r>
                      <a:r>
                        <a:rPr lang="en-GB" sz="2400" dirty="0" err="1">
                          <a:solidFill>
                            <a:schemeClr val="tx1"/>
                          </a:solidFill>
                          <a:effectLst/>
                        </a:rPr>
                        <a:t>finterferer</a:t>
                      </a:r>
                      <a:r>
                        <a:rPr lang="en-GB" sz="2400" dirty="0">
                          <a:solidFill>
                            <a:schemeClr val="tx1"/>
                          </a:solidFill>
                          <a:effectLst/>
                        </a:rPr>
                        <a:t> ≤ 3 GHz</a:t>
                      </a:r>
                      <a:endParaRPr lang="en-GB" sz="24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400" dirty="0">
                          <a:effectLst/>
                        </a:rPr>
                        <a:t>2.1</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400" dirty="0">
                          <a:effectLst/>
                        </a:rPr>
                        <a:t>2.1</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400" dirty="0">
                          <a:effectLst/>
                          <a:latin typeface="Calibri" panose="020F0502020204030204" pitchFamily="34" charset="0"/>
                          <a:ea typeface="DengXian" panose="02010600030101010101" pitchFamily="2" charset="-122"/>
                          <a:cs typeface="Calibri" panose="020F0502020204030204" pitchFamily="34" charset="0"/>
                        </a:rPr>
                        <a:t>2.2</a:t>
                      </a:r>
                    </a:p>
                  </a:txBody>
                  <a:tcPr marL="17780" marR="68580" marT="0" marB="0" anchor="b"/>
                </a:tc>
                <a:extLst>
                  <a:ext uri="{0D108BD9-81ED-4DB2-BD59-A6C34878D82A}">
                    <a16:rowId xmlns:a16="http://schemas.microsoft.com/office/drawing/2014/main" val="2258000092"/>
                  </a:ext>
                </a:extLst>
              </a:tr>
              <a:tr h="0">
                <a:tc>
                  <a:txBody>
                    <a:bodyPr/>
                    <a:lstStyle/>
                    <a:p>
                      <a:pPr>
                        <a:spcAft>
                          <a:spcPts val="0"/>
                        </a:spcAft>
                      </a:pPr>
                      <a:r>
                        <a:rPr lang="en-GB" sz="2400" dirty="0">
                          <a:solidFill>
                            <a:schemeClr val="tx1"/>
                          </a:solidFill>
                          <a:effectLst/>
                        </a:rPr>
                        <a:t>3.0GHz &lt; </a:t>
                      </a:r>
                      <a:r>
                        <a:rPr lang="en-GB" sz="2400" dirty="0" err="1">
                          <a:solidFill>
                            <a:schemeClr val="tx1"/>
                          </a:solidFill>
                          <a:effectLst/>
                        </a:rPr>
                        <a:t>finterferer</a:t>
                      </a:r>
                      <a:r>
                        <a:rPr lang="en-GB" sz="2400" dirty="0">
                          <a:solidFill>
                            <a:schemeClr val="tx1"/>
                          </a:solidFill>
                          <a:effectLst/>
                        </a:rPr>
                        <a:t> ≤ 4.2 GHz</a:t>
                      </a:r>
                    </a:p>
                  </a:txBody>
                  <a:tcPr marL="17780" marR="68580" marT="0" marB="0"/>
                </a:tc>
                <a:tc>
                  <a:txBody>
                    <a:bodyPr/>
                    <a:lstStyle/>
                    <a:p>
                      <a:pPr algn="ctr">
                        <a:spcAft>
                          <a:spcPts val="0"/>
                        </a:spcAft>
                      </a:pPr>
                      <a:r>
                        <a:rPr lang="en-GB" sz="2400" dirty="0">
                          <a:effectLst/>
                          <a:latin typeface="Calibri" panose="020F0502020204030204" pitchFamily="34" charset="0"/>
                          <a:ea typeface="DengXian" panose="02010600030101010101" pitchFamily="2" charset="-122"/>
                          <a:cs typeface="Calibri" panose="020F0502020204030204" pitchFamily="34" charset="0"/>
                        </a:rPr>
                        <a:t>2.2</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400" dirty="0">
                          <a:effectLst/>
                        </a:rPr>
                        <a:t>2.2</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effectLst/>
                          <a:latin typeface="Calibri" panose="020F0502020204030204" pitchFamily="34" charset="0"/>
                          <a:ea typeface="DengXian" panose="02010600030101010101" pitchFamily="2" charset="-122"/>
                          <a:cs typeface="Calibri" panose="020F0502020204030204" pitchFamily="34" charset="0"/>
                        </a:rPr>
                        <a:t>2.3</a:t>
                      </a:r>
                    </a:p>
                  </a:txBody>
                  <a:tcPr marL="17780" marR="68580" marT="0" marB="0" anchor="b"/>
                </a:tc>
                <a:extLst>
                  <a:ext uri="{0D108BD9-81ED-4DB2-BD59-A6C34878D82A}">
                    <a16:rowId xmlns:a16="http://schemas.microsoft.com/office/drawing/2014/main" val="745482013"/>
                  </a:ext>
                </a:extLst>
              </a:tr>
              <a:tr h="0">
                <a:tc>
                  <a:txBody>
                    <a:bodyPr/>
                    <a:lstStyle/>
                    <a:p>
                      <a:pPr>
                        <a:spcAft>
                          <a:spcPts val="0"/>
                        </a:spcAft>
                      </a:pPr>
                      <a:r>
                        <a:rPr lang="en-GB" sz="2400" dirty="0">
                          <a:solidFill>
                            <a:schemeClr val="tx1"/>
                          </a:solidFill>
                          <a:effectLst/>
                        </a:rPr>
                        <a:t>4.2GHz &lt; </a:t>
                      </a:r>
                      <a:r>
                        <a:rPr lang="en-GB" sz="2400" dirty="0" err="1">
                          <a:solidFill>
                            <a:schemeClr val="tx1"/>
                          </a:solidFill>
                          <a:effectLst/>
                        </a:rPr>
                        <a:t>finterferer</a:t>
                      </a:r>
                      <a:r>
                        <a:rPr lang="en-GB" sz="2400" dirty="0">
                          <a:solidFill>
                            <a:schemeClr val="tx1"/>
                          </a:solidFill>
                          <a:effectLst/>
                        </a:rPr>
                        <a:t> ≤ 12.75 GHz</a:t>
                      </a:r>
                    </a:p>
                  </a:txBody>
                  <a:tcPr marL="17780" marR="68580" marT="0" marB="0"/>
                </a:tc>
                <a:tc>
                  <a:txBody>
                    <a:bodyPr/>
                    <a:lstStyle/>
                    <a:p>
                      <a:pPr algn="ctr">
                        <a:spcAft>
                          <a:spcPts val="0"/>
                        </a:spcAft>
                      </a:pPr>
                      <a:r>
                        <a:rPr lang="en-GB" sz="2400" dirty="0">
                          <a:effectLst/>
                          <a:latin typeface="Calibri" panose="020F0502020204030204" pitchFamily="34" charset="0"/>
                          <a:ea typeface="DengXian" panose="02010600030101010101" pitchFamily="2" charset="-122"/>
                          <a:cs typeface="Calibri" panose="020F0502020204030204" pitchFamily="34" charset="0"/>
                        </a:rPr>
                        <a:t>3.5</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400" dirty="0">
                          <a:effectLst/>
                        </a:rPr>
                        <a:t>3.6</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effectLst/>
                          <a:latin typeface="Calibri" panose="020F0502020204030204" pitchFamily="34" charset="0"/>
                          <a:ea typeface="DengXian" panose="02010600030101010101" pitchFamily="2" charset="-122"/>
                          <a:cs typeface="Calibri" panose="020F0502020204030204" pitchFamily="34" charset="0"/>
                        </a:rPr>
                        <a:t>3.6</a:t>
                      </a:r>
                    </a:p>
                  </a:txBody>
                  <a:tcPr marL="17780" marR="68580" marT="0" marB="0" anchor="b"/>
                </a:tc>
                <a:extLst>
                  <a:ext uri="{0D108BD9-81ED-4DB2-BD59-A6C34878D82A}">
                    <a16:rowId xmlns:a16="http://schemas.microsoft.com/office/drawing/2014/main" val="3658983678"/>
                  </a:ext>
                </a:extLst>
              </a:tr>
            </a:tbl>
          </a:graphicData>
        </a:graphic>
      </p:graphicFrame>
    </p:spTree>
    <p:extLst>
      <p:ext uri="{BB962C8B-B14F-4D97-AF65-F5344CB8AC3E}">
        <p14:creationId xmlns:p14="http://schemas.microsoft.com/office/powerpoint/2010/main" val="19296563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Final MU </a:t>
            </a:r>
            <a:r>
              <a:rPr lang="en-GB" dirty="0"/>
              <a:t>for </a:t>
            </a:r>
            <a:r>
              <a:rPr lang="en-GB" dirty="0" err="1"/>
              <a:t>eAAS</a:t>
            </a:r>
            <a:r>
              <a:rPr lang="en-GB" dirty="0"/>
              <a:t> and NR FR1 OTA out-of-band blocking requirement</a:t>
            </a:r>
            <a:endParaRPr lang="en-US" dirty="0"/>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nvPr>
        </p:nvGraphicFramePr>
        <p:xfrm>
          <a:off x="838200" y="1690688"/>
          <a:ext cx="10515600" cy="4023360"/>
        </p:xfrm>
        <a:graphic>
          <a:graphicData uri="http://schemas.openxmlformats.org/drawingml/2006/table">
            <a:tbl>
              <a:tblPr firstRow="1" firstCol="1" bandRow="1">
                <a:tableStyleId>{5C22544A-7EE6-4342-B048-85BDC9FD1C3A}</a:tableStyleId>
              </a:tblPr>
              <a:tblGrid>
                <a:gridCol w="2628900">
                  <a:extLst>
                    <a:ext uri="{9D8B030D-6E8A-4147-A177-3AD203B41FA5}">
                      <a16:colId xmlns:a16="http://schemas.microsoft.com/office/drawing/2014/main" val="2763964037"/>
                    </a:ext>
                  </a:extLst>
                </a:gridCol>
                <a:gridCol w="2628900">
                  <a:extLst>
                    <a:ext uri="{9D8B030D-6E8A-4147-A177-3AD203B41FA5}">
                      <a16:colId xmlns:a16="http://schemas.microsoft.com/office/drawing/2014/main" val="621576361"/>
                    </a:ext>
                  </a:extLst>
                </a:gridCol>
                <a:gridCol w="2628900">
                  <a:extLst>
                    <a:ext uri="{9D8B030D-6E8A-4147-A177-3AD203B41FA5}">
                      <a16:colId xmlns:a16="http://schemas.microsoft.com/office/drawing/2014/main" val="3454155057"/>
                    </a:ext>
                  </a:extLst>
                </a:gridCol>
                <a:gridCol w="2628900">
                  <a:extLst>
                    <a:ext uri="{9D8B030D-6E8A-4147-A177-3AD203B41FA5}">
                      <a16:colId xmlns:a16="http://schemas.microsoft.com/office/drawing/2014/main" val="2023140770"/>
                    </a:ext>
                  </a:extLst>
                </a:gridCol>
              </a:tblGrid>
              <a:tr h="0">
                <a:tc>
                  <a:txBody>
                    <a:bodyPr/>
                    <a:lstStyle/>
                    <a:p>
                      <a:endParaRPr lang="en-GB" sz="2400" dirty="0">
                        <a:effectLst/>
                        <a:latin typeface="Times New Roman" panose="02020603050405020304" pitchFamily="18" charset="0"/>
                      </a:endParaRPr>
                    </a:p>
                  </a:txBody>
                  <a:tcPr marL="17780" marR="68580" marT="0" marB="0"/>
                </a:tc>
                <a:tc gridSpan="3">
                  <a:txBody>
                    <a:bodyPr/>
                    <a:lstStyle/>
                    <a:p>
                      <a:pPr algn="ctr">
                        <a:spcAft>
                          <a:spcPts val="0"/>
                        </a:spcAft>
                      </a:pPr>
                      <a:r>
                        <a:rPr lang="en-GB" sz="2400" dirty="0">
                          <a:effectLst/>
                        </a:rPr>
                        <a:t>Expanded uncertainty </a:t>
                      </a:r>
                      <a:r>
                        <a:rPr lang="en-GB" sz="2400" dirty="0" err="1">
                          <a:effectLst/>
                        </a:rPr>
                        <a:t>u</a:t>
                      </a:r>
                      <a:r>
                        <a:rPr lang="en-GB" sz="2400" baseline="-25000" dirty="0" err="1">
                          <a:effectLst/>
                        </a:rPr>
                        <a:t>e</a:t>
                      </a:r>
                      <a:r>
                        <a:rPr lang="en-GB" sz="2400" dirty="0">
                          <a:effectLst/>
                        </a:rPr>
                        <a:t> [dB]</a:t>
                      </a:r>
                      <a:endParaRPr lang="en-GB" sz="24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0">
                <a:tc>
                  <a:txBody>
                    <a:bodyPr/>
                    <a:lstStyle/>
                    <a:p>
                      <a:r>
                        <a:rPr lang="en-GB" sz="2400" dirty="0">
                          <a:effectLst/>
                          <a:latin typeface="+mn-lt"/>
                        </a:rPr>
                        <a:t>Wanted signal frequency range:</a:t>
                      </a:r>
                    </a:p>
                  </a:txBody>
                  <a:tcPr marL="17780" marR="68580" marT="0" marB="0"/>
                </a:tc>
                <a:tc>
                  <a:txBody>
                    <a:bodyPr/>
                    <a:lstStyle/>
                    <a:p>
                      <a:pPr algn="ctr">
                        <a:spcAft>
                          <a:spcPts val="0"/>
                        </a:spcAft>
                      </a:pPr>
                      <a:r>
                        <a:rPr lang="en-GB" sz="2400" b="1" dirty="0" err="1">
                          <a:solidFill>
                            <a:schemeClr val="bg1"/>
                          </a:solidFill>
                          <a:effectLst/>
                        </a:rPr>
                        <a:t>fwanted</a:t>
                      </a:r>
                      <a:r>
                        <a:rPr lang="en-GB" sz="2400" b="1" dirty="0">
                          <a:solidFill>
                            <a:schemeClr val="bg1"/>
                          </a:solidFill>
                          <a:effectLst/>
                        </a:rPr>
                        <a:t> ≤ 3GHz</a:t>
                      </a:r>
                      <a:endParaRPr lang="en-GB" sz="24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solidFill>
                      <a:schemeClr val="accent1"/>
                    </a:solidFill>
                  </a:tcPr>
                </a:tc>
                <a:tc>
                  <a:txBody>
                    <a:bodyPr/>
                    <a:lstStyle/>
                    <a:p>
                      <a:pPr algn="ctr">
                        <a:spcAft>
                          <a:spcPts val="0"/>
                        </a:spcAft>
                      </a:pPr>
                      <a:r>
                        <a:rPr lang="en-GB" sz="2400" b="1" dirty="0">
                          <a:solidFill>
                            <a:schemeClr val="bg1"/>
                          </a:solidFill>
                          <a:effectLst/>
                        </a:rPr>
                        <a:t>3GHz &lt; </a:t>
                      </a:r>
                      <a:r>
                        <a:rPr lang="en-GB" sz="2400" b="1" dirty="0" err="1">
                          <a:solidFill>
                            <a:schemeClr val="bg1"/>
                          </a:solidFill>
                          <a:effectLst/>
                        </a:rPr>
                        <a:t>fwanted</a:t>
                      </a:r>
                      <a:r>
                        <a:rPr lang="en-GB" sz="2400" b="1" dirty="0">
                          <a:solidFill>
                            <a:schemeClr val="bg1"/>
                          </a:solidFill>
                          <a:effectLst/>
                        </a:rPr>
                        <a:t> ≤ 4.2GHz</a:t>
                      </a:r>
                      <a:endParaRPr lang="en-GB" sz="24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solidFill>
                      <a:schemeClr val="accent1"/>
                    </a:solidFill>
                  </a:tcPr>
                </a:tc>
                <a:tc>
                  <a:txBody>
                    <a:bodyPr/>
                    <a:lstStyle/>
                    <a:p>
                      <a:pPr algn="ctr">
                        <a:spcAft>
                          <a:spcPts val="0"/>
                        </a:spcAft>
                      </a:pPr>
                      <a:r>
                        <a:rPr lang="en-GB" sz="24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rPr>
                        <a:t>4.2GHz &lt; </a:t>
                      </a:r>
                      <a:r>
                        <a:rPr lang="en-GB" sz="2400" b="1" dirty="0" err="1">
                          <a:solidFill>
                            <a:schemeClr val="bg1"/>
                          </a:solidFill>
                          <a:effectLst/>
                          <a:latin typeface="Calibri" panose="020F0502020204030204" pitchFamily="34" charset="0"/>
                          <a:ea typeface="DengXian" panose="02010600030101010101" pitchFamily="2" charset="-122"/>
                          <a:cs typeface="Calibri" panose="020F0502020204030204" pitchFamily="34" charset="0"/>
                        </a:rPr>
                        <a:t>fwanted</a:t>
                      </a:r>
                      <a:r>
                        <a:rPr lang="en-GB" sz="24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rPr>
                        <a:t> ≤ 6.0GHz</a:t>
                      </a:r>
                    </a:p>
                  </a:txBody>
                  <a:tcPr marL="17780" marR="68580" marT="0" marB="0">
                    <a:solidFill>
                      <a:schemeClr val="accent1"/>
                    </a:solidFill>
                  </a:tcPr>
                </a:tc>
                <a:extLst>
                  <a:ext uri="{0D108BD9-81ED-4DB2-BD59-A6C34878D82A}">
                    <a16:rowId xmlns:a16="http://schemas.microsoft.com/office/drawing/2014/main" val="627694763"/>
                  </a:ext>
                </a:extLst>
              </a:tr>
              <a:tr h="0">
                <a:tc>
                  <a:txBody>
                    <a:bodyPr/>
                    <a:lstStyle/>
                    <a:p>
                      <a:pPr>
                        <a:spcAft>
                          <a:spcPts val="0"/>
                        </a:spcAft>
                      </a:pPr>
                      <a:r>
                        <a:rPr lang="en-GB" sz="2400" dirty="0">
                          <a:solidFill>
                            <a:schemeClr val="tx1"/>
                          </a:solidFill>
                          <a:effectLst/>
                          <a:latin typeface="+mn-lt"/>
                          <a:ea typeface="DengXian" panose="02010600030101010101" pitchFamily="2" charset="-122"/>
                          <a:cs typeface="Calibri" panose="020F0502020204030204" pitchFamily="34" charset="0"/>
                        </a:rPr>
                        <a:t>Interfering signal frequency range:</a:t>
                      </a:r>
                    </a:p>
                  </a:txBody>
                  <a:tcPr marL="17780" marR="68580" marT="0" marB="0"/>
                </a:tc>
                <a:tc>
                  <a:txBody>
                    <a:bodyPr/>
                    <a:lstStyle/>
                    <a:p>
                      <a:pPr algn="ctr">
                        <a:spcAft>
                          <a:spcPts val="0"/>
                        </a:spcAft>
                      </a:pPr>
                      <a:endParaRPr lang="en-GB" sz="24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endParaRPr lang="en-GB" sz="24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endParaRPr lang="en-GB" sz="24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extLst>
                  <a:ext uri="{0D108BD9-81ED-4DB2-BD59-A6C34878D82A}">
                    <a16:rowId xmlns:a16="http://schemas.microsoft.com/office/drawing/2014/main" val="1982303480"/>
                  </a:ext>
                </a:extLst>
              </a:tr>
              <a:tr h="0">
                <a:tc>
                  <a:txBody>
                    <a:bodyPr/>
                    <a:lstStyle/>
                    <a:p>
                      <a:pPr>
                        <a:spcAft>
                          <a:spcPts val="0"/>
                        </a:spcAft>
                      </a:pPr>
                      <a:r>
                        <a:rPr lang="en-GB" sz="2400" dirty="0">
                          <a:solidFill>
                            <a:schemeClr val="tx1"/>
                          </a:solidFill>
                          <a:effectLst/>
                        </a:rPr>
                        <a:t>1MHz &lt; </a:t>
                      </a:r>
                      <a:r>
                        <a:rPr lang="en-GB" sz="2400" dirty="0" err="1">
                          <a:solidFill>
                            <a:schemeClr val="tx1"/>
                          </a:solidFill>
                          <a:effectLst/>
                        </a:rPr>
                        <a:t>finterferer</a:t>
                      </a:r>
                      <a:r>
                        <a:rPr lang="en-GB" sz="2400" dirty="0">
                          <a:solidFill>
                            <a:schemeClr val="tx1"/>
                          </a:solidFill>
                          <a:effectLst/>
                        </a:rPr>
                        <a:t> ≤ 3 GHz</a:t>
                      </a:r>
                      <a:endParaRPr lang="en-GB" sz="24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400" dirty="0">
                          <a:effectLst/>
                        </a:rPr>
                        <a:t>2.1</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400" dirty="0">
                          <a:effectLst/>
                        </a:rPr>
                        <a:t>2.1</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400" dirty="0">
                          <a:effectLst/>
                          <a:latin typeface="Calibri" panose="020F0502020204030204" pitchFamily="34" charset="0"/>
                          <a:ea typeface="DengXian" panose="02010600030101010101" pitchFamily="2" charset="-122"/>
                          <a:cs typeface="Calibri" panose="020F0502020204030204" pitchFamily="34" charset="0"/>
                        </a:rPr>
                        <a:t>2.2</a:t>
                      </a:r>
                    </a:p>
                  </a:txBody>
                  <a:tcPr marL="17780" marR="68580" marT="0" marB="0" anchor="b"/>
                </a:tc>
                <a:extLst>
                  <a:ext uri="{0D108BD9-81ED-4DB2-BD59-A6C34878D82A}">
                    <a16:rowId xmlns:a16="http://schemas.microsoft.com/office/drawing/2014/main" val="2258000092"/>
                  </a:ext>
                </a:extLst>
              </a:tr>
              <a:tr h="0">
                <a:tc>
                  <a:txBody>
                    <a:bodyPr/>
                    <a:lstStyle/>
                    <a:p>
                      <a:pPr>
                        <a:spcAft>
                          <a:spcPts val="0"/>
                        </a:spcAft>
                      </a:pPr>
                      <a:r>
                        <a:rPr lang="en-GB" sz="2400" dirty="0">
                          <a:solidFill>
                            <a:schemeClr val="tx1"/>
                          </a:solidFill>
                          <a:effectLst/>
                        </a:rPr>
                        <a:t>3.0GHz &lt; </a:t>
                      </a:r>
                      <a:r>
                        <a:rPr lang="en-GB" sz="2400" dirty="0" err="1">
                          <a:solidFill>
                            <a:schemeClr val="tx1"/>
                          </a:solidFill>
                          <a:effectLst/>
                        </a:rPr>
                        <a:t>finterferer</a:t>
                      </a:r>
                      <a:r>
                        <a:rPr lang="en-GB" sz="2400" dirty="0">
                          <a:solidFill>
                            <a:schemeClr val="tx1"/>
                          </a:solidFill>
                          <a:effectLst/>
                        </a:rPr>
                        <a:t> ≤ 4.2 GHz</a:t>
                      </a:r>
                    </a:p>
                  </a:txBody>
                  <a:tcPr marL="17780" marR="68580" marT="0" marB="0"/>
                </a:tc>
                <a:tc>
                  <a:txBody>
                    <a:bodyPr/>
                    <a:lstStyle/>
                    <a:p>
                      <a:pPr algn="ctr">
                        <a:spcAft>
                          <a:spcPts val="0"/>
                        </a:spcAft>
                      </a:pPr>
                      <a:r>
                        <a:rPr lang="en-GB" sz="2400" dirty="0">
                          <a:effectLst/>
                          <a:latin typeface="Calibri" panose="020F0502020204030204" pitchFamily="34" charset="0"/>
                          <a:ea typeface="DengXian" panose="02010600030101010101" pitchFamily="2" charset="-122"/>
                          <a:cs typeface="Calibri" panose="020F0502020204030204" pitchFamily="34" charset="0"/>
                        </a:rPr>
                        <a:t>2.2</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400" dirty="0">
                          <a:effectLst/>
                        </a:rPr>
                        <a:t>2.2</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effectLst/>
                          <a:latin typeface="Calibri" panose="020F0502020204030204" pitchFamily="34" charset="0"/>
                          <a:ea typeface="DengXian" panose="02010600030101010101" pitchFamily="2" charset="-122"/>
                          <a:cs typeface="Calibri" panose="020F0502020204030204" pitchFamily="34" charset="0"/>
                        </a:rPr>
                        <a:t>2.3</a:t>
                      </a:r>
                    </a:p>
                  </a:txBody>
                  <a:tcPr marL="17780" marR="68580" marT="0" marB="0" anchor="b"/>
                </a:tc>
                <a:extLst>
                  <a:ext uri="{0D108BD9-81ED-4DB2-BD59-A6C34878D82A}">
                    <a16:rowId xmlns:a16="http://schemas.microsoft.com/office/drawing/2014/main" val="745482013"/>
                  </a:ext>
                </a:extLst>
              </a:tr>
              <a:tr h="0">
                <a:tc>
                  <a:txBody>
                    <a:bodyPr/>
                    <a:lstStyle/>
                    <a:p>
                      <a:pPr>
                        <a:spcAft>
                          <a:spcPts val="0"/>
                        </a:spcAft>
                      </a:pPr>
                      <a:r>
                        <a:rPr lang="en-GB" sz="2400" dirty="0">
                          <a:solidFill>
                            <a:schemeClr val="tx1"/>
                          </a:solidFill>
                          <a:effectLst/>
                        </a:rPr>
                        <a:t>4.2GHz &lt; </a:t>
                      </a:r>
                      <a:r>
                        <a:rPr lang="en-GB" sz="2400" dirty="0" err="1">
                          <a:solidFill>
                            <a:schemeClr val="tx1"/>
                          </a:solidFill>
                          <a:effectLst/>
                        </a:rPr>
                        <a:t>finterferer</a:t>
                      </a:r>
                      <a:r>
                        <a:rPr lang="en-GB" sz="2400" dirty="0">
                          <a:solidFill>
                            <a:schemeClr val="tx1"/>
                          </a:solidFill>
                          <a:effectLst/>
                        </a:rPr>
                        <a:t> ≤ 12.75 GHz</a:t>
                      </a:r>
                    </a:p>
                  </a:txBody>
                  <a:tcPr marL="17780" marR="68580" marT="0" marB="0"/>
                </a:tc>
                <a:tc>
                  <a:txBody>
                    <a:bodyPr/>
                    <a:lstStyle/>
                    <a:p>
                      <a:pPr algn="ctr">
                        <a:spcAft>
                          <a:spcPts val="0"/>
                        </a:spcAft>
                      </a:pPr>
                      <a:r>
                        <a:rPr lang="en-GB" sz="2400" dirty="0">
                          <a:effectLst/>
                          <a:latin typeface="Calibri" panose="020F0502020204030204" pitchFamily="34" charset="0"/>
                          <a:ea typeface="DengXian" panose="02010600030101010101" pitchFamily="2" charset="-122"/>
                          <a:cs typeface="Calibri" panose="020F0502020204030204" pitchFamily="34" charset="0"/>
                        </a:rPr>
                        <a:t>3.5</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400" dirty="0">
                          <a:effectLst/>
                        </a:rPr>
                        <a:t>3.6</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effectLst/>
                          <a:latin typeface="Calibri" panose="020F0502020204030204" pitchFamily="34" charset="0"/>
                          <a:ea typeface="DengXian" panose="02010600030101010101" pitchFamily="2" charset="-122"/>
                          <a:cs typeface="Calibri" panose="020F0502020204030204" pitchFamily="34" charset="0"/>
                        </a:rPr>
                        <a:t>3.6</a:t>
                      </a:r>
                    </a:p>
                  </a:txBody>
                  <a:tcPr marL="17780" marR="68580" marT="0" marB="0" anchor="b"/>
                </a:tc>
                <a:extLst>
                  <a:ext uri="{0D108BD9-81ED-4DB2-BD59-A6C34878D82A}">
                    <a16:rowId xmlns:a16="http://schemas.microsoft.com/office/drawing/2014/main" val="3658983678"/>
                  </a:ext>
                </a:extLst>
              </a:tr>
            </a:tbl>
          </a:graphicData>
        </a:graphic>
      </p:graphicFrame>
    </p:spTree>
    <p:extLst>
      <p:ext uri="{BB962C8B-B14F-4D97-AF65-F5344CB8AC3E}">
        <p14:creationId xmlns:p14="http://schemas.microsoft.com/office/powerpoint/2010/main" val="4268609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Comparison on conducted Vs OTA MU </a:t>
            </a:r>
            <a:r>
              <a:rPr lang="en-GB" dirty="0"/>
              <a:t>for </a:t>
            </a:r>
            <a:r>
              <a:rPr lang="en-GB" dirty="0" err="1"/>
              <a:t>eAAS</a:t>
            </a:r>
            <a:r>
              <a:rPr lang="en-GB" dirty="0"/>
              <a:t> and NR FR1 OTA receiver directional requirements</a:t>
            </a:r>
            <a:endParaRPr lang="en-US" dirty="0"/>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nvPr>
        </p:nvGraphicFramePr>
        <p:xfrm>
          <a:off x="838200" y="1690688"/>
          <a:ext cx="10515598" cy="4876800"/>
        </p:xfrm>
        <a:graphic>
          <a:graphicData uri="http://schemas.openxmlformats.org/drawingml/2006/table">
            <a:tbl>
              <a:tblPr firstRow="1" firstCol="1" bandRow="1">
                <a:tableStyleId>{5C22544A-7EE6-4342-B048-85BDC9FD1C3A}</a:tableStyleId>
              </a:tblPr>
              <a:tblGrid>
                <a:gridCol w="1553308">
                  <a:extLst>
                    <a:ext uri="{9D8B030D-6E8A-4147-A177-3AD203B41FA5}">
                      <a16:colId xmlns:a16="http://schemas.microsoft.com/office/drawing/2014/main" val="2763964037"/>
                    </a:ext>
                  </a:extLst>
                </a:gridCol>
                <a:gridCol w="995810">
                  <a:extLst>
                    <a:ext uri="{9D8B030D-6E8A-4147-A177-3AD203B41FA5}">
                      <a16:colId xmlns:a16="http://schemas.microsoft.com/office/drawing/2014/main" val="621576361"/>
                    </a:ext>
                  </a:extLst>
                </a:gridCol>
                <a:gridCol w="995810">
                  <a:extLst>
                    <a:ext uri="{9D8B030D-6E8A-4147-A177-3AD203B41FA5}">
                      <a16:colId xmlns:a16="http://schemas.microsoft.com/office/drawing/2014/main" val="514318747"/>
                    </a:ext>
                  </a:extLst>
                </a:gridCol>
                <a:gridCol w="995810">
                  <a:extLst>
                    <a:ext uri="{9D8B030D-6E8A-4147-A177-3AD203B41FA5}">
                      <a16:colId xmlns:a16="http://schemas.microsoft.com/office/drawing/2014/main" val="4028575727"/>
                    </a:ext>
                  </a:extLst>
                </a:gridCol>
                <a:gridCol w="995810">
                  <a:extLst>
                    <a:ext uri="{9D8B030D-6E8A-4147-A177-3AD203B41FA5}">
                      <a16:colId xmlns:a16="http://schemas.microsoft.com/office/drawing/2014/main" val="3454155057"/>
                    </a:ext>
                  </a:extLst>
                </a:gridCol>
                <a:gridCol w="995810">
                  <a:extLst>
                    <a:ext uri="{9D8B030D-6E8A-4147-A177-3AD203B41FA5}">
                      <a16:colId xmlns:a16="http://schemas.microsoft.com/office/drawing/2014/main" val="1184277317"/>
                    </a:ext>
                  </a:extLst>
                </a:gridCol>
                <a:gridCol w="995810">
                  <a:extLst>
                    <a:ext uri="{9D8B030D-6E8A-4147-A177-3AD203B41FA5}">
                      <a16:colId xmlns:a16="http://schemas.microsoft.com/office/drawing/2014/main" val="2231207199"/>
                    </a:ext>
                  </a:extLst>
                </a:gridCol>
                <a:gridCol w="995810">
                  <a:extLst>
                    <a:ext uri="{9D8B030D-6E8A-4147-A177-3AD203B41FA5}">
                      <a16:colId xmlns:a16="http://schemas.microsoft.com/office/drawing/2014/main" val="2023140770"/>
                    </a:ext>
                  </a:extLst>
                </a:gridCol>
                <a:gridCol w="995810">
                  <a:extLst>
                    <a:ext uri="{9D8B030D-6E8A-4147-A177-3AD203B41FA5}">
                      <a16:colId xmlns:a16="http://schemas.microsoft.com/office/drawing/2014/main" val="3479746813"/>
                    </a:ext>
                  </a:extLst>
                </a:gridCol>
                <a:gridCol w="995810">
                  <a:extLst>
                    <a:ext uri="{9D8B030D-6E8A-4147-A177-3AD203B41FA5}">
                      <a16:colId xmlns:a16="http://schemas.microsoft.com/office/drawing/2014/main" val="2246296717"/>
                    </a:ext>
                  </a:extLst>
                </a:gridCol>
              </a:tblGrid>
              <a:tr h="0">
                <a:tc>
                  <a:txBody>
                    <a:bodyPr/>
                    <a:lstStyle/>
                    <a:p>
                      <a:endParaRPr lang="en-GB" sz="1600" dirty="0">
                        <a:effectLst/>
                        <a:latin typeface="Times New Roman" panose="02020603050405020304" pitchFamily="18" charset="0"/>
                      </a:endParaRPr>
                    </a:p>
                  </a:txBody>
                  <a:tcPr marL="17780" marR="68580" marT="0" marB="0"/>
                </a:tc>
                <a:tc gridSpan="9">
                  <a:txBody>
                    <a:bodyPr/>
                    <a:lstStyle/>
                    <a:p>
                      <a:pPr algn="ctr">
                        <a:spcAft>
                          <a:spcPts val="0"/>
                        </a:spcAft>
                      </a:pPr>
                      <a:r>
                        <a:rPr lang="en-GB" sz="1600" dirty="0">
                          <a:effectLst/>
                        </a:rPr>
                        <a:t>Expanded uncertainty </a:t>
                      </a:r>
                      <a:r>
                        <a:rPr lang="en-GB" sz="1600" dirty="0" err="1">
                          <a:effectLst/>
                        </a:rPr>
                        <a:t>u</a:t>
                      </a:r>
                      <a:r>
                        <a:rPr lang="en-GB" sz="1600" baseline="-25000" dirty="0" err="1">
                          <a:effectLst/>
                        </a:rPr>
                        <a:t>e</a:t>
                      </a:r>
                      <a:r>
                        <a:rPr lang="en-GB" sz="1600" dirty="0">
                          <a:effectLst/>
                        </a:rPr>
                        <a:t> [dB]</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0">
                <a:tc>
                  <a:txBody>
                    <a:bodyPr/>
                    <a:lstStyle/>
                    <a:p>
                      <a:endParaRPr lang="en-GB" sz="1600" dirty="0">
                        <a:effectLst/>
                        <a:latin typeface="Times New Roman" panose="02020603050405020304" pitchFamily="18" charset="0"/>
                      </a:endParaRPr>
                    </a:p>
                  </a:txBody>
                  <a:tcPr marL="17780" marR="68580" marT="0" marB="0"/>
                </a:tc>
                <a:tc gridSpan="3">
                  <a:txBody>
                    <a:bodyPr/>
                    <a:lstStyle/>
                    <a:p>
                      <a:pPr algn="ctr">
                        <a:spcAft>
                          <a:spcPts val="0"/>
                        </a:spcAft>
                      </a:pPr>
                      <a:r>
                        <a:rPr lang="en-GB" sz="1600" dirty="0">
                          <a:effectLst/>
                        </a:rPr>
                        <a:t>f ≦ 3GHz</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dirty="0">
                          <a:effectLst/>
                        </a:rPr>
                        <a:t>3GHz &lt; f ≦ 4.2GHz</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4.2GHz &lt; f ≦ 6GHz</a:t>
                      </a: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0">
                <a:tc>
                  <a:txBody>
                    <a:bodyPr/>
                    <a:lstStyle/>
                    <a:p>
                      <a:pP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extLst>
                  <a:ext uri="{0D108BD9-81ED-4DB2-BD59-A6C34878D82A}">
                    <a16:rowId xmlns:a16="http://schemas.microsoft.com/office/drawing/2014/main" val="1982303480"/>
                  </a:ext>
                </a:extLst>
              </a:tr>
              <a:tr h="0">
                <a:tc>
                  <a:txBody>
                    <a:bodyPr/>
                    <a:lstStyle/>
                    <a:p>
                      <a:pP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receiver sensitivity and reference sensitivity</a:t>
                      </a:r>
                    </a:p>
                  </a:txBody>
                  <a:tcPr marL="17780" marR="68580" marT="0" marB="0"/>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0.7</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1.3</a:t>
                      </a:r>
                      <a:endPar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0.6</a:t>
                      </a:r>
                      <a:endPar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1</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1.4</a:t>
                      </a:r>
                      <a:endPar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0.4</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1.5</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1.6</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3582780404"/>
                  </a:ext>
                </a:extLst>
              </a:tr>
              <a:tr h="0">
                <a:tc>
                  <a:txBody>
                    <a:bodyPr/>
                    <a:lstStyle/>
                    <a:p>
                      <a:pPr>
                        <a:spcAft>
                          <a:spcPts val="0"/>
                        </a:spcAft>
                      </a:pPr>
                      <a:r>
                        <a:rPr lang="en-GB" sz="1600">
                          <a:effectLst/>
                        </a:rPr>
                        <a:t>receiver dynamic range</a:t>
                      </a:r>
                      <a:endParaRPr lang="en-GB" sz="160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0.3</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rPr>
                        <a:t>0.3</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extLst>
                  <a:ext uri="{0D108BD9-81ED-4DB2-BD59-A6C34878D82A}">
                    <a16:rowId xmlns:a16="http://schemas.microsoft.com/office/drawing/2014/main" val="2258000092"/>
                  </a:ext>
                </a:extLst>
              </a:tr>
              <a:tr h="0">
                <a:tc>
                  <a:txBody>
                    <a:bodyPr/>
                    <a:lstStyle/>
                    <a:p>
                      <a:pPr>
                        <a:spcAft>
                          <a:spcPts val="0"/>
                        </a:spcAft>
                      </a:pPr>
                      <a:r>
                        <a:rPr lang="en-GB" sz="1600" dirty="0">
                          <a:effectLst/>
                        </a:rPr>
                        <a:t>in-channel selectivity</a:t>
                      </a:r>
                    </a:p>
                  </a:txBody>
                  <a:tcPr marL="17780" marR="68580" marT="0" marB="0"/>
                </a:tc>
                <a:tc>
                  <a:txBody>
                    <a:bodyPr/>
                    <a:lstStyle/>
                    <a:p>
                      <a:pPr algn="ctr">
                        <a:spcAft>
                          <a:spcPts val="0"/>
                        </a:spcAft>
                      </a:pPr>
                      <a:r>
                        <a:rPr lang="en-GB" sz="1600" dirty="0">
                          <a:effectLst/>
                        </a:rPr>
                        <a:t>1.4</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1.7</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1.8</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2.1</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2.5</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2.7</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extLst>
                  <a:ext uri="{0D108BD9-81ED-4DB2-BD59-A6C34878D82A}">
                    <a16:rowId xmlns:a16="http://schemas.microsoft.com/office/drawing/2014/main" val="745482013"/>
                  </a:ext>
                </a:extLst>
              </a:tr>
              <a:tr h="0">
                <a:tc>
                  <a:txBody>
                    <a:bodyPr/>
                    <a:lstStyle/>
                    <a:p>
                      <a:pPr>
                        <a:spcAft>
                          <a:spcPts val="0"/>
                        </a:spcAft>
                      </a:pPr>
                      <a:r>
                        <a:rPr lang="en-GB" sz="1600" dirty="0">
                          <a:effectLst/>
                        </a:rPr>
                        <a:t>adjacent channel selectivity and narrowband blocking</a:t>
                      </a:r>
                    </a:p>
                  </a:txBody>
                  <a:tcPr marL="17780" marR="68580" marT="0" marB="0"/>
                </a:tc>
                <a:tc>
                  <a:txBody>
                    <a:bodyPr/>
                    <a:lstStyle/>
                    <a:p>
                      <a:pPr algn="ctr">
                        <a:spcAft>
                          <a:spcPts val="0"/>
                        </a:spcAft>
                      </a:pPr>
                      <a:r>
                        <a:rPr lang="en-GB" sz="1600" dirty="0">
                          <a:effectLst/>
                        </a:rPr>
                        <a:t>1.4</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1.7</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1.8</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2.1</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2.5</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2.7</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extLst>
                  <a:ext uri="{0D108BD9-81ED-4DB2-BD59-A6C34878D82A}">
                    <a16:rowId xmlns:a16="http://schemas.microsoft.com/office/drawing/2014/main" val="3658983678"/>
                  </a:ext>
                </a:extLst>
              </a:tr>
              <a:tr h="0">
                <a:tc>
                  <a:txBody>
                    <a:bodyPr/>
                    <a:lstStyle/>
                    <a:p>
                      <a:pPr>
                        <a:spcAft>
                          <a:spcPts val="0"/>
                        </a:spcAft>
                      </a:pPr>
                      <a:r>
                        <a:rPr lang="en-GB" sz="1600" dirty="0">
                          <a:effectLst/>
                        </a:rPr>
                        <a:t>in-band blocking</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1.6</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1.9</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2.0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2.2</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2.7</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2.9</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extLst>
                  <a:ext uri="{0D108BD9-81ED-4DB2-BD59-A6C34878D82A}">
                    <a16:rowId xmlns:a16="http://schemas.microsoft.com/office/drawing/2014/main" val="41185478"/>
                  </a:ext>
                </a:extLst>
              </a:tr>
              <a:tr h="0">
                <a:tc>
                  <a:txBody>
                    <a:bodyPr/>
                    <a:lstStyle/>
                    <a:p>
                      <a:pPr>
                        <a:spcAft>
                          <a:spcPts val="0"/>
                        </a:spcAft>
                      </a:pPr>
                      <a:r>
                        <a:rPr lang="en-GB" sz="1600" dirty="0">
                          <a:effectLst/>
                        </a:rPr>
                        <a:t>receiver intermodulation</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1.8</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2.0</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rPr>
                        <a:t>2.4</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2.6</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3.3</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3.4</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2281191454"/>
                  </a:ext>
                </a:extLst>
              </a:tr>
            </a:tbl>
          </a:graphicData>
        </a:graphic>
      </p:graphicFrame>
    </p:spTree>
    <p:extLst>
      <p:ext uri="{BB962C8B-B14F-4D97-AF65-F5344CB8AC3E}">
        <p14:creationId xmlns:p14="http://schemas.microsoft.com/office/powerpoint/2010/main" val="6954424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B3849-3D00-4FAF-8589-1AE209D8147E}"/>
              </a:ext>
            </a:extLst>
          </p:cNvPr>
          <p:cNvSpPr>
            <a:spLocks noGrp="1"/>
          </p:cNvSpPr>
          <p:nvPr>
            <p:ph type="title"/>
          </p:nvPr>
        </p:nvSpPr>
        <p:spPr/>
        <p:txBody>
          <a:bodyPr/>
          <a:lstStyle/>
          <a:p>
            <a:r>
              <a:rPr lang="en-US" dirty="0"/>
              <a:t>Way forward on TT </a:t>
            </a:r>
            <a:r>
              <a:rPr lang="en-GB" dirty="0"/>
              <a:t>for </a:t>
            </a:r>
            <a:r>
              <a:rPr lang="en-GB" dirty="0" err="1"/>
              <a:t>eAAS</a:t>
            </a:r>
            <a:r>
              <a:rPr lang="en-GB" dirty="0"/>
              <a:t> and NR FR1 OTA receiver directional requirements</a:t>
            </a:r>
          </a:p>
        </p:txBody>
      </p:sp>
      <p:graphicFrame>
        <p:nvGraphicFramePr>
          <p:cNvPr id="6" name="Content Placeholder 3">
            <a:extLst>
              <a:ext uri="{FF2B5EF4-FFF2-40B4-BE49-F238E27FC236}">
                <a16:creationId xmlns:a16="http://schemas.microsoft.com/office/drawing/2014/main" id="{79A5E861-6DC0-48F7-A814-E2E024189803}"/>
              </a:ext>
            </a:extLst>
          </p:cNvPr>
          <p:cNvGraphicFramePr>
            <a:graphicFrameLocks/>
          </p:cNvGraphicFramePr>
          <p:nvPr>
            <p:extLst/>
          </p:nvPr>
        </p:nvGraphicFramePr>
        <p:xfrm>
          <a:off x="838200" y="1690688"/>
          <a:ext cx="10515598" cy="4876800"/>
        </p:xfrm>
        <a:graphic>
          <a:graphicData uri="http://schemas.openxmlformats.org/drawingml/2006/table">
            <a:tbl>
              <a:tblPr firstRow="1" firstCol="1" bandRow="1">
                <a:tableStyleId>{5C22544A-7EE6-4342-B048-85BDC9FD1C3A}</a:tableStyleId>
              </a:tblPr>
              <a:tblGrid>
                <a:gridCol w="1553308">
                  <a:extLst>
                    <a:ext uri="{9D8B030D-6E8A-4147-A177-3AD203B41FA5}">
                      <a16:colId xmlns:a16="http://schemas.microsoft.com/office/drawing/2014/main" val="2763964037"/>
                    </a:ext>
                  </a:extLst>
                </a:gridCol>
                <a:gridCol w="995810">
                  <a:extLst>
                    <a:ext uri="{9D8B030D-6E8A-4147-A177-3AD203B41FA5}">
                      <a16:colId xmlns:a16="http://schemas.microsoft.com/office/drawing/2014/main" val="621576361"/>
                    </a:ext>
                  </a:extLst>
                </a:gridCol>
                <a:gridCol w="995810">
                  <a:extLst>
                    <a:ext uri="{9D8B030D-6E8A-4147-A177-3AD203B41FA5}">
                      <a16:colId xmlns:a16="http://schemas.microsoft.com/office/drawing/2014/main" val="514318747"/>
                    </a:ext>
                  </a:extLst>
                </a:gridCol>
                <a:gridCol w="995810">
                  <a:extLst>
                    <a:ext uri="{9D8B030D-6E8A-4147-A177-3AD203B41FA5}">
                      <a16:colId xmlns:a16="http://schemas.microsoft.com/office/drawing/2014/main" val="4028575727"/>
                    </a:ext>
                  </a:extLst>
                </a:gridCol>
                <a:gridCol w="995810">
                  <a:extLst>
                    <a:ext uri="{9D8B030D-6E8A-4147-A177-3AD203B41FA5}">
                      <a16:colId xmlns:a16="http://schemas.microsoft.com/office/drawing/2014/main" val="3454155057"/>
                    </a:ext>
                  </a:extLst>
                </a:gridCol>
                <a:gridCol w="995810">
                  <a:extLst>
                    <a:ext uri="{9D8B030D-6E8A-4147-A177-3AD203B41FA5}">
                      <a16:colId xmlns:a16="http://schemas.microsoft.com/office/drawing/2014/main" val="1184277317"/>
                    </a:ext>
                  </a:extLst>
                </a:gridCol>
                <a:gridCol w="995810">
                  <a:extLst>
                    <a:ext uri="{9D8B030D-6E8A-4147-A177-3AD203B41FA5}">
                      <a16:colId xmlns:a16="http://schemas.microsoft.com/office/drawing/2014/main" val="2231207199"/>
                    </a:ext>
                  </a:extLst>
                </a:gridCol>
                <a:gridCol w="995810">
                  <a:extLst>
                    <a:ext uri="{9D8B030D-6E8A-4147-A177-3AD203B41FA5}">
                      <a16:colId xmlns:a16="http://schemas.microsoft.com/office/drawing/2014/main" val="2023140770"/>
                    </a:ext>
                  </a:extLst>
                </a:gridCol>
                <a:gridCol w="995810">
                  <a:extLst>
                    <a:ext uri="{9D8B030D-6E8A-4147-A177-3AD203B41FA5}">
                      <a16:colId xmlns:a16="http://schemas.microsoft.com/office/drawing/2014/main" val="3479746813"/>
                    </a:ext>
                  </a:extLst>
                </a:gridCol>
                <a:gridCol w="995810">
                  <a:extLst>
                    <a:ext uri="{9D8B030D-6E8A-4147-A177-3AD203B41FA5}">
                      <a16:colId xmlns:a16="http://schemas.microsoft.com/office/drawing/2014/main" val="2246296717"/>
                    </a:ext>
                  </a:extLst>
                </a:gridCol>
              </a:tblGrid>
              <a:tr h="0">
                <a:tc>
                  <a:txBody>
                    <a:bodyPr/>
                    <a:lstStyle/>
                    <a:p>
                      <a:endParaRPr lang="en-GB" sz="1600" dirty="0">
                        <a:effectLst/>
                        <a:latin typeface="Times New Roman" panose="02020603050405020304" pitchFamily="18" charset="0"/>
                      </a:endParaRPr>
                    </a:p>
                  </a:txBody>
                  <a:tcPr marL="17780" marR="68580" marT="0" marB="0"/>
                </a:tc>
                <a:tc gridSpan="9">
                  <a:txBody>
                    <a:bodyPr/>
                    <a:lstStyle/>
                    <a:p>
                      <a:pPr algn="ctr">
                        <a:spcAft>
                          <a:spcPts val="0"/>
                        </a:spcAft>
                      </a:pPr>
                      <a:r>
                        <a:rPr lang="en-GB" sz="1600" dirty="0">
                          <a:effectLst/>
                        </a:rPr>
                        <a:t>Test Tolerance [dB]</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0">
                <a:tc>
                  <a:txBody>
                    <a:bodyPr/>
                    <a:lstStyle/>
                    <a:p>
                      <a:endParaRPr lang="en-GB" sz="1600" dirty="0">
                        <a:effectLst/>
                        <a:latin typeface="Times New Roman" panose="02020603050405020304" pitchFamily="18" charset="0"/>
                      </a:endParaRPr>
                    </a:p>
                  </a:txBody>
                  <a:tcPr marL="17780" marR="68580" marT="0" marB="0"/>
                </a:tc>
                <a:tc gridSpan="3">
                  <a:txBody>
                    <a:bodyPr/>
                    <a:lstStyle/>
                    <a:p>
                      <a:pPr algn="ctr">
                        <a:spcAft>
                          <a:spcPts val="0"/>
                        </a:spcAft>
                      </a:pPr>
                      <a:r>
                        <a:rPr lang="en-GB" sz="1600" dirty="0">
                          <a:effectLst/>
                        </a:rPr>
                        <a:t>f ≦ 3GHz</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dirty="0">
                          <a:effectLst/>
                        </a:rPr>
                        <a:t>3GHz &lt; f ≦ 4.2GHz</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4.2GHz &lt; f ≦ 6GHz</a:t>
                      </a: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0">
                <a:tc>
                  <a:txBody>
                    <a:bodyPr/>
                    <a:lstStyle/>
                    <a:p>
                      <a:pP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extLst>
                  <a:ext uri="{0D108BD9-81ED-4DB2-BD59-A6C34878D82A}">
                    <a16:rowId xmlns:a16="http://schemas.microsoft.com/office/drawing/2014/main" val="1982303480"/>
                  </a:ext>
                </a:extLst>
              </a:tr>
              <a:tr h="0">
                <a:tc>
                  <a:txBody>
                    <a:bodyPr/>
                    <a:lstStyle/>
                    <a:p>
                      <a:pP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receiver sensitivity and reference sensitivity</a:t>
                      </a:r>
                    </a:p>
                  </a:txBody>
                  <a:tcPr marL="17780" marR="68580" marT="0" marB="0"/>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0.7</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1.3</a:t>
                      </a:r>
                      <a:endPar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0.6</a:t>
                      </a:r>
                      <a:endPar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1</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1.4</a:t>
                      </a:r>
                      <a:endPar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0.4</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1.5</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1.6</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3721422774"/>
                  </a:ext>
                </a:extLst>
              </a:tr>
              <a:tr h="0">
                <a:tc>
                  <a:txBody>
                    <a:bodyPr/>
                    <a:lstStyle/>
                    <a:p>
                      <a:pPr>
                        <a:spcAft>
                          <a:spcPts val="0"/>
                        </a:spcAft>
                      </a:pPr>
                      <a:r>
                        <a:rPr lang="en-GB" sz="1600">
                          <a:effectLst/>
                        </a:rPr>
                        <a:t>receiver dynamic range</a:t>
                      </a:r>
                      <a:endParaRPr lang="en-GB" sz="160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0.3</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rPr>
                        <a:t>0.3</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extLst>
                  <a:ext uri="{0D108BD9-81ED-4DB2-BD59-A6C34878D82A}">
                    <a16:rowId xmlns:a16="http://schemas.microsoft.com/office/drawing/2014/main" val="2258000092"/>
                  </a:ext>
                </a:extLst>
              </a:tr>
              <a:tr h="0">
                <a:tc>
                  <a:txBody>
                    <a:bodyPr/>
                    <a:lstStyle/>
                    <a:p>
                      <a:pPr>
                        <a:spcAft>
                          <a:spcPts val="0"/>
                        </a:spcAft>
                      </a:pPr>
                      <a:r>
                        <a:rPr lang="en-GB" sz="1600" dirty="0">
                          <a:effectLst/>
                        </a:rPr>
                        <a:t>in-channel selectivity</a:t>
                      </a:r>
                    </a:p>
                  </a:txBody>
                  <a:tcPr marL="17780" marR="68580" marT="0" marB="0"/>
                </a:tc>
                <a:tc>
                  <a:txBody>
                    <a:bodyPr/>
                    <a:lstStyle/>
                    <a:p>
                      <a:pPr algn="ctr">
                        <a:spcAft>
                          <a:spcPts val="0"/>
                        </a:spcAft>
                      </a:pPr>
                      <a:r>
                        <a:rPr lang="en-GB" sz="1600" dirty="0">
                          <a:effectLst/>
                        </a:rPr>
                        <a:t>1.4</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1.7</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1.8</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2.1</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2.5</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2.7</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extLst>
                  <a:ext uri="{0D108BD9-81ED-4DB2-BD59-A6C34878D82A}">
                    <a16:rowId xmlns:a16="http://schemas.microsoft.com/office/drawing/2014/main" val="3658983678"/>
                  </a:ext>
                </a:extLst>
              </a:tr>
              <a:tr h="0">
                <a:tc>
                  <a:txBody>
                    <a:bodyPr/>
                    <a:lstStyle/>
                    <a:p>
                      <a:pPr>
                        <a:spcAft>
                          <a:spcPts val="0"/>
                        </a:spcAft>
                      </a:pPr>
                      <a:r>
                        <a:rPr lang="en-GB" sz="1600" dirty="0">
                          <a:effectLst/>
                        </a:rPr>
                        <a:t>adjacent channel selectivity and narrowband blocking</a:t>
                      </a: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extLst>
                  <a:ext uri="{0D108BD9-81ED-4DB2-BD59-A6C34878D82A}">
                    <a16:rowId xmlns:a16="http://schemas.microsoft.com/office/drawing/2014/main" val="1195608404"/>
                  </a:ext>
                </a:extLst>
              </a:tr>
              <a:tr h="0">
                <a:tc>
                  <a:txBody>
                    <a:bodyPr/>
                    <a:lstStyle/>
                    <a:p>
                      <a:pPr>
                        <a:spcAft>
                          <a:spcPts val="0"/>
                        </a:spcAft>
                      </a:pPr>
                      <a:r>
                        <a:rPr lang="en-GB" sz="1600" dirty="0">
                          <a:effectLst/>
                        </a:rPr>
                        <a:t>in-band blocking</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extLst>
                  <a:ext uri="{0D108BD9-81ED-4DB2-BD59-A6C34878D82A}">
                    <a16:rowId xmlns:a16="http://schemas.microsoft.com/office/drawing/2014/main" val="41185478"/>
                  </a:ext>
                </a:extLst>
              </a:tr>
              <a:tr h="0">
                <a:tc>
                  <a:txBody>
                    <a:bodyPr/>
                    <a:lstStyle/>
                    <a:p>
                      <a:pPr>
                        <a:spcAft>
                          <a:spcPts val="0"/>
                        </a:spcAft>
                      </a:pPr>
                      <a:r>
                        <a:rPr lang="en-GB" sz="1600" dirty="0">
                          <a:effectLst/>
                        </a:rPr>
                        <a:t>receiver intermodulation</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2281191454"/>
                  </a:ext>
                </a:extLst>
              </a:tr>
            </a:tbl>
          </a:graphicData>
        </a:graphic>
      </p:graphicFrame>
    </p:spTree>
    <p:extLst>
      <p:ext uri="{BB962C8B-B14F-4D97-AF65-F5344CB8AC3E}">
        <p14:creationId xmlns:p14="http://schemas.microsoft.com/office/powerpoint/2010/main" val="6015602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Comparison on conducted Vs OTA MU </a:t>
            </a:r>
            <a:r>
              <a:rPr lang="en-GB" dirty="0"/>
              <a:t>for </a:t>
            </a:r>
            <a:r>
              <a:rPr lang="en-GB" dirty="0" err="1"/>
              <a:t>eAAS</a:t>
            </a:r>
            <a:r>
              <a:rPr lang="en-GB" dirty="0"/>
              <a:t> and NR FR1 OTA out-of-band blocking requirement</a:t>
            </a:r>
            <a:endParaRPr lang="en-US" dirty="0"/>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nvPr>
        </p:nvGraphicFramePr>
        <p:xfrm>
          <a:off x="838200" y="1690688"/>
          <a:ext cx="10515598" cy="3657600"/>
        </p:xfrm>
        <a:graphic>
          <a:graphicData uri="http://schemas.openxmlformats.org/drawingml/2006/table">
            <a:tbl>
              <a:tblPr firstRow="1" firstCol="1" bandRow="1">
                <a:tableStyleId>{5C22544A-7EE6-4342-B048-85BDC9FD1C3A}</a:tableStyleId>
              </a:tblPr>
              <a:tblGrid>
                <a:gridCol w="1553308">
                  <a:extLst>
                    <a:ext uri="{9D8B030D-6E8A-4147-A177-3AD203B41FA5}">
                      <a16:colId xmlns:a16="http://schemas.microsoft.com/office/drawing/2014/main" val="2763964037"/>
                    </a:ext>
                  </a:extLst>
                </a:gridCol>
                <a:gridCol w="995810">
                  <a:extLst>
                    <a:ext uri="{9D8B030D-6E8A-4147-A177-3AD203B41FA5}">
                      <a16:colId xmlns:a16="http://schemas.microsoft.com/office/drawing/2014/main" val="621576361"/>
                    </a:ext>
                  </a:extLst>
                </a:gridCol>
                <a:gridCol w="995810">
                  <a:extLst>
                    <a:ext uri="{9D8B030D-6E8A-4147-A177-3AD203B41FA5}">
                      <a16:colId xmlns:a16="http://schemas.microsoft.com/office/drawing/2014/main" val="514318747"/>
                    </a:ext>
                  </a:extLst>
                </a:gridCol>
                <a:gridCol w="995810">
                  <a:extLst>
                    <a:ext uri="{9D8B030D-6E8A-4147-A177-3AD203B41FA5}">
                      <a16:colId xmlns:a16="http://schemas.microsoft.com/office/drawing/2014/main" val="4028575727"/>
                    </a:ext>
                  </a:extLst>
                </a:gridCol>
                <a:gridCol w="995810">
                  <a:extLst>
                    <a:ext uri="{9D8B030D-6E8A-4147-A177-3AD203B41FA5}">
                      <a16:colId xmlns:a16="http://schemas.microsoft.com/office/drawing/2014/main" val="3454155057"/>
                    </a:ext>
                  </a:extLst>
                </a:gridCol>
                <a:gridCol w="995810">
                  <a:extLst>
                    <a:ext uri="{9D8B030D-6E8A-4147-A177-3AD203B41FA5}">
                      <a16:colId xmlns:a16="http://schemas.microsoft.com/office/drawing/2014/main" val="1184277317"/>
                    </a:ext>
                  </a:extLst>
                </a:gridCol>
                <a:gridCol w="995810">
                  <a:extLst>
                    <a:ext uri="{9D8B030D-6E8A-4147-A177-3AD203B41FA5}">
                      <a16:colId xmlns:a16="http://schemas.microsoft.com/office/drawing/2014/main" val="2231207199"/>
                    </a:ext>
                  </a:extLst>
                </a:gridCol>
                <a:gridCol w="995810">
                  <a:extLst>
                    <a:ext uri="{9D8B030D-6E8A-4147-A177-3AD203B41FA5}">
                      <a16:colId xmlns:a16="http://schemas.microsoft.com/office/drawing/2014/main" val="2023140770"/>
                    </a:ext>
                  </a:extLst>
                </a:gridCol>
                <a:gridCol w="995810">
                  <a:extLst>
                    <a:ext uri="{9D8B030D-6E8A-4147-A177-3AD203B41FA5}">
                      <a16:colId xmlns:a16="http://schemas.microsoft.com/office/drawing/2014/main" val="3479746813"/>
                    </a:ext>
                  </a:extLst>
                </a:gridCol>
                <a:gridCol w="995810">
                  <a:extLst>
                    <a:ext uri="{9D8B030D-6E8A-4147-A177-3AD203B41FA5}">
                      <a16:colId xmlns:a16="http://schemas.microsoft.com/office/drawing/2014/main" val="2246296717"/>
                    </a:ext>
                  </a:extLst>
                </a:gridCol>
              </a:tblGrid>
              <a:tr h="0">
                <a:tc>
                  <a:txBody>
                    <a:bodyPr/>
                    <a:lstStyle/>
                    <a:p>
                      <a:endParaRPr lang="en-GB" sz="1600" dirty="0">
                        <a:effectLst/>
                        <a:latin typeface="Times New Roman" panose="02020603050405020304" pitchFamily="18" charset="0"/>
                      </a:endParaRPr>
                    </a:p>
                  </a:txBody>
                  <a:tcPr marL="17780" marR="68580" marT="0" marB="0"/>
                </a:tc>
                <a:tc gridSpan="9">
                  <a:txBody>
                    <a:bodyPr/>
                    <a:lstStyle/>
                    <a:p>
                      <a:pPr algn="ctr">
                        <a:spcAft>
                          <a:spcPts val="0"/>
                        </a:spcAft>
                      </a:pPr>
                      <a:r>
                        <a:rPr lang="en-GB" sz="1600" dirty="0">
                          <a:effectLst/>
                        </a:rPr>
                        <a:t>Expanded uncertainty </a:t>
                      </a:r>
                      <a:r>
                        <a:rPr lang="en-GB" sz="1600" dirty="0" err="1">
                          <a:effectLst/>
                        </a:rPr>
                        <a:t>u</a:t>
                      </a:r>
                      <a:r>
                        <a:rPr lang="en-GB" sz="1600" baseline="-25000" dirty="0" err="1">
                          <a:effectLst/>
                        </a:rPr>
                        <a:t>e</a:t>
                      </a:r>
                      <a:r>
                        <a:rPr lang="en-GB" sz="1600" dirty="0">
                          <a:effectLst/>
                        </a:rPr>
                        <a:t> [dB]</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0">
                <a:tc>
                  <a:txBody>
                    <a:bodyPr/>
                    <a:lstStyle/>
                    <a:p>
                      <a:r>
                        <a:rPr lang="en-GB" sz="1600" dirty="0">
                          <a:effectLst/>
                          <a:latin typeface="+mn-lt"/>
                        </a:rPr>
                        <a:t>Wanted signal frequency range:</a:t>
                      </a:r>
                    </a:p>
                  </a:txBody>
                  <a:tcPr marL="17780" marR="68580" marT="0" marB="0"/>
                </a:tc>
                <a:tc gridSpan="3">
                  <a:txBody>
                    <a:bodyPr/>
                    <a:lstStyle/>
                    <a:p>
                      <a:pPr algn="ctr">
                        <a:spcAft>
                          <a:spcPts val="0"/>
                        </a:spcAft>
                      </a:pPr>
                      <a:r>
                        <a:rPr lang="en-GB" sz="1600" b="1" dirty="0" err="1">
                          <a:solidFill>
                            <a:schemeClr val="bg1"/>
                          </a:solidFill>
                          <a:effectLst/>
                        </a:rPr>
                        <a:t>fwanted</a:t>
                      </a:r>
                      <a:r>
                        <a:rPr lang="en-GB" sz="1600" b="1" dirty="0">
                          <a:solidFill>
                            <a:schemeClr val="bg1"/>
                          </a:solidFill>
                          <a:effectLst/>
                        </a:rPr>
                        <a:t> ≤ 3GHz</a:t>
                      </a:r>
                      <a:endParaRPr lang="en-GB" sz="16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solidFill>
                      <a:schemeClr val="accent1"/>
                    </a:solidFill>
                  </a:tcPr>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b="1" dirty="0">
                          <a:solidFill>
                            <a:schemeClr val="bg1"/>
                          </a:solidFill>
                          <a:effectLst/>
                        </a:rPr>
                        <a:t>3GHz &lt; </a:t>
                      </a:r>
                      <a:r>
                        <a:rPr lang="en-GB" sz="1600" b="1" dirty="0" err="1">
                          <a:solidFill>
                            <a:schemeClr val="bg1"/>
                          </a:solidFill>
                          <a:effectLst/>
                        </a:rPr>
                        <a:t>fwanted</a:t>
                      </a:r>
                      <a:r>
                        <a:rPr lang="en-GB" sz="1600" b="1" dirty="0">
                          <a:solidFill>
                            <a:schemeClr val="bg1"/>
                          </a:solidFill>
                          <a:effectLst/>
                        </a:rPr>
                        <a:t> ≤ 4.2GHz</a:t>
                      </a:r>
                      <a:endParaRPr lang="en-GB" sz="16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solidFill>
                      <a:schemeClr val="accent1"/>
                    </a:solidFill>
                  </a:tcPr>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rPr>
                        <a:t>4.2GHz &lt; </a:t>
                      </a:r>
                      <a:r>
                        <a:rPr lang="en-GB" sz="1600" b="1" dirty="0" err="1">
                          <a:solidFill>
                            <a:schemeClr val="bg1"/>
                          </a:solidFill>
                          <a:effectLst/>
                          <a:latin typeface="Calibri" panose="020F0502020204030204" pitchFamily="34" charset="0"/>
                          <a:ea typeface="DengXian" panose="02010600030101010101" pitchFamily="2" charset="-122"/>
                          <a:cs typeface="Calibri" panose="020F0502020204030204" pitchFamily="34" charset="0"/>
                        </a:rPr>
                        <a:t>fwanted</a:t>
                      </a:r>
                      <a:r>
                        <a:rPr lang="en-GB" sz="16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rPr>
                        <a:t> ≤ 6.0GHz</a:t>
                      </a:r>
                    </a:p>
                  </a:txBody>
                  <a:tcPr marL="17780" marR="68580" marT="0" marB="0">
                    <a:solidFill>
                      <a:schemeClr val="accent1"/>
                    </a:solidFill>
                  </a:tcPr>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0">
                <a:tc>
                  <a:txBody>
                    <a:bodyPr/>
                    <a:lstStyle/>
                    <a:p>
                      <a:pPr>
                        <a:spcAft>
                          <a:spcPts val="0"/>
                        </a:spcAft>
                      </a:pPr>
                      <a:r>
                        <a:rPr lang="en-GB" sz="1600" dirty="0">
                          <a:solidFill>
                            <a:schemeClr val="tx1"/>
                          </a:solidFill>
                          <a:effectLst/>
                          <a:latin typeface="+mn-lt"/>
                          <a:ea typeface="DengXian" panose="02010600030101010101" pitchFamily="2" charset="-122"/>
                          <a:cs typeface="Calibri" panose="020F0502020204030204" pitchFamily="34" charset="0"/>
                        </a:rPr>
                        <a:t>Interfering signal frequency range:</a:t>
                      </a:r>
                    </a:p>
                  </a:txBody>
                  <a:tcPr marL="17780" marR="68580" marT="0" marB="0"/>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extLst>
                  <a:ext uri="{0D108BD9-81ED-4DB2-BD59-A6C34878D82A}">
                    <a16:rowId xmlns:a16="http://schemas.microsoft.com/office/drawing/2014/main" val="1982303480"/>
                  </a:ext>
                </a:extLst>
              </a:tr>
              <a:tr h="0">
                <a:tc>
                  <a:txBody>
                    <a:bodyPr/>
                    <a:lstStyle/>
                    <a:p>
                      <a:pPr>
                        <a:spcAft>
                          <a:spcPts val="0"/>
                        </a:spcAft>
                      </a:pPr>
                      <a:r>
                        <a:rPr lang="en-GB" sz="1600" dirty="0">
                          <a:solidFill>
                            <a:schemeClr val="tx1"/>
                          </a:solidFill>
                          <a:effectLst/>
                        </a:rPr>
                        <a:t>1MHz &lt; </a:t>
                      </a:r>
                      <a:r>
                        <a:rPr lang="en-GB" sz="1600" dirty="0" err="1">
                          <a:solidFill>
                            <a:schemeClr val="tx1"/>
                          </a:solidFill>
                          <a:effectLst/>
                        </a:rPr>
                        <a:t>finterferer</a:t>
                      </a:r>
                      <a:r>
                        <a:rPr lang="en-GB" sz="1600" dirty="0">
                          <a:solidFill>
                            <a:schemeClr val="tx1"/>
                          </a:solidFill>
                          <a:effectLst/>
                        </a:rPr>
                        <a:t> ≤ 3 GHz</a:t>
                      </a:r>
                      <a:endParaRPr lang="en-GB" sz="16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1.3</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2.1</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0.8</a:t>
                      </a:r>
                    </a:p>
                  </a:txBody>
                  <a:tcPr marL="17780" marR="68580" marT="0" marB="0" anchor="b"/>
                </a:tc>
                <a:tc>
                  <a:txBody>
                    <a:bodyPr/>
                    <a:lstStyle/>
                    <a:p>
                      <a:pPr algn="ctr">
                        <a:spcAft>
                          <a:spcPts val="0"/>
                        </a:spcAft>
                      </a:pPr>
                      <a:r>
                        <a:rPr lang="en-GB" sz="1600" dirty="0">
                          <a:effectLst/>
                        </a:rPr>
                        <a:t>1.5</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2.1</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0.6</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1.9</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2.2</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extLst>
                  <a:ext uri="{0D108BD9-81ED-4DB2-BD59-A6C34878D82A}">
                    <a16:rowId xmlns:a16="http://schemas.microsoft.com/office/drawing/2014/main" val="2258000092"/>
                  </a:ext>
                </a:extLst>
              </a:tr>
              <a:tr h="0">
                <a:tc>
                  <a:txBody>
                    <a:bodyPr/>
                    <a:lstStyle/>
                    <a:p>
                      <a:pPr>
                        <a:spcAft>
                          <a:spcPts val="0"/>
                        </a:spcAft>
                      </a:pPr>
                      <a:r>
                        <a:rPr lang="en-GB" sz="1600" dirty="0">
                          <a:solidFill>
                            <a:schemeClr val="tx1"/>
                          </a:solidFill>
                          <a:effectLst/>
                        </a:rPr>
                        <a:t>3.0GHz &lt; </a:t>
                      </a:r>
                      <a:r>
                        <a:rPr lang="en-GB" sz="1600" dirty="0" err="1">
                          <a:solidFill>
                            <a:schemeClr val="tx1"/>
                          </a:solidFill>
                          <a:effectLst/>
                        </a:rPr>
                        <a:t>finterferer</a:t>
                      </a:r>
                      <a:r>
                        <a:rPr lang="en-GB" sz="1600" dirty="0">
                          <a:solidFill>
                            <a:schemeClr val="tx1"/>
                          </a:solidFill>
                          <a:effectLst/>
                        </a:rPr>
                        <a:t> ≤ 4.2 GHz</a:t>
                      </a:r>
                    </a:p>
                  </a:txBody>
                  <a:tcPr marL="17780" marR="68580" marT="0" marB="0"/>
                </a:tc>
                <a:tc>
                  <a:txBody>
                    <a:bodyPr/>
                    <a:lstStyle/>
                    <a:p>
                      <a:pPr algn="ctr">
                        <a:spcAft>
                          <a:spcPts val="0"/>
                        </a:spcAft>
                      </a:pPr>
                      <a:r>
                        <a:rPr lang="en-GB" sz="1600" dirty="0">
                          <a:effectLst/>
                        </a:rPr>
                        <a:t>1.5</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2.2</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0.7</a:t>
                      </a:r>
                    </a:p>
                  </a:txBody>
                  <a:tcPr marL="17780" marR="68580" marT="0" marB="0" anchor="b"/>
                </a:tc>
                <a:tc>
                  <a:txBody>
                    <a:bodyPr/>
                    <a:lstStyle/>
                    <a:p>
                      <a:pPr algn="ctr">
                        <a:spcAft>
                          <a:spcPts val="0"/>
                        </a:spcAft>
                      </a:pPr>
                      <a:r>
                        <a:rPr lang="en-GB" sz="1600" dirty="0">
                          <a:effectLst/>
                        </a:rPr>
                        <a:t>1.7</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2.2</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0.5</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2.0</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2.3</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extLst>
                  <a:ext uri="{0D108BD9-81ED-4DB2-BD59-A6C34878D82A}">
                    <a16:rowId xmlns:a16="http://schemas.microsoft.com/office/drawing/2014/main" val="745482013"/>
                  </a:ext>
                </a:extLst>
              </a:tr>
              <a:tr h="0">
                <a:tc>
                  <a:txBody>
                    <a:bodyPr/>
                    <a:lstStyle/>
                    <a:p>
                      <a:pPr>
                        <a:spcAft>
                          <a:spcPts val="0"/>
                        </a:spcAft>
                      </a:pPr>
                      <a:r>
                        <a:rPr lang="en-GB" sz="1600" dirty="0">
                          <a:solidFill>
                            <a:schemeClr val="tx1"/>
                          </a:solidFill>
                          <a:effectLst/>
                        </a:rPr>
                        <a:t>4.2GHz &lt; </a:t>
                      </a:r>
                      <a:r>
                        <a:rPr lang="en-GB" sz="1600" dirty="0" err="1">
                          <a:solidFill>
                            <a:schemeClr val="tx1"/>
                          </a:solidFill>
                          <a:effectLst/>
                        </a:rPr>
                        <a:t>finterferer</a:t>
                      </a:r>
                      <a:r>
                        <a:rPr lang="en-GB" sz="1600" dirty="0">
                          <a:solidFill>
                            <a:schemeClr val="tx1"/>
                          </a:solidFill>
                          <a:effectLst/>
                        </a:rPr>
                        <a:t> ≤ 12.75 GHz</a:t>
                      </a:r>
                    </a:p>
                  </a:txBody>
                  <a:tcPr marL="17780" marR="68580" marT="0" marB="0"/>
                </a:tc>
                <a:tc>
                  <a:txBody>
                    <a:bodyPr/>
                    <a:lstStyle/>
                    <a:p>
                      <a:pPr algn="ctr">
                        <a:spcAft>
                          <a:spcPts val="0"/>
                        </a:spcAft>
                      </a:pPr>
                      <a:r>
                        <a:rPr lang="en-GB" sz="1600" dirty="0">
                          <a:effectLst/>
                        </a:rPr>
                        <a:t>3.2</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3.5</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3.3</a:t>
                      </a:r>
                    </a:p>
                  </a:txBody>
                  <a:tcPr marL="17780" marR="68580" marT="0" marB="0" anchor="b"/>
                </a:tc>
                <a:tc>
                  <a:txBody>
                    <a:bodyPr/>
                    <a:lstStyle/>
                    <a:p>
                      <a:pPr algn="ctr">
                        <a:spcAft>
                          <a:spcPts val="0"/>
                        </a:spcAft>
                      </a:pPr>
                      <a:r>
                        <a:rPr lang="en-GB" sz="1600" dirty="0">
                          <a:effectLst/>
                        </a:rPr>
                        <a:t>3.6</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3.5</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3.6</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3658983678"/>
                  </a:ext>
                </a:extLst>
              </a:tr>
            </a:tbl>
          </a:graphicData>
        </a:graphic>
      </p:graphicFrame>
    </p:spTree>
    <p:extLst>
      <p:ext uri="{BB962C8B-B14F-4D97-AF65-F5344CB8AC3E}">
        <p14:creationId xmlns:p14="http://schemas.microsoft.com/office/powerpoint/2010/main" val="1737709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 forward on TT </a:t>
            </a:r>
            <a:r>
              <a:rPr lang="en-GB" dirty="0"/>
              <a:t>for </a:t>
            </a:r>
            <a:r>
              <a:rPr lang="en-GB" dirty="0" err="1"/>
              <a:t>eAAS</a:t>
            </a:r>
            <a:r>
              <a:rPr lang="en-GB" dirty="0"/>
              <a:t> and NR FR1 OTA out-of-band blocking requirements</a:t>
            </a:r>
            <a:endParaRPr lang="en-US" dirty="0"/>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ext uri="{D42A27DB-BD31-4B8C-83A1-F6EECF244321}">
                <p14:modId xmlns:p14="http://schemas.microsoft.com/office/powerpoint/2010/main" val="2278314425"/>
              </p:ext>
            </p:extLst>
          </p:nvPr>
        </p:nvGraphicFramePr>
        <p:xfrm>
          <a:off x="838200" y="1690688"/>
          <a:ext cx="10515598" cy="3657600"/>
        </p:xfrm>
        <a:graphic>
          <a:graphicData uri="http://schemas.openxmlformats.org/drawingml/2006/table">
            <a:tbl>
              <a:tblPr firstRow="1" firstCol="1" bandRow="1">
                <a:tableStyleId>{5C22544A-7EE6-4342-B048-85BDC9FD1C3A}</a:tableStyleId>
              </a:tblPr>
              <a:tblGrid>
                <a:gridCol w="1553308">
                  <a:extLst>
                    <a:ext uri="{9D8B030D-6E8A-4147-A177-3AD203B41FA5}">
                      <a16:colId xmlns:a16="http://schemas.microsoft.com/office/drawing/2014/main" val="2763964037"/>
                    </a:ext>
                  </a:extLst>
                </a:gridCol>
                <a:gridCol w="995810">
                  <a:extLst>
                    <a:ext uri="{9D8B030D-6E8A-4147-A177-3AD203B41FA5}">
                      <a16:colId xmlns:a16="http://schemas.microsoft.com/office/drawing/2014/main" val="621576361"/>
                    </a:ext>
                  </a:extLst>
                </a:gridCol>
                <a:gridCol w="995810">
                  <a:extLst>
                    <a:ext uri="{9D8B030D-6E8A-4147-A177-3AD203B41FA5}">
                      <a16:colId xmlns:a16="http://schemas.microsoft.com/office/drawing/2014/main" val="514318747"/>
                    </a:ext>
                  </a:extLst>
                </a:gridCol>
                <a:gridCol w="995810">
                  <a:extLst>
                    <a:ext uri="{9D8B030D-6E8A-4147-A177-3AD203B41FA5}">
                      <a16:colId xmlns:a16="http://schemas.microsoft.com/office/drawing/2014/main" val="4028575727"/>
                    </a:ext>
                  </a:extLst>
                </a:gridCol>
                <a:gridCol w="995810">
                  <a:extLst>
                    <a:ext uri="{9D8B030D-6E8A-4147-A177-3AD203B41FA5}">
                      <a16:colId xmlns:a16="http://schemas.microsoft.com/office/drawing/2014/main" val="3454155057"/>
                    </a:ext>
                  </a:extLst>
                </a:gridCol>
                <a:gridCol w="995810">
                  <a:extLst>
                    <a:ext uri="{9D8B030D-6E8A-4147-A177-3AD203B41FA5}">
                      <a16:colId xmlns:a16="http://schemas.microsoft.com/office/drawing/2014/main" val="1184277317"/>
                    </a:ext>
                  </a:extLst>
                </a:gridCol>
                <a:gridCol w="995810">
                  <a:extLst>
                    <a:ext uri="{9D8B030D-6E8A-4147-A177-3AD203B41FA5}">
                      <a16:colId xmlns:a16="http://schemas.microsoft.com/office/drawing/2014/main" val="2231207199"/>
                    </a:ext>
                  </a:extLst>
                </a:gridCol>
                <a:gridCol w="995810">
                  <a:extLst>
                    <a:ext uri="{9D8B030D-6E8A-4147-A177-3AD203B41FA5}">
                      <a16:colId xmlns:a16="http://schemas.microsoft.com/office/drawing/2014/main" val="2023140770"/>
                    </a:ext>
                  </a:extLst>
                </a:gridCol>
                <a:gridCol w="995810">
                  <a:extLst>
                    <a:ext uri="{9D8B030D-6E8A-4147-A177-3AD203B41FA5}">
                      <a16:colId xmlns:a16="http://schemas.microsoft.com/office/drawing/2014/main" val="3479746813"/>
                    </a:ext>
                  </a:extLst>
                </a:gridCol>
                <a:gridCol w="995810">
                  <a:extLst>
                    <a:ext uri="{9D8B030D-6E8A-4147-A177-3AD203B41FA5}">
                      <a16:colId xmlns:a16="http://schemas.microsoft.com/office/drawing/2014/main" val="2246296717"/>
                    </a:ext>
                  </a:extLst>
                </a:gridCol>
              </a:tblGrid>
              <a:tr h="0">
                <a:tc>
                  <a:txBody>
                    <a:bodyPr/>
                    <a:lstStyle/>
                    <a:p>
                      <a:endParaRPr lang="en-GB" sz="1600" dirty="0">
                        <a:effectLst/>
                        <a:latin typeface="Times New Roman" panose="02020603050405020304" pitchFamily="18" charset="0"/>
                      </a:endParaRPr>
                    </a:p>
                  </a:txBody>
                  <a:tcPr marL="17780" marR="68580" marT="0" marB="0"/>
                </a:tc>
                <a:tc gridSpan="9">
                  <a:txBody>
                    <a:bodyPr/>
                    <a:lstStyle/>
                    <a:p>
                      <a:pPr algn="ctr">
                        <a:spcAft>
                          <a:spcPts val="0"/>
                        </a:spcAft>
                      </a:pPr>
                      <a:r>
                        <a:rPr lang="en-GB" sz="1600" dirty="0">
                          <a:effectLst/>
                        </a:rPr>
                        <a:t>Test Tolerance [dB]</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0">
                <a:tc>
                  <a:txBody>
                    <a:bodyPr/>
                    <a:lstStyle/>
                    <a:p>
                      <a:r>
                        <a:rPr lang="en-GB" sz="1600" dirty="0">
                          <a:effectLst/>
                          <a:latin typeface="+mn-lt"/>
                        </a:rPr>
                        <a:t>Wanted signal frequency range:</a:t>
                      </a:r>
                    </a:p>
                  </a:txBody>
                  <a:tcPr marL="17780" marR="68580" marT="0" marB="0"/>
                </a:tc>
                <a:tc gridSpan="3">
                  <a:txBody>
                    <a:bodyPr/>
                    <a:lstStyle/>
                    <a:p>
                      <a:pPr algn="ctr">
                        <a:spcAft>
                          <a:spcPts val="0"/>
                        </a:spcAft>
                      </a:pPr>
                      <a:r>
                        <a:rPr lang="en-GB" sz="1600" b="1" dirty="0" err="1">
                          <a:solidFill>
                            <a:schemeClr val="bg1"/>
                          </a:solidFill>
                          <a:effectLst/>
                        </a:rPr>
                        <a:t>fwanted</a:t>
                      </a:r>
                      <a:r>
                        <a:rPr lang="en-GB" sz="1600" b="1" dirty="0">
                          <a:solidFill>
                            <a:schemeClr val="bg1"/>
                          </a:solidFill>
                          <a:effectLst/>
                        </a:rPr>
                        <a:t> ≤ 3GHz</a:t>
                      </a:r>
                      <a:endParaRPr lang="en-GB" sz="16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solidFill>
                      <a:schemeClr val="accent1"/>
                    </a:solidFill>
                  </a:tcPr>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b="1" dirty="0">
                          <a:solidFill>
                            <a:schemeClr val="bg1"/>
                          </a:solidFill>
                          <a:effectLst/>
                        </a:rPr>
                        <a:t>3GHz &lt; </a:t>
                      </a:r>
                      <a:r>
                        <a:rPr lang="en-GB" sz="1600" b="1" dirty="0" err="1">
                          <a:solidFill>
                            <a:schemeClr val="bg1"/>
                          </a:solidFill>
                          <a:effectLst/>
                        </a:rPr>
                        <a:t>fwanted</a:t>
                      </a:r>
                      <a:r>
                        <a:rPr lang="en-GB" sz="1600" b="1" dirty="0">
                          <a:solidFill>
                            <a:schemeClr val="bg1"/>
                          </a:solidFill>
                          <a:effectLst/>
                        </a:rPr>
                        <a:t> ≤ 4.2GHz</a:t>
                      </a:r>
                      <a:endParaRPr lang="en-GB" sz="16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solidFill>
                      <a:schemeClr val="accent1"/>
                    </a:solidFill>
                  </a:tcPr>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rPr>
                        <a:t>4.2GHz &lt; </a:t>
                      </a:r>
                      <a:r>
                        <a:rPr lang="en-GB" sz="1600" b="1" dirty="0" err="1">
                          <a:solidFill>
                            <a:schemeClr val="bg1"/>
                          </a:solidFill>
                          <a:effectLst/>
                          <a:latin typeface="Calibri" panose="020F0502020204030204" pitchFamily="34" charset="0"/>
                          <a:ea typeface="DengXian" panose="02010600030101010101" pitchFamily="2" charset="-122"/>
                          <a:cs typeface="Calibri" panose="020F0502020204030204" pitchFamily="34" charset="0"/>
                        </a:rPr>
                        <a:t>fwanted</a:t>
                      </a:r>
                      <a:r>
                        <a:rPr lang="en-GB" sz="16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rPr>
                        <a:t> ≤ 6.0GHz</a:t>
                      </a:r>
                    </a:p>
                  </a:txBody>
                  <a:tcPr marL="17780" marR="68580" marT="0" marB="0">
                    <a:solidFill>
                      <a:schemeClr val="accent1"/>
                    </a:solidFill>
                  </a:tcPr>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0">
                <a:tc>
                  <a:txBody>
                    <a:bodyPr/>
                    <a:lstStyle/>
                    <a:p>
                      <a:pPr>
                        <a:spcAft>
                          <a:spcPts val="0"/>
                        </a:spcAft>
                      </a:pPr>
                      <a:r>
                        <a:rPr lang="en-GB" sz="1600" dirty="0">
                          <a:solidFill>
                            <a:schemeClr val="tx1"/>
                          </a:solidFill>
                          <a:effectLst/>
                          <a:latin typeface="+mn-lt"/>
                          <a:ea typeface="DengXian" panose="02010600030101010101" pitchFamily="2" charset="-122"/>
                          <a:cs typeface="Calibri" panose="020F0502020204030204" pitchFamily="34" charset="0"/>
                        </a:rPr>
                        <a:t>Interfering signal frequency range:</a:t>
                      </a:r>
                    </a:p>
                  </a:txBody>
                  <a:tcPr marL="17780" marR="68580" marT="0" marB="0"/>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extLst>
                  <a:ext uri="{0D108BD9-81ED-4DB2-BD59-A6C34878D82A}">
                    <a16:rowId xmlns:a16="http://schemas.microsoft.com/office/drawing/2014/main" val="1982303480"/>
                  </a:ext>
                </a:extLst>
              </a:tr>
              <a:tr h="0">
                <a:tc>
                  <a:txBody>
                    <a:bodyPr/>
                    <a:lstStyle/>
                    <a:p>
                      <a:pPr>
                        <a:spcAft>
                          <a:spcPts val="0"/>
                        </a:spcAft>
                      </a:pPr>
                      <a:r>
                        <a:rPr lang="en-GB" sz="1600" dirty="0">
                          <a:solidFill>
                            <a:schemeClr val="tx1"/>
                          </a:solidFill>
                          <a:effectLst/>
                        </a:rPr>
                        <a:t>1MHz &lt; </a:t>
                      </a:r>
                      <a:r>
                        <a:rPr lang="en-GB" sz="1600" dirty="0" err="1">
                          <a:solidFill>
                            <a:schemeClr val="tx1"/>
                          </a:solidFill>
                          <a:effectLst/>
                        </a:rPr>
                        <a:t>finterferer</a:t>
                      </a:r>
                      <a:r>
                        <a:rPr lang="en-GB" sz="1600" dirty="0">
                          <a:solidFill>
                            <a:schemeClr val="tx1"/>
                          </a:solidFill>
                          <a:effectLst/>
                        </a:rPr>
                        <a:t> ≤ 3 GHz</a:t>
                      </a:r>
                      <a:endParaRPr lang="en-GB" sz="16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1.3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0.8</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1.4</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0.6</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1.6</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extLst>
                  <a:ext uri="{0D108BD9-81ED-4DB2-BD59-A6C34878D82A}">
                    <a16:rowId xmlns:a16="http://schemas.microsoft.com/office/drawing/2014/main" val="2258000092"/>
                  </a:ext>
                </a:extLst>
              </a:tr>
              <a:tr h="0">
                <a:tc>
                  <a:txBody>
                    <a:bodyPr/>
                    <a:lstStyle/>
                    <a:p>
                      <a:pPr>
                        <a:spcAft>
                          <a:spcPts val="0"/>
                        </a:spcAft>
                      </a:pPr>
                      <a:r>
                        <a:rPr lang="en-GB" sz="1600" dirty="0">
                          <a:solidFill>
                            <a:schemeClr val="tx1"/>
                          </a:solidFill>
                          <a:effectLst/>
                        </a:rPr>
                        <a:t>3.0GHz &lt; </a:t>
                      </a:r>
                      <a:r>
                        <a:rPr lang="en-GB" sz="1600" dirty="0" err="1">
                          <a:solidFill>
                            <a:schemeClr val="tx1"/>
                          </a:solidFill>
                          <a:effectLst/>
                        </a:rPr>
                        <a:t>finterferer</a:t>
                      </a:r>
                      <a:r>
                        <a:rPr lang="en-GB" sz="1600" dirty="0">
                          <a:solidFill>
                            <a:schemeClr val="tx1"/>
                          </a:solidFill>
                          <a:effectLst/>
                        </a:rPr>
                        <a:t> ≤ 4.2 GHz</a:t>
                      </a: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1.3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0.7</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1.4</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0.5</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1.6</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extLst>
                  <a:ext uri="{0D108BD9-81ED-4DB2-BD59-A6C34878D82A}">
                    <a16:rowId xmlns:a16="http://schemas.microsoft.com/office/drawing/2014/main" val="745482013"/>
                  </a:ext>
                </a:extLst>
              </a:tr>
              <a:tr h="0">
                <a:tc>
                  <a:txBody>
                    <a:bodyPr/>
                    <a:lstStyle/>
                    <a:p>
                      <a:pPr>
                        <a:spcAft>
                          <a:spcPts val="0"/>
                        </a:spcAft>
                      </a:pPr>
                      <a:r>
                        <a:rPr lang="en-GB" sz="1600" dirty="0">
                          <a:solidFill>
                            <a:schemeClr val="tx1"/>
                          </a:solidFill>
                          <a:effectLst/>
                        </a:rPr>
                        <a:t>4.2GHz &lt; </a:t>
                      </a:r>
                      <a:r>
                        <a:rPr lang="en-GB" sz="1600" dirty="0" err="1">
                          <a:solidFill>
                            <a:schemeClr val="tx1"/>
                          </a:solidFill>
                          <a:effectLst/>
                        </a:rPr>
                        <a:t>finterferer</a:t>
                      </a:r>
                      <a:r>
                        <a:rPr lang="en-GB" sz="1600" dirty="0">
                          <a:solidFill>
                            <a:schemeClr val="tx1"/>
                          </a:solidFill>
                          <a:effectLst/>
                        </a:rPr>
                        <a:t> ≤ 12.75 GHz</a:t>
                      </a: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1.3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rPr>
                        <a:t>1.4</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1.6</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3658983678"/>
                  </a:ext>
                </a:extLst>
              </a:tr>
            </a:tbl>
          </a:graphicData>
        </a:graphic>
      </p:graphicFrame>
    </p:spTree>
    <p:extLst>
      <p:ext uri="{BB962C8B-B14F-4D97-AF65-F5344CB8AC3E}">
        <p14:creationId xmlns:p14="http://schemas.microsoft.com/office/powerpoint/2010/main" val="1911430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B3849-3D00-4FAF-8589-1AE209D8147E}"/>
              </a:ext>
            </a:extLst>
          </p:cNvPr>
          <p:cNvSpPr>
            <a:spLocks noGrp="1"/>
          </p:cNvSpPr>
          <p:nvPr>
            <p:ph type="title"/>
          </p:nvPr>
        </p:nvSpPr>
        <p:spPr/>
        <p:txBody>
          <a:bodyPr>
            <a:normAutofit fontScale="90000"/>
          </a:bodyPr>
          <a:lstStyle/>
          <a:p>
            <a:r>
              <a:rPr lang="en-US" dirty="0"/>
              <a:t>Agreed way forward on MU </a:t>
            </a:r>
            <a:r>
              <a:rPr lang="en-GB" dirty="0"/>
              <a:t>for </a:t>
            </a:r>
            <a:r>
              <a:rPr lang="en-GB" dirty="0" err="1"/>
              <a:t>eAAS</a:t>
            </a:r>
            <a:r>
              <a:rPr lang="en-GB" dirty="0"/>
              <a:t> and NR FR1 OTA receiver directional requirements in RAN4 AH-1807</a:t>
            </a:r>
          </a:p>
        </p:txBody>
      </p:sp>
      <p:sp>
        <p:nvSpPr>
          <p:cNvPr id="3" name="Vertical Text Placeholder 2">
            <a:extLst>
              <a:ext uri="{FF2B5EF4-FFF2-40B4-BE49-F238E27FC236}">
                <a16:creationId xmlns:a16="http://schemas.microsoft.com/office/drawing/2014/main" id="{FF59366D-1B4F-4FEC-9AA0-27CB1D901BF5}"/>
              </a:ext>
            </a:extLst>
          </p:cNvPr>
          <p:cNvSpPr>
            <a:spLocks noGrp="1"/>
          </p:cNvSpPr>
          <p:nvPr>
            <p:ph type="body" orient="vert" idx="1"/>
          </p:nvPr>
        </p:nvSpPr>
        <p:spPr/>
        <p:txBody>
          <a:bodyPr vert="horz">
            <a:normAutofit fontScale="85000" lnSpcReduction="20000"/>
          </a:bodyPr>
          <a:lstStyle/>
          <a:p>
            <a:pPr marL="457200" indent="-457200" fontAlgn="base" hangingPunct="0">
              <a:buFont typeface="+mj-lt"/>
              <a:buAutoNum type="arabicPeriod"/>
            </a:pPr>
            <a:r>
              <a:rPr lang="en-GB" dirty="0"/>
              <a:t>MU for dynamic range: Adopt conducted MU for OTA.</a:t>
            </a:r>
          </a:p>
          <a:p>
            <a:pPr marL="457200" indent="-457200" fontAlgn="base" hangingPunct="0">
              <a:buFont typeface="+mj-lt"/>
              <a:buAutoNum type="arabicPeriod"/>
            </a:pPr>
            <a:r>
              <a:rPr lang="en-GB" dirty="0"/>
              <a:t>Conducted MU: </a:t>
            </a:r>
            <a:r>
              <a:rPr lang="en-US" dirty="0"/>
              <a:t>Conducted MUs for wanted and interfering signals already include 95% confidence level, hence no need to multiply MU by 1.96 for summation.</a:t>
            </a:r>
            <a:endParaRPr lang="en-GB" dirty="0"/>
          </a:p>
          <a:p>
            <a:pPr marL="457200" indent="-457200" fontAlgn="base" hangingPunct="0">
              <a:buFont typeface="+mj-lt"/>
              <a:buAutoNum type="arabicPeriod"/>
            </a:pPr>
            <a:r>
              <a:rPr lang="en-GB" dirty="0"/>
              <a:t>Mismatch uncertainty: Use the EIS measurement uncertainty from the source ‘Impedance mismatch in the transmitting chain’ and ‘Standing wave between DUT and test range antenna’ recorded in TR 37.842 as the mismatch uncertainty for IAC and CATR, respectively, for the frequency range below 4.2 GHz for both conducted and OTA parts.</a:t>
            </a:r>
          </a:p>
          <a:p>
            <a:pPr marL="457200" indent="-457200" fontAlgn="base" hangingPunct="0">
              <a:buFont typeface="+mj-lt"/>
              <a:buAutoNum type="arabicPeriod"/>
            </a:pPr>
            <a:r>
              <a:rPr lang="en-GB" dirty="0"/>
              <a:t>Need for PA: Do not include additional PA MU.</a:t>
            </a:r>
          </a:p>
          <a:p>
            <a:pPr marL="457200" indent="-457200" fontAlgn="base" hangingPunct="0">
              <a:buFont typeface="+mj-lt"/>
              <a:buAutoNum type="arabicPeriod"/>
            </a:pPr>
            <a:r>
              <a:rPr lang="en-GB" dirty="0"/>
              <a:t>Companies are encouraged to </a:t>
            </a:r>
            <a:r>
              <a:rPr kumimoji="1" lang="en-US" altLang="ja-JP" dirty="0"/>
              <a:t>input EIS MU for </a:t>
            </a:r>
            <a:r>
              <a:rPr lang="en-GB" dirty="0"/>
              <a:t>NR FR1 (4.2GHz &lt; f ≦ 6GHz) </a:t>
            </a:r>
            <a:r>
              <a:rPr kumimoji="1" lang="en-US" altLang="ja-JP" dirty="0"/>
              <a:t>in RAN4 meeting#88. </a:t>
            </a:r>
            <a:r>
              <a:rPr lang="en-GB" dirty="0"/>
              <a:t>If no further analysis on NR FR1 according to the agreed timeline, the same MU budget as </a:t>
            </a:r>
            <a:r>
              <a:rPr lang="en-GB" dirty="0" err="1"/>
              <a:t>eAAS</a:t>
            </a:r>
            <a:r>
              <a:rPr lang="en-GB" dirty="0"/>
              <a:t> (3GHz &lt; f ≦ 4.2GHz) can be reused for NR FR1 (3GHz &lt; f ≦ 6GHz).</a:t>
            </a:r>
            <a:endParaRPr lang="en-GB" sz="4400" dirty="0">
              <a:latin typeface="Calibri" panose="020F0502020204030204" pitchFamily="34" charset="0"/>
              <a:ea typeface="DengXian" panose="02010600030101010101" pitchFamily="2" charset="-122"/>
              <a:cs typeface="Calibri" panose="020F0502020204030204" pitchFamily="34" charset="0"/>
            </a:endParaRPr>
          </a:p>
        </p:txBody>
      </p:sp>
    </p:spTree>
    <p:extLst>
      <p:ext uri="{BB962C8B-B14F-4D97-AF65-F5344CB8AC3E}">
        <p14:creationId xmlns:p14="http://schemas.microsoft.com/office/powerpoint/2010/main" val="4127767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Agreed MU </a:t>
            </a:r>
            <a:r>
              <a:rPr lang="en-GB" dirty="0"/>
              <a:t>for </a:t>
            </a:r>
            <a:r>
              <a:rPr lang="en-GB" dirty="0" err="1"/>
              <a:t>eAAS</a:t>
            </a:r>
            <a:r>
              <a:rPr lang="en-GB" dirty="0"/>
              <a:t> and NR FR1 OTA receiver directional requirements in RAN4 AH-1807</a:t>
            </a:r>
            <a:endParaRPr lang="en-US" dirty="0"/>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nvPr>
        </p:nvGraphicFramePr>
        <p:xfrm>
          <a:off x="1674056" y="1690688"/>
          <a:ext cx="8624058" cy="3371097"/>
        </p:xfrm>
        <a:graphic>
          <a:graphicData uri="http://schemas.openxmlformats.org/drawingml/2006/table">
            <a:tbl>
              <a:tblPr firstRow="1" firstCol="1" bandRow="1">
                <a:tableStyleId>{5C22544A-7EE6-4342-B048-85BDC9FD1C3A}</a:tableStyleId>
              </a:tblPr>
              <a:tblGrid>
                <a:gridCol w="2946164">
                  <a:extLst>
                    <a:ext uri="{9D8B030D-6E8A-4147-A177-3AD203B41FA5}">
                      <a16:colId xmlns:a16="http://schemas.microsoft.com/office/drawing/2014/main" val="2763964037"/>
                    </a:ext>
                  </a:extLst>
                </a:gridCol>
                <a:gridCol w="1200390">
                  <a:extLst>
                    <a:ext uri="{9D8B030D-6E8A-4147-A177-3AD203B41FA5}">
                      <a16:colId xmlns:a16="http://schemas.microsoft.com/office/drawing/2014/main" val="621576361"/>
                    </a:ext>
                  </a:extLst>
                </a:gridCol>
                <a:gridCol w="2238752">
                  <a:extLst>
                    <a:ext uri="{9D8B030D-6E8A-4147-A177-3AD203B41FA5}">
                      <a16:colId xmlns:a16="http://schemas.microsoft.com/office/drawing/2014/main" val="3454155057"/>
                    </a:ext>
                  </a:extLst>
                </a:gridCol>
                <a:gridCol w="2238752">
                  <a:extLst>
                    <a:ext uri="{9D8B030D-6E8A-4147-A177-3AD203B41FA5}">
                      <a16:colId xmlns:a16="http://schemas.microsoft.com/office/drawing/2014/main" val="1458632442"/>
                    </a:ext>
                  </a:extLst>
                </a:gridCol>
              </a:tblGrid>
              <a:tr h="542199">
                <a:tc>
                  <a:txBody>
                    <a:bodyPr/>
                    <a:lstStyle/>
                    <a:p>
                      <a:endParaRPr lang="en-GB" sz="2800">
                        <a:effectLst/>
                        <a:latin typeface="Times New Roman" panose="02020603050405020304" pitchFamily="18" charset="0"/>
                      </a:endParaRPr>
                    </a:p>
                  </a:txBody>
                  <a:tcPr marL="17780" marR="68580" marT="0" marB="0"/>
                </a:tc>
                <a:tc gridSpan="3">
                  <a:txBody>
                    <a:bodyPr/>
                    <a:lstStyle/>
                    <a:p>
                      <a:pPr algn="ctr">
                        <a:spcAft>
                          <a:spcPts val="0"/>
                        </a:spcAft>
                      </a:pPr>
                      <a:r>
                        <a:rPr lang="en-GB" sz="2000" dirty="0">
                          <a:effectLst/>
                        </a:rPr>
                        <a:t>Expanded uncertainty </a:t>
                      </a:r>
                      <a:r>
                        <a:rPr lang="en-GB" sz="2000" dirty="0" err="1">
                          <a:effectLst/>
                        </a:rPr>
                        <a:t>u</a:t>
                      </a:r>
                      <a:r>
                        <a:rPr lang="en-GB" sz="2000" baseline="-25000" dirty="0" err="1">
                          <a:effectLst/>
                        </a:rPr>
                        <a:t>e</a:t>
                      </a:r>
                      <a:r>
                        <a:rPr lang="en-GB" sz="2000" dirty="0">
                          <a:effectLst/>
                        </a:rPr>
                        <a:t> [dB]</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396000">
                <a:tc>
                  <a:txBody>
                    <a:bodyPr/>
                    <a:lstStyle/>
                    <a:p>
                      <a:endParaRPr lang="en-GB" sz="2800">
                        <a:effectLst/>
                        <a:latin typeface="Times New Roman" panose="02020603050405020304" pitchFamily="18" charset="0"/>
                      </a:endParaRPr>
                    </a:p>
                  </a:txBody>
                  <a:tcPr marL="17780" marR="68580" marT="0" marB="0"/>
                </a:tc>
                <a:tc>
                  <a:txBody>
                    <a:bodyPr/>
                    <a:lstStyle/>
                    <a:p>
                      <a:pPr algn="ctr">
                        <a:spcAft>
                          <a:spcPts val="0"/>
                        </a:spcAft>
                      </a:pPr>
                      <a:r>
                        <a:rPr lang="en-GB" sz="2000" dirty="0">
                          <a:effectLst/>
                        </a:rPr>
                        <a:t>f ≦ 3GHz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3GHz &lt; f ≦ 4.2GHz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rPr>
                        <a:t>4.2GHz &lt; f ≦ 6GHz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394326">
                <a:tc>
                  <a:txBody>
                    <a:bodyPr/>
                    <a:lstStyle/>
                    <a:p>
                      <a:pPr>
                        <a:spcAft>
                          <a:spcPts val="0"/>
                        </a:spcAft>
                      </a:pPr>
                      <a:r>
                        <a:rPr lang="en-GB" sz="2000">
                          <a:effectLst/>
                        </a:rPr>
                        <a:t>receiver dynamic range</a:t>
                      </a:r>
                      <a:endParaRPr lang="en-GB" sz="360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2258000092"/>
                  </a:ext>
                </a:extLst>
              </a:tr>
              <a:tr h="788652">
                <a:tc>
                  <a:txBody>
                    <a:bodyPr/>
                    <a:lstStyle/>
                    <a:p>
                      <a:pPr>
                        <a:spcAft>
                          <a:spcPts val="0"/>
                        </a:spcAft>
                      </a:pPr>
                      <a:r>
                        <a:rPr lang="en-GB" sz="2000" dirty="0">
                          <a:effectLst/>
                        </a:rPr>
                        <a:t>adjacent channel selectivity, narrowband blocking, and in-channel selectivity</a:t>
                      </a:r>
                    </a:p>
                  </a:txBody>
                  <a:tcPr marL="17780" marR="68580" marT="0" marB="0"/>
                </a:tc>
                <a:tc>
                  <a:txBody>
                    <a:bodyPr/>
                    <a:lstStyle/>
                    <a:p>
                      <a:pPr algn="ctr">
                        <a:spcAft>
                          <a:spcPts val="0"/>
                        </a:spcAft>
                      </a:pPr>
                      <a:r>
                        <a:rPr lang="en-GB" sz="2000" dirty="0">
                          <a:effectLst/>
                        </a:rPr>
                        <a:t>1.7</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2.1</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3658983678"/>
                  </a:ext>
                </a:extLst>
              </a:tr>
              <a:tr h="394326">
                <a:tc>
                  <a:txBody>
                    <a:bodyPr/>
                    <a:lstStyle/>
                    <a:p>
                      <a:pPr>
                        <a:spcAft>
                          <a:spcPts val="0"/>
                        </a:spcAft>
                      </a:pPr>
                      <a:r>
                        <a:rPr lang="en-GB" sz="2000" dirty="0">
                          <a:effectLst/>
                        </a:rPr>
                        <a:t>in-band blocking</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1.9</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2.2</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2792521932"/>
                  </a:ext>
                </a:extLst>
              </a:tr>
              <a:tr h="394326">
                <a:tc>
                  <a:txBody>
                    <a:bodyPr/>
                    <a:lstStyle/>
                    <a:p>
                      <a:pPr>
                        <a:spcAft>
                          <a:spcPts val="0"/>
                        </a:spcAft>
                      </a:pPr>
                      <a:r>
                        <a:rPr lang="en-GB" sz="2000" dirty="0">
                          <a:effectLst/>
                        </a:rPr>
                        <a:t>receiver intermodulation</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2.0</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2.6</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1783500132"/>
                  </a:ext>
                </a:extLst>
              </a:tr>
            </a:tbl>
          </a:graphicData>
        </a:graphic>
      </p:graphicFrame>
    </p:spTree>
    <p:extLst>
      <p:ext uri="{BB962C8B-B14F-4D97-AF65-F5344CB8AC3E}">
        <p14:creationId xmlns:p14="http://schemas.microsoft.com/office/powerpoint/2010/main" val="2017243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96004-B61D-49CF-B429-3B52C8E98CEA}"/>
              </a:ext>
            </a:extLst>
          </p:cNvPr>
          <p:cNvSpPr>
            <a:spLocks noGrp="1"/>
          </p:cNvSpPr>
          <p:nvPr>
            <p:ph type="title"/>
          </p:nvPr>
        </p:nvSpPr>
        <p:spPr/>
        <p:txBody>
          <a:bodyPr>
            <a:normAutofit fontScale="90000"/>
          </a:bodyPr>
          <a:lstStyle/>
          <a:p>
            <a:r>
              <a:rPr lang="en-US" dirty="0"/>
              <a:t>Agreed way forward on TT </a:t>
            </a:r>
            <a:r>
              <a:rPr lang="en-GB" dirty="0"/>
              <a:t>for </a:t>
            </a:r>
            <a:r>
              <a:rPr lang="en-GB" dirty="0" err="1"/>
              <a:t>eAAS</a:t>
            </a:r>
            <a:r>
              <a:rPr lang="en-GB" dirty="0"/>
              <a:t> and NR FR1 OTA receiver directional requirements in RAN4 AH-1807</a:t>
            </a:r>
          </a:p>
        </p:txBody>
      </p:sp>
      <p:sp>
        <p:nvSpPr>
          <p:cNvPr id="3" name="Vertical Text Placeholder 2">
            <a:extLst>
              <a:ext uri="{FF2B5EF4-FFF2-40B4-BE49-F238E27FC236}">
                <a16:creationId xmlns:a16="http://schemas.microsoft.com/office/drawing/2014/main" id="{BD6F26DF-F135-48E5-9870-4E80817B5EE0}"/>
              </a:ext>
            </a:extLst>
          </p:cNvPr>
          <p:cNvSpPr>
            <a:spLocks noGrp="1"/>
          </p:cNvSpPr>
          <p:nvPr>
            <p:ph type="body" orient="vert" idx="1"/>
          </p:nvPr>
        </p:nvSpPr>
        <p:spPr/>
        <p:txBody>
          <a:bodyPr vert="horz">
            <a:normAutofit/>
          </a:bodyPr>
          <a:lstStyle/>
          <a:p>
            <a:r>
              <a:rPr lang="en-GB" dirty="0"/>
              <a:t>TT for each requirement is within the range:</a:t>
            </a:r>
          </a:p>
          <a:p>
            <a:pPr lvl="1"/>
            <a:r>
              <a:rPr lang="en-GB" dirty="0"/>
              <a:t>Conducted TT </a:t>
            </a:r>
            <a:r>
              <a:rPr lang="en-GB" dirty="0">
                <a:latin typeface="Calibri" panose="020F0502020204030204" pitchFamily="34" charset="0"/>
                <a:ea typeface="DengXian" panose="02010600030101010101" pitchFamily="2" charset="-122"/>
                <a:cs typeface="Calibri" panose="020F0502020204030204" pitchFamily="34" charset="0"/>
              </a:rPr>
              <a:t>≦ OTA TT ≦</a:t>
            </a:r>
            <a:r>
              <a:rPr lang="en-GB" dirty="0"/>
              <a:t> Conducted TT + (OTA MU - Conducted MU)</a:t>
            </a:r>
          </a:p>
          <a:p>
            <a:r>
              <a:rPr lang="en-GB" dirty="0"/>
              <a:t>Target is TT shall be decided in RAN4 meeting#88</a:t>
            </a:r>
          </a:p>
        </p:txBody>
      </p:sp>
    </p:spTree>
    <p:extLst>
      <p:ext uri="{BB962C8B-B14F-4D97-AF65-F5344CB8AC3E}">
        <p14:creationId xmlns:p14="http://schemas.microsoft.com/office/powerpoint/2010/main" val="21087097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B3849-3D00-4FAF-8589-1AE209D8147E}"/>
              </a:ext>
            </a:extLst>
          </p:cNvPr>
          <p:cNvSpPr>
            <a:spLocks noGrp="1"/>
          </p:cNvSpPr>
          <p:nvPr>
            <p:ph type="title"/>
          </p:nvPr>
        </p:nvSpPr>
        <p:spPr/>
        <p:txBody>
          <a:bodyPr>
            <a:normAutofit fontScale="90000"/>
          </a:bodyPr>
          <a:lstStyle/>
          <a:p>
            <a:r>
              <a:rPr lang="en-US" dirty="0"/>
              <a:t>Agreed way forward on TT </a:t>
            </a:r>
            <a:r>
              <a:rPr lang="en-GB" dirty="0"/>
              <a:t>for </a:t>
            </a:r>
            <a:r>
              <a:rPr lang="en-GB" dirty="0" err="1"/>
              <a:t>eAAS</a:t>
            </a:r>
            <a:r>
              <a:rPr lang="en-GB" dirty="0"/>
              <a:t> and NR FR1 OTA receiver directional requirements in RAN4 AH-1807</a:t>
            </a:r>
          </a:p>
        </p:txBody>
      </p:sp>
      <p:graphicFrame>
        <p:nvGraphicFramePr>
          <p:cNvPr id="6" name="Content Placeholder 3">
            <a:extLst>
              <a:ext uri="{FF2B5EF4-FFF2-40B4-BE49-F238E27FC236}">
                <a16:creationId xmlns:a16="http://schemas.microsoft.com/office/drawing/2014/main" id="{79A5E861-6DC0-48F7-A814-E2E024189803}"/>
              </a:ext>
            </a:extLst>
          </p:cNvPr>
          <p:cNvGraphicFramePr>
            <a:graphicFrameLocks/>
          </p:cNvGraphicFramePr>
          <p:nvPr>
            <p:extLst/>
          </p:nvPr>
        </p:nvGraphicFramePr>
        <p:xfrm>
          <a:off x="838200" y="1690688"/>
          <a:ext cx="10515598" cy="3901440"/>
        </p:xfrm>
        <a:graphic>
          <a:graphicData uri="http://schemas.openxmlformats.org/drawingml/2006/table">
            <a:tbl>
              <a:tblPr firstRow="1" firstCol="1" bandRow="1">
                <a:tableStyleId>{5C22544A-7EE6-4342-B048-85BDC9FD1C3A}</a:tableStyleId>
              </a:tblPr>
              <a:tblGrid>
                <a:gridCol w="1553308">
                  <a:extLst>
                    <a:ext uri="{9D8B030D-6E8A-4147-A177-3AD203B41FA5}">
                      <a16:colId xmlns:a16="http://schemas.microsoft.com/office/drawing/2014/main" val="2763964037"/>
                    </a:ext>
                  </a:extLst>
                </a:gridCol>
                <a:gridCol w="995810">
                  <a:extLst>
                    <a:ext uri="{9D8B030D-6E8A-4147-A177-3AD203B41FA5}">
                      <a16:colId xmlns:a16="http://schemas.microsoft.com/office/drawing/2014/main" val="621576361"/>
                    </a:ext>
                  </a:extLst>
                </a:gridCol>
                <a:gridCol w="995810">
                  <a:extLst>
                    <a:ext uri="{9D8B030D-6E8A-4147-A177-3AD203B41FA5}">
                      <a16:colId xmlns:a16="http://schemas.microsoft.com/office/drawing/2014/main" val="514318747"/>
                    </a:ext>
                  </a:extLst>
                </a:gridCol>
                <a:gridCol w="995810">
                  <a:extLst>
                    <a:ext uri="{9D8B030D-6E8A-4147-A177-3AD203B41FA5}">
                      <a16:colId xmlns:a16="http://schemas.microsoft.com/office/drawing/2014/main" val="4028575727"/>
                    </a:ext>
                  </a:extLst>
                </a:gridCol>
                <a:gridCol w="995810">
                  <a:extLst>
                    <a:ext uri="{9D8B030D-6E8A-4147-A177-3AD203B41FA5}">
                      <a16:colId xmlns:a16="http://schemas.microsoft.com/office/drawing/2014/main" val="3454155057"/>
                    </a:ext>
                  </a:extLst>
                </a:gridCol>
                <a:gridCol w="995810">
                  <a:extLst>
                    <a:ext uri="{9D8B030D-6E8A-4147-A177-3AD203B41FA5}">
                      <a16:colId xmlns:a16="http://schemas.microsoft.com/office/drawing/2014/main" val="1184277317"/>
                    </a:ext>
                  </a:extLst>
                </a:gridCol>
                <a:gridCol w="995810">
                  <a:extLst>
                    <a:ext uri="{9D8B030D-6E8A-4147-A177-3AD203B41FA5}">
                      <a16:colId xmlns:a16="http://schemas.microsoft.com/office/drawing/2014/main" val="2231207199"/>
                    </a:ext>
                  </a:extLst>
                </a:gridCol>
                <a:gridCol w="995810">
                  <a:extLst>
                    <a:ext uri="{9D8B030D-6E8A-4147-A177-3AD203B41FA5}">
                      <a16:colId xmlns:a16="http://schemas.microsoft.com/office/drawing/2014/main" val="2023140770"/>
                    </a:ext>
                  </a:extLst>
                </a:gridCol>
                <a:gridCol w="995810">
                  <a:extLst>
                    <a:ext uri="{9D8B030D-6E8A-4147-A177-3AD203B41FA5}">
                      <a16:colId xmlns:a16="http://schemas.microsoft.com/office/drawing/2014/main" val="3479746813"/>
                    </a:ext>
                  </a:extLst>
                </a:gridCol>
                <a:gridCol w="995810">
                  <a:extLst>
                    <a:ext uri="{9D8B030D-6E8A-4147-A177-3AD203B41FA5}">
                      <a16:colId xmlns:a16="http://schemas.microsoft.com/office/drawing/2014/main" val="2246296717"/>
                    </a:ext>
                  </a:extLst>
                </a:gridCol>
              </a:tblGrid>
              <a:tr h="0">
                <a:tc>
                  <a:txBody>
                    <a:bodyPr/>
                    <a:lstStyle/>
                    <a:p>
                      <a:endParaRPr lang="en-GB" sz="1600" dirty="0">
                        <a:effectLst/>
                        <a:latin typeface="Times New Roman" panose="02020603050405020304" pitchFamily="18" charset="0"/>
                      </a:endParaRPr>
                    </a:p>
                  </a:txBody>
                  <a:tcPr marL="17780" marR="68580" marT="0" marB="0"/>
                </a:tc>
                <a:tc gridSpan="9">
                  <a:txBody>
                    <a:bodyPr/>
                    <a:lstStyle/>
                    <a:p>
                      <a:pPr algn="ctr">
                        <a:spcAft>
                          <a:spcPts val="0"/>
                        </a:spcAft>
                      </a:pPr>
                      <a:r>
                        <a:rPr lang="en-GB" sz="1600" dirty="0">
                          <a:effectLst/>
                        </a:rPr>
                        <a:t>Test Tolerance [dB]</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0">
                <a:tc>
                  <a:txBody>
                    <a:bodyPr/>
                    <a:lstStyle/>
                    <a:p>
                      <a:endParaRPr lang="en-GB" sz="1600" dirty="0">
                        <a:effectLst/>
                        <a:latin typeface="Times New Roman" panose="02020603050405020304" pitchFamily="18" charset="0"/>
                      </a:endParaRPr>
                    </a:p>
                  </a:txBody>
                  <a:tcPr marL="17780" marR="68580" marT="0" marB="0"/>
                </a:tc>
                <a:tc gridSpan="3">
                  <a:txBody>
                    <a:bodyPr/>
                    <a:lstStyle/>
                    <a:p>
                      <a:pPr algn="ctr">
                        <a:spcAft>
                          <a:spcPts val="0"/>
                        </a:spcAft>
                      </a:pPr>
                      <a:r>
                        <a:rPr lang="en-GB" sz="1600" dirty="0">
                          <a:effectLst/>
                        </a:rPr>
                        <a:t>f ≦ 3GHz</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dirty="0">
                          <a:effectLst/>
                        </a:rPr>
                        <a:t>3GHz &lt; f ≦ 4.2GHz</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4.2GHz &lt; f ≦ 6GHz</a:t>
                      </a: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0">
                <a:tc>
                  <a:txBody>
                    <a:bodyPr/>
                    <a:lstStyle/>
                    <a:p>
                      <a:pP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extLst>
                  <a:ext uri="{0D108BD9-81ED-4DB2-BD59-A6C34878D82A}">
                    <a16:rowId xmlns:a16="http://schemas.microsoft.com/office/drawing/2014/main" val="1982303480"/>
                  </a:ext>
                </a:extLst>
              </a:tr>
              <a:tr h="0">
                <a:tc>
                  <a:txBody>
                    <a:bodyPr/>
                    <a:lstStyle/>
                    <a:p>
                      <a:pPr>
                        <a:spcAft>
                          <a:spcPts val="0"/>
                        </a:spcAft>
                      </a:pPr>
                      <a:r>
                        <a:rPr lang="en-GB" sz="1600">
                          <a:effectLst/>
                        </a:rPr>
                        <a:t>receiver dynamic range</a:t>
                      </a:r>
                      <a:endParaRPr lang="en-GB" sz="160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0.3</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rPr>
                        <a:t>0.3</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2258000092"/>
                  </a:ext>
                </a:extLst>
              </a:tr>
              <a:tr h="0">
                <a:tc>
                  <a:txBody>
                    <a:bodyPr/>
                    <a:lstStyle/>
                    <a:p>
                      <a:pPr>
                        <a:spcAft>
                          <a:spcPts val="0"/>
                        </a:spcAft>
                      </a:pPr>
                      <a:r>
                        <a:rPr lang="en-GB" sz="1600" dirty="0">
                          <a:effectLst/>
                        </a:rPr>
                        <a:t>in-channel selectivity</a:t>
                      </a:r>
                    </a:p>
                  </a:txBody>
                  <a:tcPr marL="17780" marR="68580" marT="0" marB="0"/>
                </a:tc>
                <a:tc>
                  <a:txBody>
                    <a:bodyPr/>
                    <a:lstStyle/>
                    <a:p>
                      <a:pPr algn="ctr">
                        <a:spcAft>
                          <a:spcPts val="0"/>
                        </a:spcAft>
                      </a:pPr>
                      <a:r>
                        <a:rPr lang="en-GB" sz="1600" dirty="0">
                          <a:effectLst/>
                        </a:rPr>
                        <a:t>1.4</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[1.4 -&gt; 1.7]</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1.8</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[1.8 -&gt; 2.1]</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2.5</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3658983678"/>
                  </a:ext>
                </a:extLst>
              </a:tr>
              <a:tr h="0">
                <a:tc>
                  <a:txBody>
                    <a:bodyPr/>
                    <a:lstStyle/>
                    <a:p>
                      <a:pPr>
                        <a:spcAft>
                          <a:spcPts val="0"/>
                        </a:spcAft>
                      </a:pPr>
                      <a:r>
                        <a:rPr lang="en-GB" sz="1600" dirty="0">
                          <a:effectLst/>
                        </a:rPr>
                        <a:t>adjacent channel selectivity and narrowband blocking</a:t>
                      </a: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[0 -&gt; 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[0 -&gt; 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1195608404"/>
                  </a:ext>
                </a:extLst>
              </a:tr>
              <a:tr h="0">
                <a:tc>
                  <a:txBody>
                    <a:bodyPr/>
                    <a:lstStyle/>
                    <a:p>
                      <a:pPr>
                        <a:spcAft>
                          <a:spcPts val="0"/>
                        </a:spcAft>
                      </a:pPr>
                      <a:r>
                        <a:rPr lang="en-GB" sz="1600" dirty="0">
                          <a:effectLst/>
                        </a:rPr>
                        <a:t>in-band blocking</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[0 -&gt; 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[0 -&gt; 0.2]</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41185478"/>
                  </a:ext>
                </a:extLst>
              </a:tr>
              <a:tr h="0">
                <a:tc>
                  <a:txBody>
                    <a:bodyPr/>
                    <a:lstStyle/>
                    <a:p>
                      <a:pPr>
                        <a:spcAft>
                          <a:spcPts val="0"/>
                        </a:spcAft>
                      </a:pPr>
                      <a:r>
                        <a:rPr lang="en-GB" sz="1600" dirty="0">
                          <a:effectLst/>
                        </a:rPr>
                        <a:t>receiver intermodulation</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[0 -&gt; 0.2]</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[0 -&gt; 0.2]</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2281191454"/>
                  </a:ext>
                </a:extLst>
              </a:tr>
            </a:tbl>
          </a:graphicData>
        </a:graphic>
      </p:graphicFrame>
    </p:spTree>
    <p:extLst>
      <p:ext uri="{BB962C8B-B14F-4D97-AF65-F5344CB8AC3E}">
        <p14:creationId xmlns:p14="http://schemas.microsoft.com/office/powerpoint/2010/main" val="144338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96004-B61D-49CF-B429-3B52C8E98CEA}"/>
              </a:ext>
            </a:extLst>
          </p:cNvPr>
          <p:cNvSpPr>
            <a:spLocks noGrp="1"/>
          </p:cNvSpPr>
          <p:nvPr>
            <p:ph type="title"/>
          </p:nvPr>
        </p:nvSpPr>
        <p:spPr/>
        <p:txBody>
          <a:bodyPr>
            <a:normAutofit/>
          </a:bodyPr>
          <a:lstStyle/>
          <a:p>
            <a:r>
              <a:rPr lang="en-GB" dirty="0"/>
              <a:t>Further analysis for </a:t>
            </a:r>
            <a:r>
              <a:rPr lang="en-GB" dirty="0" err="1"/>
              <a:t>eAAS</a:t>
            </a:r>
            <a:r>
              <a:rPr lang="en-GB" dirty="0"/>
              <a:t> and NR FR1 OTA receiver requirements provided in RAN4#88</a:t>
            </a:r>
          </a:p>
        </p:txBody>
      </p:sp>
      <p:sp>
        <p:nvSpPr>
          <p:cNvPr id="3" name="Vertical Text Placeholder 2">
            <a:extLst>
              <a:ext uri="{FF2B5EF4-FFF2-40B4-BE49-F238E27FC236}">
                <a16:creationId xmlns:a16="http://schemas.microsoft.com/office/drawing/2014/main" id="{BD6F26DF-F135-48E5-9870-4E80817B5EE0}"/>
              </a:ext>
            </a:extLst>
          </p:cNvPr>
          <p:cNvSpPr>
            <a:spLocks noGrp="1"/>
          </p:cNvSpPr>
          <p:nvPr>
            <p:ph type="body" orient="vert" idx="1"/>
          </p:nvPr>
        </p:nvSpPr>
        <p:spPr/>
        <p:txBody>
          <a:bodyPr vert="horz"/>
          <a:lstStyle/>
          <a:p>
            <a:r>
              <a:rPr lang="en-GB" dirty="0"/>
              <a:t>Contributions on MU and TT for </a:t>
            </a:r>
            <a:r>
              <a:rPr lang="en-GB" dirty="0" err="1"/>
              <a:t>eAAS</a:t>
            </a:r>
            <a:r>
              <a:rPr lang="en-GB" dirty="0"/>
              <a:t> and NR FR1 OTA requirements have been discussed in RAN4#88:</a:t>
            </a:r>
          </a:p>
          <a:p>
            <a:pPr lvl="1"/>
            <a:r>
              <a:rPr lang="en-GB" dirty="0"/>
              <a:t>[1]	R4-1809693, “Proposals on MU for </a:t>
            </a:r>
            <a:r>
              <a:rPr lang="en-GB" dirty="0" err="1"/>
              <a:t>eAAS</a:t>
            </a:r>
            <a:r>
              <a:rPr lang="en-GB" dirty="0"/>
              <a:t> OTA receiver out-of-band blocking requirement”, Nokia, Nokia Shanghai Bell.</a:t>
            </a:r>
          </a:p>
          <a:p>
            <a:pPr lvl="1"/>
            <a:r>
              <a:rPr lang="en-GB" dirty="0"/>
              <a:t>[2]	R4-1810362, “MU of OTA OBUE, SEM, ACLR absolute requirement”, NTT DOCOMO, INC.</a:t>
            </a:r>
          </a:p>
          <a:p>
            <a:pPr lvl="1"/>
            <a:r>
              <a:rPr lang="en-GB" dirty="0"/>
              <a:t>[3]	R4-1810583, “TBDs on acceptable uncertainty of Test System (4.1.2)”, Huawei, </a:t>
            </a:r>
            <a:r>
              <a:rPr lang="en-GB" dirty="0" err="1"/>
              <a:t>HiSilicon</a:t>
            </a:r>
            <a:r>
              <a:rPr lang="en-GB" dirty="0"/>
              <a:t>.</a:t>
            </a:r>
          </a:p>
          <a:p>
            <a:pPr lvl="1"/>
            <a:r>
              <a:rPr lang="en-GB" dirty="0"/>
              <a:t>[4]	R4-1810952, “Test Equipment uncertainty values for FR1 EIS MU”, Keysight Technologies.</a:t>
            </a:r>
          </a:p>
          <a:p>
            <a:pPr lvl="1"/>
            <a:r>
              <a:rPr lang="en-GB" dirty="0"/>
              <a:t>[5]	R4-1811076, “out of band blocking MU analysis”, Huawei.</a:t>
            </a:r>
          </a:p>
        </p:txBody>
      </p:sp>
    </p:spTree>
    <p:extLst>
      <p:ext uri="{BB962C8B-B14F-4D97-AF65-F5344CB8AC3E}">
        <p14:creationId xmlns:p14="http://schemas.microsoft.com/office/powerpoint/2010/main" val="942755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96004-B61D-49CF-B429-3B52C8E98CEA}"/>
              </a:ext>
            </a:extLst>
          </p:cNvPr>
          <p:cNvSpPr>
            <a:spLocks noGrp="1"/>
          </p:cNvSpPr>
          <p:nvPr>
            <p:ph type="title"/>
          </p:nvPr>
        </p:nvSpPr>
        <p:spPr/>
        <p:txBody>
          <a:bodyPr/>
          <a:lstStyle/>
          <a:p>
            <a:r>
              <a:rPr lang="en-US" dirty="0"/>
              <a:t>Way forward on MU </a:t>
            </a:r>
            <a:r>
              <a:rPr lang="en-GB" dirty="0"/>
              <a:t>for </a:t>
            </a:r>
            <a:r>
              <a:rPr kumimoji="1" lang="en-US" altLang="ja-JP" dirty="0"/>
              <a:t>EIS MU for </a:t>
            </a:r>
            <a:r>
              <a:rPr lang="en-GB" dirty="0"/>
              <a:t>NR FR1 (4.2GHz &lt; f ≦ 6GHz)</a:t>
            </a:r>
          </a:p>
        </p:txBody>
      </p:sp>
      <mc:AlternateContent xmlns:mc="http://schemas.openxmlformats.org/markup-compatibility/2006">
        <mc:Choice xmlns:a14="http://schemas.microsoft.com/office/drawing/2010/main" Requires="a14">
          <p:sp>
            <p:nvSpPr>
              <p:cNvPr id="3" name="Vertical Text Placeholder 2">
                <a:extLst>
                  <a:ext uri="{FF2B5EF4-FFF2-40B4-BE49-F238E27FC236}">
                    <a16:creationId xmlns:a16="http://schemas.microsoft.com/office/drawing/2014/main" id="{BD6F26DF-F135-48E5-9870-4E80817B5EE0}"/>
                  </a:ext>
                </a:extLst>
              </p:cNvPr>
              <p:cNvSpPr>
                <a:spLocks noGrp="1"/>
              </p:cNvSpPr>
              <p:nvPr>
                <p:ph type="body" orient="vert" idx="1"/>
              </p:nvPr>
            </p:nvSpPr>
            <p:spPr/>
            <p:txBody>
              <a:bodyPr vert="horz">
                <a:normAutofit/>
              </a:bodyPr>
              <a:lstStyle/>
              <a:p>
                <a14:m>
                  <m:oMath xmlns:m="http://schemas.openxmlformats.org/officeDocument/2006/math">
                    <m:sSub>
                      <m:sSubPr>
                        <m:ctrlPr>
                          <a:rPr lang="en-GB" sz="1600" i="1" smtClean="0">
                            <a:latin typeface="Cambria Math" panose="02040503050406030204" pitchFamily="18" charset="0"/>
                          </a:rPr>
                        </m:ctrlPr>
                      </m:sSubPr>
                      <m:e>
                        <m:r>
                          <a:rPr lang="en-GB" sz="1600" i="1">
                            <a:latin typeface="Cambria Math" panose="02040503050406030204" pitchFamily="18" charset="0"/>
                          </a:rPr>
                          <m:t>𝑀𝑈</m:t>
                        </m:r>
                      </m:e>
                      <m:sub>
                        <m:r>
                          <a:rPr lang="en-GB" sz="1600" b="0" i="1" smtClean="0">
                            <a:latin typeface="Cambria Math" panose="02040503050406030204" pitchFamily="18" charset="0"/>
                          </a:rPr>
                          <m:t>𝐸𝐼𝑆</m:t>
                        </m:r>
                        <m:r>
                          <a:rPr lang="en-GB" sz="1600" b="0" i="1" smtClean="0">
                            <a:latin typeface="Cambria Math" panose="02040503050406030204" pitchFamily="18" charset="0"/>
                          </a:rPr>
                          <m:t>4.2−6</m:t>
                        </m:r>
                        <m:r>
                          <a:rPr lang="en-GB" sz="1600" b="0" i="1" smtClean="0">
                            <a:latin typeface="Cambria Math" panose="02040503050406030204" pitchFamily="18" charset="0"/>
                          </a:rPr>
                          <m:t>𝐺𝐻𝑧</m:t>
                        </m:r>
                      </m:sub>
                    </m:sSub>
                    <m:r>
                      <a:rPr lang="en-GB" sz="1600" i="1" smtClean="0"/>
                      <m:t>=</m:t>
                    </m:r>
                    <m:rad>
                      <m:radPr>
                        <m:degHide m:val="on"/>
                        <m:ctrlPr>
                          <a:rPr lang="en-GB" sz="1600" i="1"/>
                        </m:ctrlPr>
                      </m:radPr>
                      <m:deg/>
                      <m:e>
                        <m:sSubSup>
                          <m:sSubSupPr>
                            <m:ctrlPr>
                              <a:rPr lang="en-GB" sz="1600" i="1"/>
                            </m:ctrlPr>
                          </m:sSubSupPr>
                          <m:e>
                            <m:r>
                              <a:rPr lang="en-GB" sz="1600" i="1"/>
                              <m:t>𝑀𝑈</m:t>
                            </m:r>
                          </m:e>
                          <m:sub>
                            <m:r>
                              <a:rPr lang="en-GB" sz="1600" i="1"/>
                              <m:t>𝐸𝐼𝑆</m:t>
                            </m:r>
                            <m:r>
                              <a:rPr lang="en-GB" sz="1600" b="0" i="1" smtClean="0">
                                <a:latin typeface="Cambria Math" panose="02040503050406030204" pitchFamily="18" charset="0"/>
                              </a:rPr>
                              <m:t>3−4.2</m:t>
                            </m:r>
                            <m:r>
                              <a:rPr lang="en-GB" sz="1600" b="0" i="1" smtClean="0">
                                <a:latin typeface="Cambria Math" panose="02040503050406030204" pitchFamily="18" charset="0"/>
                              </a:rPr>
                              <m:t>𝐺𝐻𝑧</m:t>
                            </m:r>
                          </m:sub>
                          <m:sup>
                            <m:r>
                              <a:rPr lang="en-GB" sz="1600" i="1"/>
                              <m:t>2</m:t>
                            </m:r>
                          </m:sup>
                        </m:sSubSup>
                        <m:r>
                          <a:rPr lang="en-GB" sz="1600" i="1">
                            <a:latin typeface="Cambria Math" panose="02040503050406030204" pitchFamily="18"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i="1">
                                <a:latin typeface="Cambria Math" panose="02040503050406030204" pitchFamily="18" charset="0"/>
                              </a:rPr>
                              <m:t>𝑇𝑒𝑠𝑡𝐸𝑞𝑢𝑖𝑝𝑚𝑒𝑛𝑡</m:t>
                            </m:r>
                            <m:r>
                              <a:rPr lang="en-GB" sz="1600" i="1">
                                <a:latin typeface="Cambria Math" panose="02040503050406030204" pitchFamily="18" charset="0"/>
                              </a:rPr>
                              <m:t>3−4.2</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r>
                          <a:rPr lang="en-GB" sz="1600" i="1">
                            <a:latin typeface="Cambria Math" panose="02040503050406030204" pitchFamily="18"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i="1">
                                <a:latin typeface="Cambria Math" panose="02040503050406030204" pitchFamily="18" charset="0"/>
                              </a:rPr>
                              <m:t>𝑇𝑒𝑠𝑡𝐸𝑞𝑢𝑖𝑝𝑚𝑒𝑛𝑡</m:t>
                            </m:r>
                            <m:r>
                              <a:rPr lang="en-GB" sz="1600" i="1">
                                <a:latin typeface="Cambria Math" panose="02040503050406030204" pitchFamily="18" charset="0"/>
                              </a:rPr>
                              <m:t>4</m:t>
                            </m:r>
                            <m:r>
                              <a:rPr lang="en-GB" sz="1600" i="1">
                                <a:latin typeface="Cambria Math" panose="02040503050406030204" pitchFamily="18" charset="0"/>
                              </a:rPr>
                              <m:t>.2</m:t>
                            </m:r>
                            <m:r>
                              <a:rPr lang="en-GB" sz="1600" i="1">
                                <a:latin typeface="Cambria Math" panose="02040503050406030204" pitchFamily="18" charset="0"/>
                              </a:rPr>
                              <m:t>−6</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r>
                          <a:rPr lang="en-GB" sz="1600" i="1" smtClean="0">
                            <a:latin typeface="Cambria Math" panose="02040503050406030204" pitchFamily="18"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b="0" i="1" smtClean="0">
                                <a:latin typeface="Cambria Math" panose="02040503050406030204" pitchFamily="18" charset="0"/>
                              </a:rPr>
                              <m:t>𝑀𝑎𝑡𝑐h𝑖𝑛𝑔</m:t>
                            </m:r>
                            <m:r>
                              <a:rPr lang="en-GB" sz="1600" i="1">
                                <a:latin typeface="Cambria Math" panose="02040503050406030204" pitchFamily="18" charset="0"/>
                              </a:rPr>
                              <m:t>3−4.2</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r>
                          <a:rPr lang="en-GB" sz="1600" i="1">
                            <a:latin typeface="Cambria Math" panose="02040503050406030204" pitchFamily="18"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b="0" i="1" smtClean="0">
                                <a:latin typeface="Cambria Math" panose="02040503050406030204" pitchFamily="18" charset="0"/>
                              </a:rPr>
                              <m:t>𝑀𝑎𝑡𝑐h𝑖𝑛𝑔</m:t>
                            </m:r>
                            <m:r>
                              <a:rPr lang="en-GB" sz="1600" i="1">
                                <a:latin typeface="Cambria Math" panose="02040503050406030204" pitchFamily="18" charset="0"/>
                              </a:rPr>
                              <m:t>4</m:t>
                            </m:r>
                            <m:r>
                              <a:rPr lang="en-GB" sz="1600" i="1">
                                <a:latin typeface="Cambria Math" panose="02040503050406030204" pitchFamily="18" charset="0"/>
                              </a:rPr>
                              <m:t>.2</m:t>
                            </m:r>
                            <m:r>
                              <a:rPr lang="en-GB" sz="1600" i="1">
                                <a:latin typeface="Cambria Math" panose="02040503050406030204" pitchFamily="18" charset="0"/>
                              </a:rPr>
                              <m:t>−6</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e>
                    </m:rad>
                  </m:oMath>
                </a14:m>
                <a:endParaRPr lang="en-GB" sz="1600" dirty="0"/>
              </a:p>
              <a:p>
                <a:r>
                  <a:rPr lang="en-GB" sz="1600" dirty="0"/>
                  <a:t>With</a:t>
                </a:r>
              </a:p>
              <a:p>
                <a14:m>
                  <m:oMath xmlns:m="http://schemas.openxmlformats.org/officeDocument/2006/math">
                    <m:sSub>
                      <m:sSubPr>
                        <m:ctrlPr>
                          <a:rPr lang="en-GB" sz="1600" i="1">
                            <a:latin typeface="Cambria Math" panose="02040503050406030204" pitchFamily="18" charset="0"/>
                          </a:rPr>
                        </m:ctrlPr>
                      </m:sSubPr>
                      <m:e>
                        <m:r>
                          <a:rPr lang="en-GB" sz="1600" i="1">
                            <a:latin typeface="Cambria Math" panose="02040503050406030204" pitchFamily="18" charset="0"/>
                          </a:rPr>
                          <m:t>𝑀𝑈</m:t>
                        </m:r>
                      </m:e>
                      <m:sub>
                        <m:r>
                          <a:rPr lang="en-GB" sz="1600" i="1">
                            <a:latin typeface="Cambria Math" panose="02040503050406030204" pitchFamily="18" charset="0"/>
                          </a:rPr>
                          <m:t>𝑇𝑒𝑠𝑡𝐸𝑞𝑢𝑖𝑝𝑚𝑒𝑛𝑡</m:t>
                        </m:r>
                        <m:r>
                          <a:rPr lang="en-GB" sz="1600" i="1">
                            <a:latin typeface="Cambria Math" panose="02040503050406030204" pitchFamily="18" charset="0"/>
                          </a:rPr>
                          <m:t>4.2−6</m:t>
                        </m:r>
                        <m:r>
                          <a:rPr lang="en-GB" sz="1600" i="1">
                            <a:latin typeface="Cambria Math" panose="02040503050406030204" pitchFamily="18" charset="0"/>
                          </a:rPr>
                          <m:t>𝐺𝐻𝑧</m:t>
                        </m:r>
                      </m:sub>
                    </m:sSub>
                    <m:r>
                      <a:rPr lang="en-GB" sz="1600">
                        <a:latin typeface="Cambria Math" panose="02040503050406030204" pitchFamily="18" charset="0"/>
                      </a:rPr>
                      <m:t>(</m:t>
                    </m:r>
                    <m:r>
                      <a:rPr lang="el-GR" sz="1600">
                        <a:latin typeface="Cambria Math" panose="02040503050406030204" pitchFamily="18" charset="0"/>
                      </a:rPr>
                      <m:t>1.96</m:t>
                    </m:r>
                    <m:r>
                      <m:rPr>
                        <m:sty m:val="p"/>
                      </m:rPr>
                      <a:rPr lang="el-GR" sz="1600">
                        <a:latin typeface="Cambria Math" panose="02040503050406030204" pitchFamily="18" charset="0"/>
                      </a:rPr>
                      <m:t>σ</m:t>
                    </m:r>
                    <m:r>
                      <a:rPr lang="en-GB" sz="1600">
                        <a:latin typeface="Cambria Math" panose="02040503050406030204" pitchFamily="18" charset="0"/>
                      </a:rPr>
                      <m:t>)</m:t>
                    </m:r>
                    <m:r>
                      <a:rPr lang="en-GB" sz="1600" i="1">
                        <a:latin typeface="Cambria Math" panose="02040503050406030204" pitchFamily="18" charset="0"/>
                      </a:rPr>
                      <m:t>=</m:t>
                    </m:r>
                  </m:oMath>
                </a14:m>
                <a:r>
                  <a:rPr lang="en-GB" sz="1600" dirty="0"/>
                  <a:t> 1.96</a:t>
                </a:r>
                <a:r>
                  <a:rPr lang="en-GB" sz="1600" dirty="0">
                    <a:ea typeface="Cambria Math" panose="02040503050406030204" pitchFamily="18" charset="0"/>
                  </a:rPr>
                  <a:t> </a:t>
                </a:r>
                <a14:m>
                  <m:oMath xmlns:m="http://schemas.openxmlformats.org/officeDocument/2006/math">
                    <m:r>
                      <a:rPr lang="en-GB" sz="1600" i="1">
                        <a:latin typeface="Cambria Math" panose="02040503050406030204" pitchFamily="18" charset="0"/>
                        <a:ea typeface="Cambria Math" panose="02040503050406030204" pitchFamily="18" charset="0"/>
                      </a:rPr>
                      <m:t>× </m:t>
                    </m:r>
                  </m:oMath>
                </a14:m>
                <a:r>
                  <a:rPr lang="en-GB" sz="1600" dirty="0"/>
                  <a:t>0.58 [3]</a:t>
                </a:r>
              </a:p>
              <a:p>
                <a:r>
                  <a:rPr lang="en-GB" sz="1600" dirty="0">
                    <a:latin typeface="Calibri" panose="020F0502020204030204" pitchFamily="34" charset="0"/>
                    <a:ea typeface="DengXian" panose="02010600030101010101" pitchFamily="2" charset="-122"/>
                    <a:cs typeface="Calibri" panose="020F0502020204030204" pitchFamily="34" charset="0"/>
                  </a:rPr>
                  <a:t>And</a:t>
                </a:r>
              </a:p>
              <a:p>
                <a14:m>
                  <m:oMath xmlns:m="http://schemas.openxmlformats.org/officeDocument/2006/math">
                    <m:sSub>
                      <m:sSubPr>
                        <m:ctrlPr>
                          <a:rPr lang="en-GB" sz="1600" i="1">
                            <a:latin typeface="Cambria Math" panose="02040503050406030204" pitchFamily="18" charset="0"/>
                          </a:rPr>
                        </m:ctrlPr>
                      </m:sSubPr>
                      <m:e>
                        <m:r>
                          <a:rPr lang="en-GB" sz="1600" i="1">
                            <a:latin typeface="Cambria Math" panose="02040503050406030204" pitchFamily="18" charset="0"/>
                          </a:rPr>
                          <m:t>𝑀𝑈</m:t>
                        </m:r>
                      </m:e>
                      <m:sub>
                        <m:r>
                          <a:rPr lang="en-GB" sz="1600" i="1">
                            <a:latin typeface="Cambria Math" panose="02040503050406030204" pitchFamily="18" charset="0"/>
                          </a:rPr>
                          <m:t>𝑀𝑎𝑡𝑐h𝑖𝑛𝑔</m:t>
                        </m:r>
                        <m:r>
                          <a:rPr lang="en-GB" sz="1600" i="1">
                            <a:latin typeface="Cambria Math" panose="02040503050406030204" pitchFamily="18" charset="0"/>
                          </a:rPr>
                          <m:t>4.2−6</m:t>
                        </m:r>
                        <m:r>
                          <a:rPr lang="en-GB" sz="1600" i="1">
                            <a:latin typeface="Cambria Math" panose="02040503050406030204" pitchFamily="18" charset="0"/>
                          </a:rPr>
                          <m:t>𝐺𝐻𝑧</m:t>
                        </m:r>
                      </m:sub>
                    </m:sSub>
                    <m:r>
                      <a:rPr lang="en-GB" sz="1600">
                        <a:latin typeface="Cambria Math" panose="02040503050406030204" pitchFamily="18" charset="0"/>
                      </a:rPr>
                      <m:t>(</m:t>
                    </m:r>
                    <m:r>
                      <a:rPr lang="el-GR" sz="1600">
                        <a:latin typeface="Cambria Math" panose="02040503050406030204" pitchFamily="18" charset="0"/>
                      </a:rPr>
                      <m:t>1.96</m:t>
                    </m:r>
                    <m:r>
                      <m:rPr>
                        <m:sty m:val="p"/>
                      </m:rPr>
                      <a:rPr lang="el-GR" sz="1600">
                        <a:latin typeface="Cambria Math" panose="02040503050406030204" pitchFamily="18" charset="0"/>
                      </a:rPr>
                      <m:t>σ</m:t>
                    </m:r>
                    <m:r>
                      <a:rPr lang="en-GB" sz="1600">
                        <a:latin typeface="Cambria Math" panose="02040503050406030204" pitchFamily="18" charset="0"/>
                      </a:rPr>
                      <m:t>)</m:t>
                    </m:r>
                    <m:r>
                      <a:rPr lang="en-GB" sz="1600" i="1">
                        <a:latin typeface="Cambria Math" panose="02040503050406030204" pitchFamily="18" charset="0"/>
                      </a:rPr>
                      <m:t>=</m:t>
                    </m:r>
                  </m:oMath>
                </a14:m>
                <a:r>
                  <a:rPr lang="en-GB" sz="1600" dirty="0"/>
                  <a:t> 1.96</a:t>
                </a:r>
                <a:r>
                  <a:rPr lang="en-GB" sz="1600" dirty="0">
                    <a:ea typeface="Cambria Math" panose="02040503050406030204" pitchFamily="18" charset="0"/>
                  </a:rPr>
                  <a:t> </a:t>
                </a:r>
                <a14:m>
                  <m:oMath xmlns:m="http://schemas.openxmlformats.org/officeDocument/2006/math">
                    <m:r>
                      <a:rPr lang="en-GB" sz="1600" i="1">
                        <a:latin typeface="Cambria Math" panose="02040503050406030204" pitchFamily="18" charset="0"/>
                        <a:ea typeface="Cambria Math" panose="02040503050406030204" pitchFamily="18" charset="0"/>
                      </a:rPr>
                      <m:t>× </m:t>
                    </m:r>
                  </m:oMath>
                </a14:m>
                <a:r>
                  <a:rPr lang="en-GB" sz="1600" dirty="0"/>
                  <a:t>0.28 for IAC [2]</a:t>
                </a:r>
                <a:endParaRPr lang="en-GB" sz="1600" dirty="0">
                  <a:latin typeface="Calibri" panose="020F0502020204030204" pitchFamily="34" charset="0"/>
                  <a:ea typeface="DengXian" panose="02010600030101010101" pitchFamily="2" charset="-122"/>
                  <a:cs typeface="Calibri" panose="020F0502020204030204" pitchFamily="34" charset="0"/>
                </a:endParaRPr>
              </a:p>
              <a:p>
                <a:endParaRPr lang="en-GB" sz="1600" dirty="0">
                  <a:latin typeface="Calibri" panose="020F0502020204030204" pitchFamily="34" charset="0"/>
                  <a:ea typeface="DengXian" panose="02010600030101010101" pitchFamily="2" charset="-122"/>
                  <a:cs typeface="Calibri" panose="020F0502020204030204" pitchFamily="34" charset="0"/>
                </a:endParaRPr>
              </a:p>
            </p:txBody>
          </p:sp>
        </mc:Choice>
        <mc:Fallback>
          <p:sp>
            <p:nvSpPr>
              <p:cNvPr id="3" name="Vertical Text Placeholder 2">
                <a:extLst>
                  <a:ext uri="{FF2B5EF4-FFF2-40B4-BE49-F238E27FC236}">
                    <a16:creationId xmlns:a16="http://schemas.microsoft.com/office/drawing/2014/main" id="{BD6F26DF-F135-48E5-9870-4E80817B5EE0}"/>
                  </a:ext>
                </a:extLst>
              </p:cNvPr>
              <p:cNvSpPr>
                <a:spLocks noGrp="1" noRot="1" noChangeAspect="1" noMove="1" noResize="1" noEditPoints="1" noAdjustHandles="1" noChangeArrowheads="1" noChangeShapeType="1" noTextEdit="1"/>
              </p:cNvSpPr>
              <p:nvPr>
                <p:ph type="body" orient="vert" idx="1"/>
              </p:nvPr>
            </p:nvSpPr>
            <p:spPr>
              <a:blipFill>
                <a:blip r:embed="rId2"/>
                <a:stretch>
                  <a:fillRect l="-232" t="-560"/>
                </a:stretch>
              </a:blipFill>
            </p:spPr>
            <p:txBody>
              <a:bodyPr/>
              <a:lstStyle/>
              <a:p>
                <a:r>
                  <a:rPr lang="en-GB">
                    <a:noFill/>
                  </a:rPr>
                  <a:t> </a:t>
                </a:r>
              </a:p>
            </p:txBody>
          </p:sp>
        </mc:Fallback>
      </mc:AlternateContent>
    </p:spTree>
    <p:extLst>
      <p:ext uri="{BB962C8B-B14F-4D97-AF65-F5344CB8AC3E}">
        <p14:creationId xmlns:p14="http://schemas.microsoft.com/office/powerpoint/2010/main" val="9422598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MU </a:t>
            </a:r>
            <a:r>
              <a:rPr lang="en-GB" dirty="0" err="1"/>
              <a:t>eAAS</a:t>
            </a:r>
            <a:r>
              <a:rPr lang="en-GB" dirty="0"/>
              <a:t> and NR FR1 (4.2GHz &lt; f ≦ 6GHz) OTA receiver requirements </a:t>
            </a:r>
            <a:r>
              <a:rPr lang="en-US" dirty="0"/>
              <a:t>for IAC</a:t>
            </a:r>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ext uri="{D42A27DB-BD31-4B8C-83A1-F6EECF244321}">
                <p14:modId xmlns:p14="http://schemas.microsoft.com/office/powerpoint/2010/main" val="879436778"/>
              </p:ext>
            </p:extLst>
          </p:nvPr>
        </p:nvGraphicFramePr>
        <p:xfrm>
          <a:off x="1674056" y="1690688"/>
          <a:ext cx="8624058" cy="3980697"/>
        </p:xfrm>
        <a:graphic>
          <a:graphicData uri="http://schemas.openxmlformats.org/drawingml/2006/table">
            <a:tbl>
              <a:tblPr firstRow="1" firstCol="1" bandRow="1">
                <a:tableStyleId>{5C22544A-7EE6-4342-B048-85BDC9FD1C3A}</a:tableStyleId>
              </a:tblPr>
              <a:tblGrid>
                <a:gridCol w="2946164">
                  <a:extLst>
                    <a:ext uri="{9D8B030D-6E8A-4147-A177-3AD203B41FA5}">
                      <a16:colId xmlns:a16="http://schemas.microsoft.com/office/drawing/2014/main" val="2763964037"/>
                    </a:ext>
                  </a:extLst>
                </a:gridCol>
                <a:gridCol w="1200390">
                  <a:extLst>
                    <a:ext uri="{9D8B030D-6E8A-4147-A177-3AD203B41FA5}">
                      <a16:colId xmlns:a16="http://schemas.microsoft.com/office/drawing/2014/main" val="621576361"/>
                    </a:ext>
                  </a:extLst>
                </a:gridCol>
                <a:gridCol w="2238752">
                  <a:extLst>
                    <a:ext uri="{9D8B030D-6E8A-4147-A177-3AD203B41FA5}">
                      <a16:colId xmlns:a16="http://schemas.microsoft.com/office/drawing/2014/main" val="3454155057"/>
                    </a:ext>
                  </a:extLst>
                </a:gridCol>
                <a:gridCol w="2238752">
                  <a:extLst>
                    <a:ext uri="{9D8B030D-6E8A-4147-A177-3AD203B41FA5}">
                      <a16:colId xmlns:a16="http://schemas.microsoft.com/office/drawing/2014/main" val="2023140770"/>
                    </a:ext>
                  </a:extLst>
                </a:gridCol>
              </a:tblGrid>
              <a:tr h="542199">
                <a:tc>
                  <a:txBody>
                    <a:bodyPr/>
                    <a:lstStyle/>
                    <a:p>
                      <a:endParaRPr lang="en-GB" sz="2800">
                        <a:effectLst/>
                        <a:latin typeface="Times New Roman" panose="02020603050405020304" pitchFamily="18" charset="0"/>
                      </a:endParaRPr>
                    </a:p>
                  </a:txBody>
                  <a:tcPr marL="17780" marR="68580" marT="0" marB="0"/>
                </a:tc>
                <a:tc gridSpan="3">
                  <a:txBody>
                    <a:bodyPr/>
                    <a:lstStyle/>
                    <a:p>
                      <a:pPr algn="ctr">
                        <a:spcAft>
                          <a:spcPts val="0"/>
                        </a:spcAft>
                      </a:pPr>
                      <a:r>
                        <a:rPr lang="en-GB" sz="2000" dirty="0">
                          <a:effectLst/>
                        </a:rPr>
                        <a:t>Expanded uncertainty </a:t>
                      </a:r>
                      <a:r>
                        <a:rPr lang="en-GB" sz="2000" dirty="0" err="1">
                          <a:effectLst/>
                        </a:rPr>
                        <a:t>u</a:t>
                      </a:r>
                      <a:r>
                        <a:rPr lang="en-GB" sz="2000" baseline="-25000" dirty="0" err="1">
                          <a:effectLst/>
                        </a:rPr>
                        <a:t>e</a:t>
                      </a:r>
                      <a:r>
                        <a:rPr lang="en-GB" sz="2000" dirty="0">
                          <a:effectLst/>
                        </a:rPr>
                        <a:t> [dB]</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396000">
                <a:tc>
                  <a:txBody>
                    <a:bodyPr/>
                    <a:lstStyle/>
                    <a:p>
                      <a:endParaRPr lang="en-GB" sz="2800">
                        <a:effectLst/>
                        <a:latin typeface="Times New Roman" panose="02020603050405020304" pitchFamily="18" charset="0"/>
                      </a:endParaRPr>
                    </a:p>
                  </a:txBody>
                  <a:tcPr marL="17780" marR="68580" marT="0" marB="0"/>
                </a:tc>
                <a:tc>
                  <a:txBody>
                    <a:bodyPr/>
                    <a:lstStyle/>
                    <a:p>
                      <a:pPr algn="ctr">
                        <a:spcAft>
                          <a:spcPts val="0"/>
                        </a:spcAft>
                      </a:pPr>
                      <a:r>
                        <a:rPr lang="en-GB" sz="2000" dirty="0">
                          <a:effectLst/>
                        </a:rPr>
                        <a:t>f ≦ 3GHz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3GHz &lt; f ≦ 4.2GHz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4.2GHz &lt; f ≦ 6GHz</a:t>
                      </a:r>
                    </a:p>
                  </a:txBody>
                  <a:tcPr marL="17780" marR="68580" marT="0" marB="0"/>
                </a:tc>
                <a:extLst>
                  <a:ext uri="{0D108BD9-81ED-4DB2-BD59-A6C34878D82A}">
                    <a16:rowId xmlns:a16="http://schemas.microsoft.com/office/drawing/2014/main" val="627694763"/>
                  </a:ext>
                </a:extLst>
              </a:tr>
              <a:tr h="394326">
                <a:tc>
                  <a:txBody>
                    <a:bodyPr/>
                    <a:lstStyle/>
                    <a:p>
                      <a:pP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receiver sensitivity and reference sensitivity</a:t>
                      </a:r>
                    </a:p>
                  </a:txBody>
                  <a:tcPr marL="17780" marR="68580" marT="0" marB="0"/>
                </a:tc>
                <a:tc>
                  <a:txBody>
                    <a:bodyPr/>
                    <a:lstStyle/>
                    <a:p>
                      <a:pPr algn="ctr">
                        <a:spcAft>
                          <a:spcPts val="0"/>
                        </a:spcAft>
                      </a:pPr>
                      <a:r>
                        <a:rPr lang="en-GB" sz="2000" dirty="0">
                          <a:effectLst/>
                        </a:rPr>
                        <a:t>1.2</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1.3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1.5</a:t>
                      </a:r>
                    </a:p>
                  </a:txBody>
                  <a:tcPr marL="17780" marR="68580" marT="0" marB="0" anchor="b"/>
                </a:tc>
                <a:extLst>
                  <a:ext uri="{0D108BD9-81ED-4DB2-BD59-A6C34878D82A}">
                    <a16:rowId xmlns:a16="http://schemas.microsoft.com/office/drawing/2014/main" val="629539702"/>
                  </a:ext>
                </a:extLst>
              </a:tr>
              <a:tr h="394326">
                <a:tc>
                  <a:txBody>
                    <a:bodyPr/>
                    <a:lstStyle/>
                    <a:p>
                      <a:pPr>
                        <a:spcAft>
                          <a:spcPts val="0"/>
                        </a:spcAft>
                      </a:pPr>
                      <a:r>
                        <a:rPr lang="en-GB" sz="2000" dirty="0">
                          <a:effectLst/>
                        </a:rPr>
                        <a:t>receiver dynamic range</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extLst>
                  <a:ext uri="{0D108BD9-81ED-4DB2-BD59-A6C34878D82A}">
                    <a16:rowId xmlns:a16="http://schemas.microsoft.com/office/drawing/2014/main" val="2258000092"/>
                  </a:ext>
                </a:extLst>
              </a:tr>
              <a:tr h="788652">
                <a:tc>
                  <a:txBody>
                    <a:bodyPr/>
                    <a:lstStyle/>
                    <a:p>
                      <a:pPr>
                        <a:spcAft>
                          <a:spcPts val="0"/>
                        </a:spcAft>
                      </a:pPr>
                      <a:r>
                        <a:rPr lang="en-GB" sz="2000" dirty="0">
                          <a:effectLst/>
                        </a:rPr>
                        <a:t>adjacent channel selectivity, narrowband blocking, and in-channel selectivity</a:t>
                      </a:r>
                    </a:p>
                  </a:txBody>
                  <a:tcPr marL="17780" marR="68580" marT="0" marB="0"/>
                </a:tc>
                <a:tc>
                  <a:txBody>
                    <a:bodyPr/>
                    <a:lstStyle/>
                    <a:p>
                      <a:pPr algn="ctr">
                        <a:spcAft>
                          <a:spcPts val="0"/>
                        </a:spcAft>
                      </a:pPr>
                      <a:r>
                        <a:rPr lang="en-GB" sz="2000" dirty="0">
                          <a:effectLst/>
                        </a:rPr>
                        <a:t>1.7</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2.0</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latin typeface="Calibri" panose="020F0502020204030204" pitchFamily="34" charset="0"/>
                          <a:ea typeface="DengXian" panose="02010600030101010101" pitchFamily="2" charset="-122"/>
                          <a:cs typeface="Calibri" panose="020F0502020204030204" pitchFamily="34" charset="0"/>
                        </a:rPr>
                        <a:t>2.6</a:t>
                      </a:r>
                    </a:p>
                  </a:txBody>
                  <a:tcPr marL="17780" marR="68580" marT="0" marB="0" anchor="b"/>
                </a:tc>
                <a:extLst>
                  <a:ext uri="{0D108BD9-81ED-4DB2-BD59-A6C34878D82A}">
                    <a16:rowId xmlns:a16="http://schemas.microsoft.com/office/drawing/2014/main" val="3658983678"/>
                  </a:ext>
                </a:extLst>
              </a:tr>
              <a:tr h="394326">
                <a:tc>
                  <a:txBody>
                    <a:bodyPr/>
                    <a:lstStyle/>
                    <a:p>
                      <a:pPr>
                        <a:spcAft>
                          <a:spcPts val="0"/>
                        </a:spcAft>
                      </a:pPr>
                      <a:r>
                        <a:rPr lang="en-GB" sz="2000" dirty="0">
                          <a:effectLst/>
                        </a:rPr>
                        <a:t>in-band blocking</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1.8</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2.1</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2.8</a:t>
                      </a:r>
                    </a:p>
                  </a:txBody>
                  <a:tcPr marL="17780" marR="68580" marT="0" marB="0" anchor="b"/>
                </a:tc>
                <a:extLst>
                  <a:ext uri="{0D108BD9-81ED-4DB2-BD59-A6C34878D82A}">
                    <a16:rowId xmlns:a16="http://schemas.microsoft.com/office/drawing/2014/main" val="41185478"/>
                  </a:ext>
                </a:extLst>
              </a:tr>
              <a:tr h="394326">
                <a:tc>
                  <a:txBody>
                    <a:bodyPr/>
                    <a:lstStyle/>
                    <a:p>
                      <a:pPr>
                        <a:spcAft>
                          <a:spcPts val="0"/>
                        </a:spcAft>
                      </a:pPr>
                      <a:r>
                        <a:rPr lang="en-GB" sz="2000" dirty="0">
                          <a:effectLst/>
                        </a:rPr>
                        <a:t>receiver intermodulation</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2.0</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2.5</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3.2</a:t>
                      </a:r>
                    </a:p>
                  </a:txBody>
                  <a:tcPr marL="17780" marR="68580" marT="0" marB="0" anchor="b"/>
                </a:tc>
                <a:extLst>
                  <a:ext uri="{0D108BD9-81ED-4DB2-BD59-A6C34878D82A}">
                    <a16:rowId xmlns:a16="http://schemas.microsoft.com/office/drawing/2014/main" val="2281191454"/>
                  </a:ext>
                </a:extLst>
              </a:tr>
            </a:tbl>
          </a:graphicData>
        </a:graphic>
      </p:graphicFrame>
    </p:spTree>
    <p:extLst>
      <p:ext uri="{BB962C8B-B14F-4D97-AF65-F5344CB8AC3E}">
        <p14:creationId xmlns:p14="http://schemas.microsoft.com/office/powerpoint/2010/main" val="860131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MU </a:t>
            </a:r>
            <a:r>
              <a:rPr lang="en-GB" dirty="0" err="1"/>
              <a:t>eAAS</a:t>
            </a:r>
            <a:r>
              <a:rPr lang="en-GB" dirty="0"/>
              <a:t> and NR FR1 (4.2GHz &lt; f ≦ 6GHz) OTA receiver requirements </a:t>
            </a:r>
            <a:r>
              <a:rPr lang="en-US" dirty="0"/>
              <a:t>for CATR</a:t>
            </a:r>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ext uri="{D42A27DB-BD31-4B8C-83A1-F6EECF244321}">
                <p14:modId xmlns:p14="http://schemas.microsoft.com/office/powerpoint/2010/main" val="398920004"/>
              </p:ext>
            </p:extLst>
          </p:nvPr>
        </p:nvGraphicFramePr>
        <p:xfrm>
          <a:off x="1674056" y="1690688"/>
          <a:ext cx="8624058" cy="3980697"/>
        </p:xfrm>
        <a:graphic>
          <a:graphicData uri="http://schemas.openxmlformats.org/drawingml/2006/table">
            <a:tbl>
              <a:tblPr firstRow="1" firstCol="1" bandRow="1">
                <a:tableStyleId>{5C22544A-7EE6-4342-B048-85BDC9FD1C3A}</a:tableStyleId>
              </a:tblPr>
              <a:tblGrid>
                <a:gridCol w="2946164">
                  <a:extLst>
                    <a:ext uri="{9D8B030D-6E8A-4147-A177-3AD203B41FA5}">
                      <a16:colId xmlns:a16="http://schemas.microsoft.com/office/drawing/2014/main" val="2763964037"/>
                    </a:ext>
                  </a:extLst>
                </a:gridCol>
                <a:gridCol w="1200390">
                  <a:extLst>
                    <a:ext uri="{9D8B030D-6E8A-4147-A177-3AD203B41FA5}">
                      <a16:colId xmlns:a16="http://schemas.microsoft.com/office/drawing/2014/main" val="621576361"/>
                    </a:ext>
                  </a:extLst>
                </a:gridCol>
                <a:gridCol w="2238752">
                  <a:extLst>
                    <a:ext uri="{9D8B030D-6E8A-4147-A177-3AD203B41FA5}">
                      <a16:colId xmlns:a16="http://schemas.microsoft.com/office/drawing/2014/main" val="3454155057"/>
                    </a:ext>
                  </a:extLst>
                </a:gridCol>
                <a:gridCol w="2238752">
                  <a:extLst>
                    <a:ext uri="{9D8B030D-6E8A-4147-A177-3AD203B41FA5}">
                      <a16:colId xmlns:a16="http://schemas.microsoft.com/office/drawing/2014/main" val="1458632442"/>
                    </a:ext>
                  </a:extLst>
                </a:gridCol>
              </a:tblGrid>
              <a:tr h="542199">
                <a:tc>
                  <a:txBody>
                    <a:bodyPr/>
                    <a:lstStyle/>
                    <a:p>
                      <a:endParaRPr lang="en-GB" sz="2800">
                        <a:effectLst/>
                        <a:latin typeface="Times New Roman" panose="02020603050405020304" pitchFamily="18" charset="0"/>
                      </a:endParaRPr>
                    </a:p>
                  </a:txBody>
                  <a:tcPr marL="17780" marR="68580" marT="0" marB="0"/>
                </a:tc>
                <a:tc gridSpan="3">
                  <a:txBody>
                    <a:bodyPr/>
                    <a:lstStyle/>
                    <a:p>
                      <a:pPr algn="ctr">
                        <a:spcAft>
                          <a:spcPts val="0"/>
                        </a:spcAft>
                      </a:pPr>
                      <a:r>
                        <a:rPr lang="en-GB" sz="2000" dirty="0">
                          <a:effectLst/>
                        </a:rPr>
                        <a:t>Expanded uncertainty </a:t>
                      </a:r>
                      <a:r>
                        <a:rPr lang="en-GB" sz="2000" dirty="0" err="1">
                          <a:effectLst/>
                        </a:rPr>
                        <a:t>u</a:t>
                      </a:r>
                      <a:r>
                        <a:rPr lang="en-GB" sz="2000" baseline="-25000" dirty="0" err="1">
                          <a:effectLst/>
                        </a:rPr>
                        <a:t>e</a:t>
                      </a:r>
                      <a:r>
                        <a:rPr lang="en-GB" sz="2000" dirty="0">
                          <a:effectLst/>
                        </a:rPr>
                        <a:t> [dB]</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396000">
                <a:tc>
                  <a:txBody>
                    <a:bodyPr/>
                    <a:lstStyle/>
                    <a:p>
                      <a:endParaRPr lang="en-GB" sz="2800">
                        <a:effectLst/>
                        <a:latin typeface="Times New Roman" panose="02020603050405020304" pitchFamily="18" charset="0"/>
                      </a:endParaRPr>
                    </a:p>
                  </a:txBody>
                  <a:tcPr marL="17780" marR="68580" marT="0" marB="0"/>
                </a:tc>
                <a:tc>
                  <a:txBody>
                    <a:bodyPr/>
                    <a:lstStyle/>
                    <a:p>
                      <a:pPr algn="ctr">
                        <a:spcAft>
                          <a:spcPts val="0"/>
                        </a:spcAft>
                      </a:pPr>
                      <a:r>
                        <a:rPr lang="en-GB" sz="2000" dirty="0">
                          <a:effectLst/>
                        </a:rPr>
                        <a:t>f ≦ 3GHz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3GHz &lt; f ≦ 4.2GHz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rPr>
                        <a:t>4.2GHz &lt; f ≦ 6GHz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394326">
                <a:tc>
                  <a:txBody>
                    <a:bodyPr/>
                    <a:lstStyle/>
                    <a:p>
                      <a:pP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receiver sensitivity and reference sensitivity</a:t>
                      </a:r>
                    </a:p>
                  </a:txBody>
                  <a:tcPr marL="17780" marR="68580" marT="0" marB="0"/>
                </a:tc>
                <a:tc>
                  <a:txBody>
                    <a:bodyPr/>
                    <a:lstStyle/>
                    <a:p>
                      <a:pPr algn="ctr">
                        <a:spcAft>
                          <a:spcPts val="0"/>
                        </a:spcAft>
                      </a:pPr>
                      <a:r>
                        <a:rPr lang="en-GB" sz="2000" dirty="0">
                          <a:effectLst/>
                        </a:rPr>
                        <a:t>1.3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1.4</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1.6</a:t>
                      </a:r>
                    </a:p>
                  </a:txBody>
                  <a:tcPr marL="17780" marR="68580" marT="0" marB="0" anchor="b"/>
                </a:tc>
                <a:extLst>
                  <a:ext uri="{0D108BD9-81ED-4DB2-BD59-A6C34878D82A}">
                    <a16:rowId xmlns:a16="http://schemas.microsoft.com/office/drawing/2014/main" val="2065926606"/>
                  </a:ext>
                </a:extLst>
              </a:tr>
              <a:tr h="394326">
                <a:tc>
                  <a:txBody>
                    <a:bodyPr/>
                    <a:lstStyle/>
                    <a:p>
                      <a:pPr>
                        <a:spcAft>
                          <a:spcPts val="0"/>
                        </a:spcAft>
                      </a:pPr>
                      <a:r>
                        <a:rPr lang="en-GB" sz="2000" dirty="0">
                          <a:effectLst/>
                        </a:rPr>
                        <a:t>receiver dynamic range</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extLst>
                  <a:ext uri="{0D108BD9-81ED-4DB2-BD59-A6C34878D82A}">
                    <a16:rowId xmlns:a16="http://schemas.microsoft.com/office/drawing/2014/main" val="2258000092"/>
                  </a:ext>
                </a:extLst>
              </a:tr>
              <a:tr h="788652">
                <a:tc>
                  <a:txBody>
                    <a:bodyPr/>
                    <a:lstStyle/>
                    <a:p>
                      <a:pPr>
                        <a:spcAft>
                          <a:spcPts val="0"/>
                        </a:spcAft>
                      </a:pPr>
                      <a:r>
                        <a:rPr lang="en-GB" sz="2000" dirty="0">
                          <a:effectLst/>
                        </a:rPr>
                        <a:t>adjacent channel selectivity, narrowband blocking, and in-channel selectivity</a:t>
                      </a:r>
                    </a:p>
                  </a:txBody>
                  <a:tcPr marL="17780" marR="68580" marT="0" marB="0"/>
                </a:tc>
                <a:tc>
                  <a:txBody>
                    <a:bodyPr/>
                    <a:lstStyle/>
                    <a:p>
                      <a:pPr algn="ctr">
                        <a:spcAft>
                          <a:spcPts val="0"/>
                        </a:spcAft>
                      </a:pPr>
                      <a:r>
                        <a:rPr lang="en-GB" sz="2000" dirty="0">
                          <a:effectLst/>
                        </a:rPr>
                        <a:t>1.7</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2.1</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latin typeface="Calibri" panose="020F0502020204030204" pitchFamily="34" charset="0"/>
                          <a:ea typeface="DengXian" panose="02010600030101010101" pitchFamily="2" charset="-122"/>
                          <a:cs typeface="Calibri" panose="020F0502020204030204" pitchFamily="34" charset="0"/>
                        </a:rPr>
                        <a:t>2.7</a:t>
                      </a:r>
                    </a:p>
                  </a:txBody>
                  <a:tcPr marL="17780" marR="68580" marT="0" marB="0" anchor="b"/>
                </a:tc>
                <a:extLst>
                  <a:ext uri="{0D108BD9-81ED-4DB2-BD59-A6C34878D82A}">
                    <a16:rowId xmlns:a16="http://schemas.microsoft.com/office/drawing/2014/main" val="3658983678"/>
                  </a:ext>
                </a:extLst>
              </a:tr>
              <a:tr h="394326">
                <a:tc>
                  <a:txBody>
                    <a:bodyPr/>
                    <a:lstStyle/>
                    <a:p>
                      <a:pPr>
                        <a:spcAft>
                          <a:spcPts val="0"/>
                        </a:spcAft>
                      </a:pPr>
                      <a:r>
                        <a:rPr lang="en-GB" sz="2000" dirty="0">
                          <a:effectLst/>
                        </a:rPr>
                        <a:t>in-band blocking</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1.9</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2.2</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2.9</a:t>
                      </a:r>
                    </a:p>
                  </a:txBody>
                  <a:tcPr marL="17780" marR="68580" marT="0" marB="0" anchor="b"/>
                </a:tc>
                <a:extLst>
                  <a:ext uri="{0D108BD9-81ED-4DB2-BD59-A6C34878D82A}">
                    <a16:rowId xmlns:a16="http://schemas.microsoft.com/office/drawing/2014/main" val="2792521932"/>
                  </a:ext>
                </a:extLst>
              </a:tr>
              <a:tr h="394326">
                <a:tc>
                  <a:txBody>
                    <a:bodyPr/>
                    <a:lstStyle/>
                    <a:p>
                      <a:pPr>
                        <a:spcAft>
                          <a:spcPts val="0"/>
                        </a:spcAft>
                      </a:pPr>
                      <a:r>
                        <a:rPr lang="en-GB" sz="2000" dirty="0">
                          <a:effectLst/>
                        </a:rPr>
                        <a:t>receiver intermodulation</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2.0</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2.6</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3.4</a:t>
                      </a:r>
                    </a:p>
                  </a:txBody>
                  <a:tcPr marL="17780" marR="68580" marT="0" marB="0" anchor="b"/>
                </a:tc>
                <a:extLst>
                  <a:ext uri="{0D108BD9-81ED-4DB2-BD59-A6C34878D82A}">
                    <a16:rowId xmlns:a16="http://schemas.microsoft.com/office/drawing/2014/main" val="1783500132"/>
                  </a:ext>
                </a:extLst>
              </a:tr>
            </a:tbl>
          </a:graphicData>
        </a:graphic>
      </p:graphicFrame>
    </p:spTree>
    <p:extLst>
      <p:ext uri="{BB962C8B-B14F-4D97-AF65-F5344CB8AC3E}">
        <p14:creationId xmlns:p14="http://schemas.microsoft.com/office/powerpoint/2010/main" val="19180017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2264</TotalTime>
  <Words>1575</Words>
  <Application>Microsoft Office PowerPoint</Application>
  <PresentationFormat>Widescreen</PresentationFormat>
  <Paragraphs>497</Paragraphs>
  <Slides>18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游ゴシック</vt:lpstr>
      <vt:lpstr>游ゴシック Light</vt:lpstr>
      <vt:lpstr>DengXian</vt:lpstr>
      <vt:lpstr>Arial</vt:lpstr>
      <vt:lpstr>Calibri</vt:lpstr>
      <vt:lpstr>Calibri Light</vt:lpstr>
      <vt:lpstr>Cambria Math</vt:lpstr>
      <vt:lpstr>Times New Roman</vt:lpstr>
      <vt:lpstr>Office Theme</vt:lpstr>
      <vt:lpstr>Receiver directional TT and out of band blocking MU and TT</vt:lpstr>
      <vt:lpstr>Agreed way forward on MU for eAAS and NR FR1 OTA receiver directional requirements in RAN4 AH-1807</vt:lpstr>
      <vt:lpstr>Agreed MU for eAAS and NR FR1 OTA receiver directional requirements in RAN4 AH-1807</vt:lpstr>
      <vt:lpstr>Agreed way forward on TT for eAAS and NR FR1 OTA receiver directional requirements in RAN4 AH-1807</vt:lpstr>
      <vt:lpstr>Agreed way forward on TT for eAAS and NR FR1 OTA receiver directional requirements in RAN4 AH-1807</vt:lpstr>
      <vt:lpstr>Further analysis for eAAS and NR FR1 OTA receiver requirements provided in RAN4#88</vt:lpstr>
      <vt:lpstr>Way forward on MU for EIS MU for NR FR1 (4.2GHz &lt; f ≦ 6GHz)</vt:lpstr>
      <vt:lpstr>MU eAAS and NR FR1 (4.2GHz &lt; f ≦ 6GHz) OTA receiver requirements for IAC</vt:lpstr>
      <vt:lpstr>MU eAAS and NR FR1 (4.2GHz &lt; f ≦ 6GHz) OTA receiver requirements for CATR</vt:lpstr>
      <vt:lpstr>Final MU for eAAS and NR FR1 (4.2GHz &lt; f ≦ 6GHz) OTA receiver requirements</vt:lpstr>
      <vt:lpstr>Way forward on MU for eAAS and NR FR1 OTA out-of-band blocking requirement</vt:lpstr>
      <vt:lpstr>MU for eAAS and NR FR1 OTA out-of-band blocking requirement for IAC</vt:lpstr>
      <vt:lpstr>MU for eAAS and NR FR1 OTA out-of-band blocking requirement for CATR</vt:lpstr>
      <vt:lpstr>Final MU for eAAS and NR FR1 OTA out-of-band blocking requirement</vt:lpstr>
      <vt:lpstr>Comparison on conducted Vs OTA MU for eAAS and NR FR1 OTA receiver directional requirements</vt:lpstr>
      <vt:lpstr>Way forward on TT for eAAS and NR FR1 OTA receiver directional requirements</vt:lpstr>
      <vt:lpstr>Comparison on conducted Vs OTA MU for eAAS and NR FR1 OTA out-of-band blocking requirement</vt:lpstr>
      <vt:lpstr>Way forward on TT for eAAS and NR FR1 OTA out-of-band blocking requirements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 Ren (Nokia - US)</dc:creator>
  <cp:lastModifiedBy>Ng, Man Hung (Nokia - GB)</cp:lastModifiedBy>
  <cp:revision>244</cp:revision>
  <dcterms:created xsi:type="dcterms:W3CDTF">2016-11-16T01:29:09Z</dcterms:created>
  <dcterms:modified xsi:type="dcterms:W3CDTF">2018-08-22T12:57:55Z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-2141145419</vt:i4>
  </property>
  <property fmtid="{D5CDD505-2E9C-101B-9397-08002B2CF9AE}" pid="3" name="_NewReviewCycle">
    <vt:lpwstr/>
  </property>
  <property fmtid="{D5CDD505-2E9C-101B-9397-08002B2CF9AE}" pid="4" name="_EmailSubject">
    <vt:lpwstr>WF on sub6-GHz  ACLR and ACS</vt:lpwstr>
  </property>
  <property fmtid="{D5CDD505-2E9C-101B-9397-08002B2CF9AE}" pid="5" name="_AuthorEmail">
    <vt:lpwstr>man_hung.ng@nokia.com</vt:lpwstr>
  </property>
  <property fmtid="{D5CDD505-2E9C-101B-9397-08002B2CF9AE}" pid="6" name="_AuthorEmailDisplayName">
    <vt:lpwstr>Ng, Man Hung (Nokia - GB)</vt:lpwstr>
  </property>
</Properties>
</file>