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84" r:id="rId4"/>
    <p:sldId id="285" r:id="rId5"/>
    <p:sldId id="286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68" d="100"/>
          <a:sy n="68" d="100"/>
        </p:scale>
        <p:origin x="81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8/23/2018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95637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8/23/2018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13211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8/23/2018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025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8/23/2018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7243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8/23/2018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0357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8/23/2018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2852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8/23/2018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98218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8/23/2018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3930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8/23/2018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51522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8/23/2018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65545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8/23/2018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9769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354DF9-FBB4-4DB4-975A-B9D0E1F7617A}" type="datetimeFigureOut">
              <a:rPr lang="en-US" smtClean="0"/>
              <a:t>8/23/2018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72431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030819"/>
            <a:ext cx="9144000" cy="1479144"/>
          </a:xfrm>
        </p:spPr>
        <p:txBody>
          <a:bodyPr>
            <a:normAutofit fontScale="90000"/>
          </a:bodyPr>
          <a:lstStyle/>
          <a:p>
            <a:r>
              <a:rPr lang="en-GB" dirty="0"/>
              <a:t>WF on MU and TT for Rx requirements for FR2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086984"/>
            <a:ext cx="9144000" cy="1655762"/>
          </a:xfrm>
        </p:spPr>
        <p:txBody>
          <a:bodyPr/>
          <a:lstStyle/>
          <a:p>
            <a:r>
              <a:rPr lang="en-GB" dirty="0"/>
              <a:t>Nokia, Nokia Shanghai Bell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98474" y="128166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en-GB" altLang="sv-SE" b="1" dirty="0">
                <a:cs typeface="Arial" panose="020B0604020202020204" pitchFamily="34" charset="0"/>
              </a:rPr>
              <a:t>3GPP TSG-RAN WG4 Meeting#88</a:t>
            </a:r>
          </a:p>
          <a:p>
            <a:r>
              <a:rPr lang="en-GB" b="1" dirty="0"/>
              <a:t>Gothenburg, Sweden, 20 – 24 August 2018</a:t>
            </a:r>
            <a:endParaRPr lang="en-GB" dirty="0"/>
          </a:p>
          <a:p>
            <a:pPr>
              <a:spcBef>
                <a:spcPct val="0"/>
              </a:spcBef>
            </a:pPr>
            <a:r>
              <a:rPr lang="en-US" b="1" dirty="0"/>
              <a:t>Agenda Item:	</a:t>
            </a:r>
            <a:r>
              <a:rPr lang="en-GB" b="1" dirty="0"/>
              <a:t>6.1.1</a:t>
            </a:r>
            <a:endParaRPr lang="en-US" b="1" dirty="0"/>
          </a:p>
        </p:txBody>
      </p:sp>
      <p:sp>
        <p:nvSpPr>
          <p:cNvPr id="5" name="Rectangle 4"/>
          <p:cNvSpPr/>
          <p:nvPr/>
        </p:nvSpPr>
        <p:spPr>
          <a:xfrm>
            <a:off x="10230686" y="256585"/>
            <a:ext cx="13211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sv-SE" b="1" dirty="0">
                <a:cs typeface="Arial" panose="020B0604020202020204" pitchFamily="34" charset="0"/>
              </a:rPr>
              <a:t>R4-1811634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68248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C96004-B61D-49CF-B429-3B52C8E98C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Proposals for MU and TT for NR FR2 OTA receiver requirements provided in RAN4#88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D6F26DF-F135-48E5-9870-4E80817B5E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horz">
            <a:normAutofit fontScale="92500" lnSpcReduction="20000"/>
          </a:bodyPr>
          <a:lstStyle/>
          <a:p>
            <a:r>
              <a:rPr lang="en-GB" dirty="0"/>
              <a:t>[1]	R4-1809708, “Proposals on MU and TT for NR FR2 OTA receiver requirements”, Nokia, Nokia Shanghai Bell.</a:t>
            </a:r>
          </a:p>
          <a:p>
            <a:r>
              <a:rPr lang="en-GB" dirty="0"/>
              <a:t>[2]	R4-1809884, “NR FR2 OTA measurement uncertainty value for CATR”, Keysight Technologies, NSI-MI Technologies</a:t>
            </a:r>
          </a:p>
          <a:p>
            <a:r>
              <a:rPr lang="en-GB" dirty="0"/>
              <a:t>[3]	R4-1810353, “Test tolerance for FR1 and FR2 RX regulatory requirements”, NTT DOCOMO, INC.</a:t>
            </a:r>
          </a:p>
          <a:p>
            <a:r>
              <a:rPr lang="en-GB" dirty="0"/>
              <a:t>[4]	R4-1810511, “Measurement uncertainties for EIS for FR2 in indoor anechoic chamber”, Ericsson.</a:t>
            </a:r>
          </a:p>
          <a:p>
            <a:r>
              <a:rPr lang="en-GB" dirty="0"/>
              <a:t>[5]	R4-1810512, “Measurement uncertainties for EIS for FR2 in CATR,” Ericsson.</a:t>
            </a:r>
          </a:p>
          <a:p>
            <a:r>
              <a:rPr lang="en-GB" dirty="0"/>
              <a:t>[6]	R4-1811264, “Proposed MU budgets for OT EIRP and EIS measurements of BS at </a:t>
            </a:r>
            <a:r>
              <a:rPr lang="en-GB" dirty="0" err="1"/>
              <a:t>mmWave</a:t>
            </a:r>
            <a:r>
              <a:rPr lang="en-GB" dirty="0"/>
              <a:t> in CATR”, MVG Industries.</a:t>
            </a:r>
          </a:p>
        </p:txBody>
      </p:sp>
    </p:spTree>
    <p:extLst>
      <p:ext uri="{BB962C8B-B14F-4D97-AF65-F5344CB8AC3E}">
        <p14:creationId xmlns:p14="http://schemas.microsoft.com/office/powerpoint/2010/main" val="9427557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0D0E19-67C4-4656-B6CE-0915C0D293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Summary for EIS MU for CATR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7658485-00A3-4734-9B20-CFAE1061BA7A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GB" dirty="0"/>
              <a:t>Proposals:</a:t>
            </a:r>
          </a:p>
          <a:p>
            <a:pPr lvl="1"/>
            <a:r>
              <a:rPr lang="en-GB" dirty="0"/>
              <a:t>Nokia	3.2	</a:t>
            </a:r>
          </a:p>
          <a:p>
            <a:pPr lvl="1"/>
            <a:r>
              <a:rPr lang="en-GB" dirty="0"/>
              <a:t>MVG	3.33	</a:t>
            </a:r>
          </a:p>
          <a:p>
            <a:pPr lvl="1"/>
            <a:r>
              <a:rPr lang="en-GB" dirty="0"/>
              <a:t>Keysight/NSI-MI	3.24	</a:t>
            </a:r>
          </a:p>
          <a:p>
            <a:pPr lvl="1"/>
            <a:r>
              <a:rPr lang="en-GB" dirty="0"/>
              <a:t>Ericsson by IAC	1.81	(for 37&lt;f&lt;40G)</a:t>
            </a:r>
          </a:p>
          <a:p>
            <a:r>
              <a:rPr lang="en-GB" dirty="0"/>
              <a:t>Way forward for EIS MU:</a:t>
            </a:r>
          </a:p>
          <a:p>
            <a:pPr lvl="1"/>
            <a:r>
              <a:rPr lang="en-GB" dirty="0"/>
              <a:t>3.2</a:t>
            </a:r>
          </a:p>
          <a:p>
            <a:pPr lvl="1"/>
            <a:endParaRPr lang="en-GB" dirty="0"/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2F9BD10B-1060-4FCB-A904-CDF6857686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1984245"/>
              </p:ext>
            </p:extLst>
          </p:nvPr>
        </p:nvGraphicFramePr>
        <p:xfrm>
          <a:off x="838200" y="1690688"/>
          <a:ext cx="4412738" cy="4478664"/>
        </p:xfrm>
        <a:graphic>
          <a:graphicData uri="http://schemas.openxmlformats.org/drawingml/2006/table">
            <a:tbl>
              <a:tblPr/>
              <a:tblGrid>
                <a:gridCol w="232504">
                  <a:extLst>
                    <a:ext uri="{9D8B030D-6E8A-4147-A177-3AD203B41FA5}">
                      <a16:colId xmlns:a16="http://schemas.microsoft.com/office/drawing/2014/main" val="1074170901"/>
                    </a:ext>
                  </a:extLst>
                </a:gridCol>
                <a:gridCol w="421414">
                  <a:extLst>
                    <a:ext uri="{9D8B030D-6E8A-4147-A177-3AD203B41FA5}">
                      <a16:colId xmlns:a16="http://schemas.microsoft.com/office/drawing/2014/main" val="4151548977"/>
                    </a:ext>
                  </a:extLst>
                </a:gridCol>
                <a:gridCol w="392351">
                  <a:extLst>
                    <a:ext uri="{9D8B030D-6E8A-4147-A177-3AD203B41FA5}">
                      <a16:colId xmlns:a16="http://schemas.microsoft.com/office/drawing/2014/main" val="2206644040"/>
                    </a:ext>
                  </a:extLst>
                </a:gridCol>
                <a:gridCol w="392351">
                  <a:extLst>
                    <a:ext uri="{9D8B030D-6E8A-4147-A177-3AD203B41FA5}">
                      <a16:colId xmlns:a16="http://schemas.microsoft.com/office/drawing/2014/main" val="2918155165"/>
                    </a:ext>
                  </a:extLst>
                </a:gridCol>
                <a:gridCol w="392351">
                  <a:extLst>
                    <a:ext uri="{9D8B030D-6E8A-4147-A177-3AD203B41FA5}">
                      <a16:colId xmlns:a16="http://schemas.microsoft.com/office/drawing/2014/main" val="1164500566"/>
                    </a:ext>
                  </a:extLst>
                </a:gridCol>
                <a:gridCol w="392351">
                  <a:extLst>
                    <a:ext uri="{9D8B030D-6E8A-4147-A177-3AD203B41FA5}">
                      <a16:colId xmlns:a16="http://schemas.microsoft.com/office/drawing/2014/main" val="3081156759"/>
                    </a:ext>
                  </a:extLst>
                </a:gridCol>
                <a:gridCol w="232504">
                  <a:extLst>
                    <a:ext uri="{9D8B030D-6E8A-4147-A177-3AD203B41FA5}">
                      <a16:colId xmlns:a16="http://schemas.microsoft.com/office/drawing/2014/main" val="1720973207"/>
                    </a:ext>
                  </a:extLst>
                </a:gridCol>
                <a:gridCol w="232504">
                  <a:extLst>
                    <a:ext uri="{9D8B030D-6E8A-4147-A177-3AD203B41FA5}">
                      <a16:colId xmlns:a16="http://schemas.microsoft.com/office/drawing/2014/main" val="3793416497"/>
                    </a:ext>
                  </a:extLst>
                </a:gridCol>
                <a:gridCol w="232504">
                  <a:extLst>
                    <a:ext uri="{9D8B030D-6E8A-4147-A177-3AD203B41FA5}">
                      <a16:colId xmlns:a16="http://schemas.microsoft.com/office/drawing/2014/main" val="3336306309"/>
                    </a:ext>
                  </a:extLst>
                </a:gridCol>
                <a:gridCol w="372976">
                  <a:extLst>
                    <a:ext uri="{9D8B030D-6E8A-4147-A177-3AD203B41FA5}">
                      <a16:colId xmlns:a16="http://schemas.microsoft.com/office/drawing/2014/main" val="681979133"/>
                    </a:ext>
                  </a:extLst>
                </a:gridCol>
                <a:gridCol w="372976">
                  <a:extLst>
                    <a:ext uri="{9D8B030D-6E8A-4147-A177-3AD203B41FA5}">
                      <a16:colId xmlns:a16="http://schemas.microsoft.com/office/drawing/2014/main" val="3409030375"/>
                    </a:ext>
                  </a:extLst>
                </a:gridCol>
                <a:gridCol w="372976">
                  <a:extLst>
                    <a:ext uri="{9D8B030D-6E8A-4147-A177-3AD203B41FA5}">
                      <a16:colId xmlns:a16="http://schemas.microsoft.com/office/drawing/2014/main" val="524855154"/>
                    </a:ext>
                  </a:extLst>
                </a:gridCol>
                <a:gridCol w="372976">
                  <a:extLst>
                    <a:ext uri="{9D8B030D-6E8A-4147-A177-3AD203B41FA5}">
                      <a16:colId xmlns:a16="http://schemas.microsoft.com/office/drawing/2014/main" val="2088225818"/>
                    </a:ext>
                  </a:extLst>
                </a:gridCol>
              </a:tblGrid>
              <a:tr h="454777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UID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Uncertainty Source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Uncertainty value</a:t>
                      </a:r>
                      <a:b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MVG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Uncertainty value</a:t>
                      </a:r>
                      <a:b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Keysight/NSI-MI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Uncertainty value</a:t>
                      </a:r>
                      <a:b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Ericsson</a:t>
                      </a:r>
                      <a:b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24.25&lt;f</a:t>
                      </a:r>
                      <a:b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&lt;29.5GHz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Uncertainty value</a:t>
                      </a:r>
                      <a:b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Ericsson</a:t>
                      </a:r>
                      <a:b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37&lt;f</a:t>
                      </a:r>
                      <a:b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&lt;40GHz</a:t>
                      </a:r>
                      <a:b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endParaRPr lang="en-GB" sz="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Distribution of the probability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Divisor based on distribution shape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400" b="1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</a:t>
                      </a:r>
                      <a:r>
                        <a:rPr lang="en-GB" sz="400" b="1" i="1" u="none" strike="noStrike" baseline="-25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</a:t>
                      </a:r>
                      <a:endParaRPr lang="en-GB" sz="400" b="1" i="1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Standard uncertainty u</a:t>
                      </a:r>
                      <a:r>
                        <a:rPr lang="en-GB" sz="400" b="1" i="0" u="none" strike="noStrike" baseline="-25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</a:t>
                      </a:r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[dB]</a:t>
                      </a:r>
                      <a:b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MVG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Standard uncertainty u</a:t>
                      </a:r>
                      <a:r>
                        <a:rPr lang="en-GB" sz="400" b="1" i="0" u="none" strike="noStrike" baseline="-25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</a:t>
                      </a:r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[dB]</a:t>
                      </a:r>
                      <a:b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Keysight/NSI-MI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Standard uncertainty ui  [dB]</a:t>
                      </a:r>
                      <a:b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Ericsson</a:t>
                      </a:r>
                      <a:b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24.25&lt;f</a:t>
                      </a:r>
                      <a:b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&lt;29.5GHz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Standard uncertainty ui  [dB]</a:t>
                      </a:r>
                      <a:b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Ericsson</a:t>
                      </a:r>
                      <a:b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37&lt;f</a:t>
                      </a:r>
                      <a:b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&lt;40GHz</a:t>
                      </a:r>
                      <a:b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endParaRPr lang="en-GB" sz="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5019332"/>
                  </a:ext>
                </a:extLst>
              </a:tr>
              <a:tr h="8025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FR2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FR2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FR2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FR2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FR2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FR2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FR2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FR2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148666"/>
                  </a:ext>
                </a:extLst>
              </a:tr>
              <a:tr h="80255">
                <a:tc gridSpan="13"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Stage 2: DUT measurement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07845589"/>
                  </a:ext>
                </a:extLst>
              </a:tr>
              <a:tr h="198726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Misalignment  DUT &amp; pointing error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Exp. normal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1563908"/>
                  </a:ext>
                </a:extLst>
              </a:tr>
              <a:tr h="198726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Standing wave between DUT and test range antenna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U-shaped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√2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0933911"/>
                  </a:ext>
                </a:extLst>
              </a:tr>
              <a:tr h="133758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RF Signal Generator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Gaussian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3448521"/>
                  </a:ext>
                </a:extLst>
              </a:tr>
              <a:tr h="32866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RF leakage &amp; dynamic range, test range antenna cable connector terminated.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Normal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2833179"/>
                  </a:ext>
                </a:extLst>
              </a:tr>
              <a:tr h="122293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QZ ripple with DUT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0.0928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0.0928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Normal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0.4000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0.0810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0.0928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0.0928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5643016"/>
                  </a:ext>
                </a:extLst>
              </a:tr>
              <a:tr h="133758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Miscellaneous Uncertainty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Normal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0534287"/>
                  </a:ext>
                </a:extLst>
              </a:tr>
              <a:tr h="80255">
                <a:tc gridSpan="13"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Stage 1: Calibration measurement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33089349"/>
                  </a:ext>
                </a:extLst>
              </a:tr>
              <a:tr h="8025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Network Analyzer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Normal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9026056"/>
                  </a:ext>
                </a:extLst>
              </a:tr>
              <a:tr h="393631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Uncertainty of return loss (S11) measurement of SGH and test receiver (VNA) ports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U-shaped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√2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8520795"/>
                  </a:ext>
                </a:extLst>
              </a:tr>
              <a:tr h="133758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Insertion loss of transmitter chain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Rectangular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√3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9204629"/>
                  </a:ext>
                </a:extLst>
              </a:tr>
              <a:tr h="393631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RF leakage,  (SGH connector terminated &amp; test range antenna connector cable terminated)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Normal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0.10000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0.10000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0.01000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0.01000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1789832"/>
                  </a:ext>
                </a:extLst>
              </a:tr>
              <a:tr h="198726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Flexing cables &amp; connector repeatability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U-shaped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√2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9582812"/>
                  </a:ext>
                </a:extLst>
              </a:tr>
              <a:tr h="133758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SGH Calibration uncertainty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Rectangular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√3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5345044"/>
                  </a:ext>
                </a:extLst>
              </a:tr>
              <a:tr h="198726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Misalignment  positioning system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Exp. normal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3141466"/>
                  </a:ext>
                </a:extLst>
              </a:tr>
              <a:tr h="133758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QZ ripple with SGH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Normal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7030331"/>
                  </a:ext>
                </a:extLst>
              </a:tr>
              <a:tr h="8025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Rotary joints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x-none" sz="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U-shaped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√2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7358643"/>
                  </a:ext>
                </a:extLst>
              </a:tr>
              <a:tr h="198726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Misalignment  SGH and pointing error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Exp. normal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2673064"/>
                  </a:ext>
                </a:extLst>
              </a:tr>
              <a:tr h="133758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Misalignment calibration system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Exp. normal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4694525"/>
                  </a:ext>
                </a:extLst>
              </a:tr>
              <a:tr h="198726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Standing wave between SGH and test range antenna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U-shaped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√2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5225838"/>
                  </a:ext>
                </a:extLst>
              </a:tr>
              <a:tr h="133758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Switching uncertainty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Rectangular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√3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3519737"/>
                  </a:ext>
                </a:extLst>
              </a:tr>
              <a:tr h="61146">
                <a:tc gridSpan="9">
                  <a:txBody>
                    <a:bodyPr/>
                    <a:lstStyle/>
                    <a:p>
                      <a:pPr algn="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Combined standard uncertainty (1σ) [dB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1.65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4827310"/>
                  </a:ext>
                </a:extLst>
              </a:tr>
              <a:tr h="67261">
                <a:tc gridSpan="9">
                  <a:txBody>
                    <a:bodyPr/>
                    <a:lstStyle/>
                    <a:p>
                      <a:pPr algn="l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1, 0, 27, 6, 1, 127, 28, 4 1, 0, 28, 14, 1, 120, 28, 60 </a:t>
                      </a:r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Expanded uncertainty (1.96σ - confidence interval of 95 %) [dB]</a:t>
                      </a:r>
                      <a:endParaRPr lang="en-GB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3.33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3.24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1.81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3049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609493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0D0E19-67C4-4656-B6CE-0915C0D293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Summary for EIS MU for IAC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7658485-00A3-4734-9B20-CFAE1061BA7A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GB" dirty="0"/>
              <a:t>Proposals:</a:t>
            </a:r>
          </a:p>
          <a:p>
            <a:pPr lvl="1"/>
            <a:r>
              <a:rPr lang="en-GB" dirty="0"/>
              <a:t>Nokia	3.1	</a:t>
            </a:r>
          </a:p>
          <a:p>
            <a:pPr lvl="1"/>
            <a:r>
              <a:rPr lang="en-GB" dirty="0"/>
              <a:t>Ericsson by IAC	2.04	(for 37&lt;f&lt;40G)</a:t>
            </a:r>
          </a:p>
          <a:p>
            <a:r>
              <a:rPr lang="en-GB" dirty="0"/>
              <a:t>Way forward for EIS MU:</a:t>
            </a:r>
          </a:p>
          <a:p>
            <a:pPr lvl="1"/>
            <a:r>
              <a:rPr lang="en-GB" dirty="0"/>
              <a:t>3.1</a:t>
            </a:r>
          </a:p>
          <a:p>
            <a:pPr lvl="1"/>
            <a:endParaRPr lang="en-GB" dirty="0"/>
          </a:p>
        </p:txBody>
      </p:sp>
      <p:pic>
        <p:nvPicPr>
          <p:cNvPr id="5" name="Object 1">
            <a:extLst>
              <a:ext uri="{63B3BB69-23CF-44E3-9099-C40C66FF867C}">
                <a14:compatExt xmlns:a14="http://schemas.microsoft.com/office/drawing/2010/main" spid="_x0000_s1025"/>
              </a:ext>
              <a:ext uri="{FF2B5EF4-FFF2-40B4-BE49-F238E27FC236}">
                <a16:creationId xmlns:a16="http://schemas.microsoft.com/office/drawing/2014/main" id="{00000000-0008-0000-0000-0000010400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7544" y="12939876"/>
            <a:ext cx="609600" cy="171450"/>
          </a:xfrm>
          <a:prstGeom prst="rect">
            <a:avLst/>
          </a:prstGeom>
        </p:spPr>
      </p:pic>
      <p:pic>
        <p:nvPicPr>
          <p:cNvPr id="6" name="Object 2">
            <a:extLst>
              <a:ext uri="{63B3BB69-23CF-44E3-9099-C40C66FF867C}">
                <a14:compatExt xmlns:a14="http://schemas.microsoft.com/office/drawing/2010/main" spid="_x0000_s1026"/>
              </a:ext>
              <a:ext uri="{FF2B5EF4-FFF2-40B4-BE49-F238E27FC236}">
                <a16:creationId xmlns:a16="http://schemas.microsoft.com/office/drawing/2014/main" id="{00000000-0008-0000-0000-0000020400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47544" y="13206576"/>
            <a:ext cx="609600" cy="66675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F6A3A788-B1A7-4BBB-9434-66F98E9FBC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6121878"/>
              </p:ext>
            </p:extLst>
          </p:nvPr>
        </p:nvGraphicFramePr>
        <p:xfrm>
          <a:off x="800100" y="1647825"/>
          <a:ext cx="5181597" cy="4544843"/>
        </p:xfrm>
        <a:graphic>
          <a:graphicData uri="http://schemas.openxmlformats.org/drawingml/2006/table">
            <a:tbl>
              <a:tblPr/>
              <a:tblGrid>
                <a:gridCol w="575733">
                  <a:extLst>
                    <a:ext uri="{9D8B030D-6E8A-4147-A177-3AD203B41FA5}">
                      <a16:colId xmlns:a16="http://schemas.microsoft.com/office/drawing/2014/main" val="1573443564"/>
                    </a:ext>
                  </a:extLst>
                </a:gridCol>
                <a:gridCol w="575733">
                  <a:extLst>
                    <a:ext uri="{9D8B030D-6E8A-4147-A177-3AD203B41FA5}">
                      <a16:colId xmlns:a16="http://schemas.microsoft.com/office/drawing/2014/main" val="3437414475"/>
                    </a:ext>
                  </a:extLst>
                </a:gridCol>
                <a:gridCol w="575733">
                  <a:extLst>
                    <a:ext uri="{9D8B030D-6E8A-4147-A177-3AD203B41FA5}">
                      <a16:colId xmlns:a16="http://schemas.microsoft.com/office/drawing/2014/main" val="3084042009"/>
                    </a:ext>
                  </a:extLst>
                </a:gridCol>
                <a:gridCol w="575733">
                  <a:extLst>
                    <a:ext uri="{9D8B030D-6E8A-4147-A177-3AD203B41FA5}">
                      <a16:colId xmlns:a16="http://schemas.microsoft.com/office/drawing/2014/main" val="3293927020"/>
                    </a:ext>
                  </a:extLst>
                </a:gridCol>
                <a:gridCol w="575733">
                  <a:extLst>
                    <a:ext uri="{9D8B030D-6E8A-4147-A177-3AD203B41FA5}">
                      <a16:colId xmlns:a16="http://schemas.microsoft.com/office/drawing/2014/main" val="1200518730"/>
                    </a:ext>
                  </a:extLst>
                </a:gridCol>
                <a:gridCol w="575733">
                  <a:extLst>
                    <a:ext uri="{9D8B030D-6E8A-4147-A177-3AD203B41FA5}">
                      <a16:colId xmlns:a16="http://schemas.microsoft.com/office/drawing/2014/main" val="1810208106"/>
                    </a:ext>
                  </a:extLst>
                </a:gridCol>
                <a:gridCol w="575733">
                  <a:extLst>
                    <a:ext uri="{9D8B030D-6E8A-4147-A177-3AD203B41FA5}">
                      <a16:colId xmlns:a16="http://schemas.microsoft.com/office/drawing/2014/main" val="3277767669"/>
                    </a:ext>
                  </a:extLst>
                </a:gridCol>
                <a:gridCol w="575733">
                  <a:extLst>
                    <a:ext uri="{9D8B030D-6E8A-4147-A177-3AD203B41FA5}">
                      <a16:colId xmlns:a16="http://schemas.microsoft.com/office/drawing/2014/main" val="3360489183"/>
                    </a:ext>
                  </a:extLst>
                </a:gridCol>
                <a:gridCol w="575733">
                  <a:extLst>
                    <a:ext uri="{9D8B030D-6E8A-4147-A177-3AD203B41FA5}">
                      <a16:colId xmlns:a16="http://schemas.microsoft.com/office/drawing/2014/main" val="2125382809"/>
                    </a:ext>
                  </a:extLst>
                </a:gridCol>
              </a:tblGrid>
              <a:tr h="99011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UID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Uncertainty source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Uncertainty value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Uncertainty value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Distribution of the probability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Divisor based on distribution shape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GB" sz="400" b="1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</a:t>
                      </a:r>
                      <a:r>
                        <a:rPr lang="en-GB" sz="400" b="1" i="1" u="none" strike="noStrike" baseline="-25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</a:t>
                      </a:r>
                      <a:endParaRPr lang="en-GB" sz="400" b="1" i="1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Standard uncertainty u</a:t>
                      </a:r>
                      <a:r>
                        <a:rPr lang="en-GB" sz="400" b="1" i="0" u="none" strike="noStrike" baseline="-25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</a:t>
                      </a:r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[dB]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Standard uncertainty u</a:t>
                      </a:r>
                      <a:r>
                        <a:rPr lang="en-GB" sz="400" b="1" i="0" u="none" strike="noStrike" baseline="-25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</a:t>
                      </a:r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[dB]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5847070"/>
                  </a:ext>
                </a:extLst>
              </a:tr>
              <a:tr h="4304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24.25&lt;f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37&lt;f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24.25&lt;f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37&lt;f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7732255"/>
                  </a:ext>
                </a:extLst>
              </a:tr>
              <a:tr h="45201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&lt;29.5GHz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&lt;40GHz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&lt;29.5GHz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&lt;40GHz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3078520"/>
                  </a:ext>
                </a:extLst>
              </a:tr>
              <a:tr h="45201">
                <a:tc gridSpan="9"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Stage 2: DUT measurement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52709856"/>
                  </a:ext>
                </a:extLst>
              </a:tr>
              <a:tr h="22815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Positioning misalignment between the AAS BS and the reference antenna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Rectangular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573546"/>
                  </a:ext>
                </a:extLst>
              </a:tr>
              <a:tr h="22815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Pointing misalignment between the AAS BS and the transmitting antenna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Rectangular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8776696"/>
                  </a:ext>
                </a:extLst>
              </a:tr>
              <a:tr h="667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Quality of quiet zone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Gaussian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121809"/>
                  </a:ext>
                </a:extLst>
              </a:tr>
              <a:tr h="22815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Polarization mismatch between the AAS BS and the transmitting antenna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Rectangular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8856905"/>
                  </a:ext>
                </a:extLst>
              </a:tr>
              <a:tr h="22815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Mutual coupling between the AAS BS and the transmitting antenna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Rectangular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022656"/>
                  </a:ext>
                </a:extLst>
              </a:tr>
              <a:tr h="667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Phase curvature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Gaussian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7051910"/>
                  </a:ext>
                </a:extLst>
              </a:tr>
              <a:tr h="131298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Uncertainty of the RF signal generator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Gaussian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7091160"/>
                  </a:ext>
                </a:extLst>
              </a:tr>
              <a:tr h="163584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Impedance mismatch in the transmitting chain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U-shaped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326295"/>
                  </a:ext>
                </a:extLst>
              </a:tr>
              <a:tr h="667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uncertainty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Rectangular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7116845"/>
                  </a:ext>
                </a:extLst>
              </a:tr>
              <a:tr h="45201">
                <a:tc gridSpan="9"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Stage 1: Calibration measurement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8939118"/>
                  </a:ext>
                </a:extLst>
              </a:tr>
              <a:tr h="292729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Impedance mismatch between the transmitting antenna and the network analyzer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U-shaped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5082145"/>
                  </a:ext>
                </a:extLst>
              </a:tr>
              <a:tr h="35730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Positioning and pointing misalignment between the reference antenna and the transmitting antenna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Rectangular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1512915"/>
                  </a:ext>
                </a:extLst>
              </a:tr>
              <a:tr h="292729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Impedance mismatch between the reference antenna and network analyzer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U-shaped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4155670"/>
                  </a:ext>
                </a:extLst>
              </a:tr>
              <a:tr h="667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Quality of quiet zone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Gaussian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9660187"/>
                  </a:ext>
                </a:extLst>
              </a:tr>
              <a:tr h="163584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Polarization mismatch for reference antenna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Rectangular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8364970"/>
                  </a:ext>
                </a:extLst>
              </a:tr>
              <a:tr h="292729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Mutual coupling between the reference antenna and the transmitting antenna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Rectangular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2609045"/>
                  </a:ext>
                </a:extLst>
              </a:tr>
              <a:tr h="667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Phase curvature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Gaussian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5715454"/>
                  </a:ext>
                </a:extLst>
              </a:tr>
              <a:tr h="131298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Uncertainty of the network analyzer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Gaussian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3851498"/>
                  </a:ext>
                </a:extLst>
              </a:tr>
              <a:tr h="163584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Influence of the reference antenna feed cable</a:t>
                      </a:r>
                      <a:endParaRPr lang="en-GB" sz="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Rectangular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700148"/>
                  </a:ext>
                </a:extLst>
              </a:tr>
              <a:tr h="22815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Reference antenna feed cable loss measurement uncertainty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Gaussian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8104057"/>
                  </a:ext>
                </a:extLst>
              </a:tr>
              <a:tr h="163584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Influence of the transmitting antenna feed cable</a:t>
                      </a:r>
                      <a:endParaRPr lang="en-GB" sz="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Rectangular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75930039"/>
                  </a:ext>
                </a:extLst>
              </a:tr>
              <a:tr h="19587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Uncertainty of the absolute gain of the reference antenna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Rectangular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6945188"/>
                  </a:ext>
                </a:extLst>
              </a:tr>
              <a:tr h="195870">
                <a:tc>
                  <a:txBody>
                    <a:bodyPr/>
                    <a:lstStyle/>
                    <a:p>
                      <a:pPr algn="l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</a:t>
                      </a:r>
                      <a:endParaRPr lang="en-GB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Uncertainty of the absolute gain of the transmitting antenna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Rectangular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3524414"/>
                  </a:ext>
                </a:extLst>
              </a:tr>
              <a:tr h="27551">
                <a:tc gridSpan="7">
                  <a:txBody>
                    <a:bodyPr/>
                    <a:lstStyle/>
                    <a:p>
                      <a:pPr algn="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Combined standard uncertainty (1σ) [dB]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5209554"/>
                  </a:ext>
                </a:extLst>
              </a:tr>
              <a:tr h="27551">
                <a:tc gridSpan="7">
                  <a:txBody>
                    <a:bodyPr/>
                    <a:lstStyle/>
                    <a:p>
                      <a:pPr algn="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Expanded uncertainty (1.96σ - confidence interval of 95 %) [dB]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1.89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2.04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5734265"/>
                  </a:ext>
                </a:extLst>
              </a:tr>
            </a:tbl>
          </a:graphicData>
        </a:graphic>
      </p:graphicFrame>
      <p:pic>
        <p:nvPicPr>
          <p:cNvPr id="11" name="Object 2">
            <a:extLst>
              <a:ext uri="{FF2B5EF4-FFF2-40B4-BE49-F238E27FC236}">
                <a16:creationId xmlns:a16="http://schemas.microsoft.com/office/drawing/2014/main" id="{00A58382-325C-4A51-A2D8-B575881862B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10473" y="21021427"/>
            <a:ext cx="3343938" cy="428625"/>
          </a:xfrm>
          <a:prstGeom prst="rect">
            <a:avLst/>
          </a:prstGeom>
        </p:spPr>
      </p:pic>
      <p:pic>
        <p:nvPicPr>
          <p:cNvPr id="12" name="Object 1">
            <a:extLst>
              <a:ext uri="{FF2B5EF4-FFF2-40B4-BE49-F238E27FC236}">
                <a16:creationId xmlns:a16="http://schemas.microsoft.com/office/drawing/2014/main" id="{9D24DDDA-4F5F-4E6C-B05B-2DF40E103CE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10473" y="21631027"/>
            <a:ext cx="2826424" cy="20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61176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C96004-B61D-49CF-B429-3B52C8E98C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Way forward for MU and TT for NR FR2 OTA receiver requirements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D6F26DF-F135-48E5-9870-4E80817B5E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horz">
            <a:normAutofit/>
          </a:bodyPr>
          <a:lstStyle/>
          <a:p>
            <a:r>
              <a:rPr lang="en-GB" sz="3200" dirty="0"/>
              <a:t>For reference sensitivity: MU_EIS</a:t>
            </a:r>
            <a:r>
              <a:rPr lang="en-GB" sz="3200" baseline="-25000" dirty="0"/>
              <a:t>FR2</a:t>
            </a:r>
            <a:r>
              <a:rPr lang="en-GB" sz="3200" dirty="0"/>
              <a:t> = 3.2 dB</a:t>
            </a:r>
          </a:p>
          <a:p>
            <a:r>
              <a:rPr lang="en-GB" sz="3200" dirty="0"/>
              <a:t>For other receiver requirements (except receiver spurious emission): MU</a:t>
            </a:r>
            <a:r>
              <a:rPr lang="en-GB" sz="3200" baseline="-25000" dirty="0"/>
              <a:t>FR2</a:t>
            </a:r>
            <a:r>
              <a:rPr lang="en-GB" sz="3200" dirty="0"/>
              <a:t> = MU</a:t>
            </a:r>
            <a:r>
              <a:rPr lang="en-GB" sz="3200" baseline="-25000" dirty="0"/>
              <a:t>FR1_6GHz</a:t>
            </a:r>
            <a:r>
              <a:rPr lang="en-GB" sz="3200" dirty="0"/>
              <a:t> + (3.2 – 1.6) dB</a:t>
            </a:r>
          </a:p>
          <a:p>
            <a:r>
              <a:rPr lang="en-GB" sz="3200" dirty="0"/>
              <a:t>Where MU</a:t>
            </a:r>
            <a:r>
              <a:rPr lang="en-GB" sz="3200" baseline="-25000" dirty="0"/>
              <a:t>FR2</a:t>
            </a:r>
            <a:r>
              <a:rPr lang="en-GB" sz="3200" dirty="0"/>
              <a:t> is the MU for FR2 receiver requirement</a:t>
            </a:r>
          </a:p>
          <a:p>
            <a:r>
              <a:rPr lang="en-GB" sz="3200" dirty="0"/>
              <a:t>And MU</a:t>
            </a:r>
            <a:r>
              <a:rPr lang="en-GB" sz="3200" baseline="-25000" dirty="0"/>
              <a:t>FR1_6GHz</a:t>
            </a:r>
            <a:r>
              <a:rPr lang="en-GB" sz="3200" dirty="0"/>
              <a:t> is the MU for corresponding FR1 (4.2-6GHz) receiver requirement</a:t>
            </a:r>
          </a:p>
          <a:p>
            <a:r>
              <a:rPr lang="en-GB" sz="3200" dirty="0"/>
              <a:t>For all receiver requirements: TT = MU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631420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2567</TotalTime>
  <Words>1025</Words>
  <Application>Microsoft Office PowerPoint</Application>
  <PresentationFormat>Widescreen</PresentationFormat>
  <Paragraphs>536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WF on MU and TT for Rx requirements for FR2</vt:lpstr>
      <vt:lpstr>Proposals for MU and TT for NR FR2 OTA receiver requirements provided in RAN4#88</vt:lpstr>
      <vt:lpstr>Summary for EIS MU for CATR</vt:lpstr>
      <vt:lpstr>Summary for EIS MU for IAC</vt:lpstr>
      <vt:lpstr>Way forward for MU and TT for NR FR2 OTA receiver requirements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Da, Ren (Nokia - US)</dc:creator>
  <cp:lastModifiedBy>Ng, Man Hung (Nokia - GB)</cp:lastModifiedBy>
  <cp:revision>260</cp:revision>
  <dcterms:created xsi:type="dcterms:W3CDTF">2016-11-16T01:29:09Z</dcterms:created>
  <dcterms:modified xsi:type="dcterms:W3CDTF">2018-08-23T09:48:01Z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-2141145419</vt:i4>
  </property>
  <property fmtid="{D5CDD505-2E9C-101B-9397-08002B2CF9AE}" pid="3" name="_NewReviewCycle">
    <vt:lpwstr/>
  </property>
  <property fmtid="{D5CDD505-2E9C-101B-9397-08002B2CF9AE}" pid="4" name="_EmailSubject">
    <vt:lpwstr>WF on sub6-GHz  ACLR and ACS</vt:lpwstr>
  </property>
  <property fmtid="{D5CDD505-2E9C-101B-9397-08002B2CF9AE}" pid="5" name="_AuthorEmail">
    <vt:lpwstr>man_hung.ng@nokia.com</vt:lpwstr>
  </property>
  <property fmtid="{D5CDD505-2E9C-101B-9397-08002B2CF9AE}" pid="6" name="_AuthorEmailDisplayName">
    <vt:lpwstr>Ng, Man Hung (Nokia - GB)</vt:lpwstr>
  </property>
</Properties>
</file>