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61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9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110C47F-6B89-4DF5-8EBB-9C96B35D8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pPr>
                <a:defRPr/>
              </a:pPr>
              <a:t>2018/8/24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4E8F973-A40D-4E10-959A-6C3F2DA65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E5CD3E8-B9CB-48D0-B62C-97CB63664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44746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CF88EC4-3500-42F3-A844-36626FA83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pPr>
                <a:defRPr/>
              </a:pPr>
              <a:t>2018/8/24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03CE3B2-3742-4133-80E3-7DC0EDB47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DE4CE46-C667-4988-B6F7-3212A494D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64133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98BE700-990F-42F3-89F9-184040EFA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pPr>
                <a:defRPr/>
              </a:pPr>
              <a:t>2018/8/24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BBB8A06-2E51-49FC-975A-3AB0711A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FB5C3BE-9303-4B29-8F4F-F5EE92436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90379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E48FF52-939E-4FDE-87E5-385503F5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pPr>
                <a:defRPr/>
              </a:pPr>
              <a:t>2018/8/24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E5B6FFF-79BC-41BB-9B5E-C8C94A49A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326A589-0B22-49E2-8782-C645123F9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1807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1D4CDA8-2757-48C2-95F0-1D5190EF5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pPr>
                <a:defRPr/>
              </a:pPr>
              <a:t>2018/8/24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6A75B80-ECA5-4777-BA5C-69790BBD3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B69A2F5-5FF9-44D8-8E08-3889E92EE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78368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xmlns="" id="{55AFB8B6-6228-4341-BDE0-92DEF6B56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pPr>
                <a:defRPr/>
              </a:pPr>
              <a:t>2018/8/24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xmlns="" id="{6650B4C7-FA69-4214-B683-DF6ABDC9E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xmlns="" id="{6CE33585-FC11-4D5C-9A97-D6B5BFD81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1220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xmlns="" id="{1C9E93F1-9619-43E0-9EE8-E55210078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pPr>
                <a:defRPr/>
              </a:pPr>
              <a:t>2018/8/24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xmlns="" id="{EC13D8FA-7E85-488D-B3DA-83DB74252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xmlns="" id="{C3304DE7-FB67-4CD9-B5E2-25561BB1F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73681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xmlns="" id="{D0626586-46C0-435B-B20D-98DBFA928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pPr>
                <a:defRPr/>
              </a:pPr>
              <a:t>2018/8/24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xmlns="" id="{7553E3D6-B8B3-4926-A44B-53660BA1A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xmlns="" id="{FAF66CFC-A553-426E-9CBE-D346BF9AB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52949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xmlns="" id="{6412B74E-AC65-4E7B-A77C-BD3FEEB46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pPr>
                <a:defRPr/>
              </a:pPr>
              <a:t>2018/8/24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xmlns="" id="{6E1A172B-B8C2-4CF6-BC3A-0387B0A27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xmlns="" id="{E726501F-26A6-4DFC-9D66-493D37A0D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18507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xmlns="" id="{335B0C30-19E8-4A46-A2B1-DAC1D4CB9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pPr>
                <a:defRPr/>
              </a:pPr>
              <a:t>2018/8/24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xmlns="" id="{C37BC43F-9A76-4E8F-B72C-230F3DD19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xmlns="" id="{CAECBE87-3337-4369-B99D-ABBCE7CCD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9260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xmlns="" id="{4026F3CC-DE42-440B-9438-85661B0E7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pPr>
                <a:defRPr/>
              </a:pPr>
              <a:t>2018/8/24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xmlns="" id="{FB276A53-61D0-4C42-A886-27AB1244A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xmlns="" id="{2E0B979F-84E2-48CA-94C0-728A7C79A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16869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xmlns="" id="{C6067352-EBC0-4314-B2F7-BD78E16AEB4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xmlns="" id="{68E4C134-0C2B-4F63-8C8B-E141694A2C6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CB4897F-276A-4AA1-A7E7-F999F71432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pPr>
                <a:defRPr/>
              </a:pPr>
              <a:t>2018/8/24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D1F7188-AA10-4EB5-B408-0CA61450C2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52AF63E-D503-40C0-AB0B-693F337506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>
            <a:extLst>
              <a:ext uri="{FF2B5EF4-FFF2-40B4-BE49-F238E27FC236}">
                <a16:creationId xmlns:a16="http://schemas.microsoft.com/office/drawing/2014/main" xmlns="" id="{B4E3CC63-70F9-46A6-91D9-ABDCD9CE0B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0825" y="188913"/>
            <a:ext cx="5616575" cy="1470025"/>
          </a:xfrm>
        </p:spPr>
        <p:txBody>
          <a:bodyPr/>
          <a:lstStyle/>
          <a:p>
            <a:pPr algn="l" eaLnBrk="1" hangingPunct="1"/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3GPP TSG-RAN WG4 Meeting #</a:t>
            </a:r>
            <a:r>
              <a:rPr lang="en-US" altLang="zh-CN" sz="1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88 </a:t>
            </a: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/>
            </a:r>
            <a:b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</a:br>
            <a:r>
              <a:rPr lang="en-GB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lang="de-DE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Gothenburg, Sweden, 20 - 24 Aug 2018</a:t>
            </a:r>
            <a:endParaRPr lang="zh-CN" altLang="en-US" sz="18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051" name="副标题 2">
            <a:extLst>
              <a:ext uri="{FF2B5EF4-FFF2-40B4-BE49-F238E27FC236}">
                <a16:creationId xmlns:a16="http://schemas.microsoft.com/office/drawing/2014/main" xmlns="" id="{732DF2D5-9D9A-4862-9C8A-329725393E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4340225"/>
            <a:ext cx="6400800" cy="1752600"/>
          </a:xfrm>
        </p:spPr>
        <p:txBody>
          <a:bodyPr/>
          <a:lstStyle/>
          <a:p>
            <a:pPr eaLnBrk="1" hangingPunct="1"/>
            <a:r>
              <a:rPr lang="en-US" altLang="zh-CN" dirty="0" smtClean="0">
                <a:solidFill>
                  <a:schemeClr val="tx1"/>
                </a:solidFill>
              </a:rPr>
              <a:t>Huawei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052" name="TextBox 3">
            <a:extLst>
              <a:ext uri="{FF2B5EF4-FFF2-40B4-BE49-F238E27FC236}">
                <a16:creationId xmlns:a16="http://schemas.microsoft.com/office/drawing/2014/main" xmlns="" id="{52CDA161-FCDD-40C1-983C-4E86B038B1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2420938"/>
            <a:ext cx="8640762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 dirty="0">
                <a:latin typeface="Calibri" panose="020F0502020204030204" pitchFamily="34" charset="0"/>
              </a:rPr>
              <a:t>Way forward on BS </a:t>
            </a:r>
            <a:r>
              <a:rPr lang="en-US" altLang="zh-CN" sz="4400" dirty="0" err="1">
                <a:latin typeface="Calibri" panose="020F0502020204030204" pitchFamily="34" charset="0"/>
              </a:rPr>
              <a:t>FeNB-IoT</a:t>
            </a:r>
            <a:r>
              <a:rPr lang="en-US" altLang="zh-CN" sz="4400" dirty="0">
                <a:latin typeface="Calibri" panose="020F0502020204030204" pitchFamily="34" charset="0"/>
              </a:rPr>
              <a:t> demodulation performance</a:t>
            </a:r>
            <a:endParaRPr lang="zh-CN" altLang="en-US" sz="4400" dirty="0">
              <a:latin typeface="Calibri" panose="020F0502020204030204" pitchFamily="34" charset="0"/>
            </a:endParaRPr>
          </a:p>
        </p:txBody>
      </p:sp>
      <p:sp>
        <p:nvSpPr>
          <p:cNvPr id="2053" name="TextBox 4">
            <a:extLst>
              <a:ext uri="{FF2B5EF4-FFF2-40B4-BE49-F238E27FC236}">
                <a16:creationId xmlns:a16="http://schemas.microsoft.com/office/drawing/2014/main" xmlns="" id="{C98DB138-7BC0-49B7-8DBA-0325C5B1AB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08850" y="620713"/>
            <a:ext cx="15113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R4-1811371</a:t>
            </a:r>
            <a:endParaRPr lang="zh-CN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:a16="http://schemas.microsoft.com/office/drawing/2014/main" xmlns="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err="1"/>
              <a:t>FeNB-IoT</a:t>
            </a:r>
            <a:r>
              <a:rPr lang="en-US" altLang="zh-CN" dirty="0"/>
              <a:t> FDD part</a:t>
            </a:r>
            <a:endParaRPr lang="zh-CN" altLang="en-US" dirty="0"/>
          </a:p>
        </p:txBody>
      </p:sp>
      <p:sp>
        <p:nvSpPr>
          <p:cNvPr id="3075" name="内容占位符 2">
            <a:extLst>
              <a:ext uri="{FF2B5EF4-FFF2-40B4-BE49-F238E27FC236}">
                <a16:creationId xmlns:a16="http://schemas.microsoft.com/office/drawing/2014/main" xmlns="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 eaLnBrk="1" hangingPunct="1"/>
            <a:r>
              <a:rPr lang="en-US" dirty="0"/>
              <a:t>Use the similar simulation assumptions as preamble 0 and 1 defined for NB-</a:t>
            </a:r>
            <a:r>
              <a:rPr lang="en-US" dirty="0" err="1"/>
              <a:t>IoT</a:t>
            </a:r>
            <a:r>
              <a:rPr lang="en-US" dirty="0"/>
              <a:t> Release 13 for preamble format 2:</a:t>
            </a:r>
          </a:p>
          <a:p>
            <a:pPr lvl="1" eaLnBrk="1" hangingPunct="1"/>
            <a:endParaRPr lang="en-US" altLang="zh-CN" dirty="0"/>
          </a:p>
          <a:p>
            <a:pPr lvl="1" eaLnBrk="1" hangingPunct="1"/>
            <a:endParaRPr lang="en-US" altLang="zh-CN" dirty="0"/>
          </a:p>
          <a:p>
            <a:pPr lvl="1" eaLnBrk="1" hangingPunct="1"/>
            <a:endParaRPr lang="en-US" altLang="zh-CN" dirty="0"/>
          </a:p>
          <a:p>
            <a:pPr lvl="1" eaLnBrk="1" hangingPunct="1"/>
            <a:endParaRPr lang="en-US" altLang="zh-CN" dirty="0"/>
          </a:p>
          <a:p>
            <a:pPr lvl="1" eaLnBrk="1" hangingPunct="1"/>
            <a:endParaRPr lang="en-US" altLang="zh-CN" dirty="0"/>
          </a:p>
          <a:p>
            <a:pPr lvl="1" eaLnBrk="1" hangingPunct="1"/>
            <a:endParaRPr lang="en-US" altLang="zh-CN" dirty="0"/>
          </a:p>
          <a:p>
            <a:pPr lvl="1" eaLnBrk="1" hangingPunct="1"/>
            <a:r>
              <a:rPr lang="en-US" altLang="zh-CN" dirty="0"/>
              <a:t>For details, please refer to the next slide.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04131748"/>
              </p:ext>
            </p:extLst>
          </p:nvPr>
        </p:nvGraphicFramePr>
        <p:xfrm>
          <a:off x="1115616" y="2996952"/>
          <a:ext cx="7344817" cy="2664296"/>
        </p:xfrm>
        <a:graphic>
          <a:graphicData uri="http://schemas.openxmlformats.org/drawingml/2006/table">
            <a:tbl>
              <a:tblPr/>
              <a:tblGrid>
                <a:gridCol w="11699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9594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6991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6991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806054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806054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730881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696136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333037"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latin typeface="Arial"/>
                          <a:ea typeface="SimSun"/>
                          <a:cs typeface="Arial"/>
                        </a:rPr>
                        <a:t>Number of TX antennas</a:t>
                      </a:r>
                      <a:endParaRPr lang="en-US" sz="12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latin typeface="Arial"/>
                          <a:ea typeface="SimSun"/>
                          <a:cs typeface="Arial"/>
                        </a:rPr>
                        <a:t>Number of RX antennas</a:t>
                      </a:r>
                      <a:endParaRPr lang="en-US" sz="12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latin typeface="Arial"/>
                          <a:ea typeface="SimSun"/>
                          <a:cs typeface="Arial"/>
                        </a:rPr>
                        <a:t>Repetition number</a:t>
                      </a:r>
                      <a:endParaRPr lang="en-US" sz="12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latin typeface="Arial"/>
                          <a:ea typeface="SimSun"/>
                          <a:cs typeface="Arial"/>
                        </a:rPr>
                        <a:t>Propagation conditions and correlation matrix (Annex B)</a:t>
                      </a:r>
                      <a:endParaRPr lang="en-US" sz="12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latin typeface="Arial"/>
                          <a:ea typeface="SimSun"/>
                          <a:cs typeface="Arial"/>
                        </a:rPr>
                        <a:t>Frequency offset</a:t>
                      </a:r>
                      <a:endParaRPr lang="en-US" sz="12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latin typeface="Arial"/>
                          <a:ea typeface="SimSun"/>
                          <a:cs typeface="Arial"/>
                        </a:rPr>
                        <a:t>SNR[dB]</a:t>
                      </a:r>
                      <a:endParaRPr lang="en-US" sz="12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9911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latin typeface="Arial"/>
                          <a:ea typeface="SimSun"/>
                          <a:cs typeface="Arial"/>
                        </a:rPr>
                        <a:t>Preamble format 0</a:t>
                      </a:r>
                      <a:endParaRPr lang="en-US" sz="12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latin typeface="Arial"/>
                          <a:ea typeface="SimSun"/>
                          <a:cs typeface="Arial"/>
                        </a:rPr>
                        <a:t>Preamble format 1</a:t>
                      </a:r>
                      <a:endParaRPr lang="en-US" sz="12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latin typeface="Arial"/>
                          <a:ea typeface="SimSun"/>
                          <a:cs typeface="Arial"/>
                        </a:rPr>
                        <a:t>Preamble format 2</a:t>
                      </a:r>
                      <a:endParaRPr lang="en-US" sz="12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33037">
                <a:tc rowSpan="4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SimSun"/>
                          <a:cs typeface="Arial"/>
                        </a:rPr>
                        <a:t>1</a:t>
                      </a:r>
                      <a:endParaRPr lang="en-US" sz="12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SimSun"/>
                          <a:cs typeface="Arial"/>
                        </a:rPr>
                        <a:t>2</a:t>
                      </a:r>
                      <a:endParaRPr lang="en-US" sz="12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SimSun"/>
                          <a:cs typeface="Arial"/>
                        </a:rPr>
                        <a:t>8</a:t>
                      </a:r>
                      <a:endParaRPr lang="en-US" sz="12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SimSun"/>
                          <a:cs typeface="Arial"/>
                        </a:rPr>
                        <a:t>AWGN</a:t>
                      </a:r>
                      <a:endParaRPr lang="en-US" sz="12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SimSun"/>
                          <a:cs typeface="Arial"/>
                        </a:rPr>
                        <a:t>0</a:t>
                      </a:r>
                      <a:endParaRPr lang="en-US" sz="12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SimSun"/>
                          <a:cs typeface="Arial"/>
                        </a:rPr>
                        <a:t>-2.1</a:t>
                      </a:r>
                      <a:endParaRPr lang="en-US" sz="12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SimSun"/>
                          <a:cs typeface="Arial"/>
                        </a:rPr>
                        <a:t>-2.1</a:t>
                      </a:r>
                      <a:endParaRPr lang="en-US" sz="12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Arial"/>
                          <a:ea typeface="SimSun"/>
                          <a:cs typeface="Arial"/>
                        </a:rPr>
                        <a:t>TBD</a:t>
                      </a:r>
                      <a:endParaRPr lang="en-US" sz="1200" dirty="0">
                        <a:solidFill>
                          <a:srgbClr val="FF0000"/>
                        </a:solidFill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303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SimSun"/>
                          <a:cs typeface="Arial"/>
                        </a:rPr>
                        <a:t>EPA1 Low</a:t>
                      </a:r>
                      <a:endParaRPr lang="en-US" sz="12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SimSun"/>
                          <a:cs typeface="Arial"/>
                        </a:rPr>
                        <a:t>200 Hz</a:t>
                      </a:r>
                      <a:endParaRPr lang="en-US" sz="12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SimSun"/>
                          <a:cs typeface="Arial"/>
                        </a:rPr>
                        <a:t>6.1</a:t>
                      </a:r>
                      <a:endParaRPr lang="en-US" sz="12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SimSun"/>
                          <a:cs typeface="Arial"/>
                        </a:rPr>
                        <a:t>6.1</a:t>
                      </a:r>
                      <a:endParaRPr lang="en-US" sz="12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Arial"/>
                          <a:ea typeface="SimSun"/>
                          <a:cs typeface="Arial"/>
                        </a:rPr>
                        <a:t>TBD</a:t>
                      </a:r>
                      <a:endParaRPr lang="en-US" sz="1200" dirty="0">
                        <a:solidFill>
                          <a:srgbClr val="FF0000"/>
                        </a:solidFill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3303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SimSun"/>
                          <a:cs typeface="Arial"/>
                        </a:rPr>
                        <a:t>32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SimSun"/>
                          <a:cs typeface="Arial"/>
                        </a:rPr>
                        <a:t>AWGN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SimSun"/>
                          <a:cs typeface="Arial"/>
                        </a:rPr>
                        <a:t>0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SimSun"/>
                          <a:cs typeface="Arial"/>
                        </a:rPr>
                        <a:t>-6.8</a:t>
                      </a:r>
                      <a:endParaRPr lang="en-US" sz="12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SimSun"/>
                          <a:cs typeface="Arial"/>
                        </a:rPr>
                        <a:t>-6.8</a:t>
                      </a:r>
                      <a:endParaRPr lang="en-US" sz="12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Arial"/>
                          <a:ea typeface="SimSun"/>
                          <a:cs typeface="Arial"/>
                        </a:rPr>
                        <a:t>TBD</a:t>
                      </a:r>
                      <a:endParaRPr lang="en-US" sz="1200" dirty="0">
                        <a:solidFill>
                          <a:srgbClr val="FF0000"/>
                        </a:solidFill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3303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SimSun"/>
                          <a:cs typeface="Arial"/>
                        </a:rPr>
                        <a:t>EPA1 Low</a:t>
                      </a:r>
                      <a:endParaRPr lang="en-US" sz="12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SimSun"/>
                          <a:cs typeface="Arial"/>
                        </a:rPr>
                        <a:t>200 Hz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SimSun"/>
                          <a:cs typeface="Arial"/>
                        </a:rPr>
                        <a:t>0.5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SimSun"/>
                          <a:cs typeface="Arial"/>
                        </a:rPr>
                        <a:t>0.5</a:t>
                      </a:r>
                      <a:endParaRPr lang="en-US" sz="12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Arial"/>
                          <a:ea typeface="SimSun"/>
                          <a:cs typeface="Arial"/>
                        </a:rPr>
                        <a:t>TBD</a:t>
                      </a:r>
                      <a:endParaRPr lang="en-US" sz="1200" dirty="0">
                        <a:solidFill>
                          <a:srgbClr val="FF0000"/>
                        </a:solidFill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/>
              <a:t>FeNB-IoT</a:t>
            </a:r>
            <a:r>
              <a:rPr lang="en-US" altLang="zh-CN" dirty="0"/>
              <a:t> FDD part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187624" y="1628800"/>
          <a:ext cx="6157205" cy="4160709"/>
        </p:xfrm>
        <a:graphic>
          <a:graphicData uri="http://schemas.openxmlformats.org/drawingml/2006/table">
            <a:tbl>
              <a:tblPr/>
              <a:tblGrid>
                <a:gridCol w="285944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29775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1267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Parameter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Values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1267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NPRACH preamble format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1267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Number of Repetitions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8, 32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1267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Number of Subcarriers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  <a:endParaRPr lang="en-US" sz="1400" b="0" i="0" u="none" strike="sngStrike" baseline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1267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Antenna configuration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x 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12673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Narrowband physical layer cell identity</a:t>
                      </a:r>
                      <a:endParaRPr lang="en-US" sz="1400" b="0" i="0" u="none" strike="sngStrike" baseline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1267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NPRACH signature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86784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frequency offset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0Hz (AWGN); 200Hz EPA1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1267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Propagation channels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AWGN, EPA1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52552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Detection performance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Missed detection rate (1%) with false alarm rate (0.1%)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12674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Timing estimation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Timing error probability with the limit of </a:t>
                      </a:r>
                      <a:r>
                        <a:rPr lang="en-US" altLang="zh-CN" sz="1400" i="1" dirty="0">
                          <a:solidFill>
                            <a:schemeClr val="tx1"/>
                          </a:solidFill>
                        </a:rPr>
                        <a:t>3.646us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312674">
                <a:tc>
                  <a:txBody>
                    <a:bodyPr/>
                    <a:lstStyle/>
                    <a:p>
                      <a:r>
                        <a:rPr lang="en-US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Timing Offset</a:t>
                      </a: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T_CP/2</a:t>
                      </a:r>
                      <a:endParaRPr lang="en-US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:a16="http://schemas.microsoft.com/office/drawing/2014/main" xmlns="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err="1"/>
              <a:t>FeNB-IoT</a:t>
            </a:r>
            <a:r>
              <a:rPr lang="en-US" altLang="zh-CN" dirty="0"/>
              <a:t> TDD part</a:t>
            </a:r>
            <a:endParaRPr lang="zh-CN" altLang="en-US" dirty="0"/>
          </a:p>
        </p:txBody>
      </p:sp>
      <p:sp>
        <p:nvSpPr>
          <p:cNvPr id="3075" name="内容占位符 2">
            <a:extLst>
              <a:ext uri="{FF2B5EF4-FFF2-40B4-BE49-F238E27FC236}">
                <a16:creationId xmlns:a16="http://schemas.microsoft.com/office/drawing/2014/main" xmlns="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/>
          <a:lstStyle/>
          <a:p>
            <a:pPr eaLnBrk="1" hangingPunct="1"/>
            <a:r>
              <a:rPr lang="en-US" altLang="zh-CN" sz="2000" dirty="0" smtClean="0"/>
              <a:t>Select one</a:t>
            </a:r>
            <a:r>
              <a:rPr lang="en-US" altLang="zh-CN" sz="2000" dirty="0" smtClean="0"/>
              <a:t> </a:t>
            </a:r>
            <a:r>
              <a:rPr lang="en-US" altLang="zh-CN" sz="2000" dirty="0" smtClean="0"/>
              <a:t>TDD UL DL </a:t>
            </a:r>
            <a:r>
              <a:rPr lang="en-US" altLang="zh-CN" sz="2000" dirty="0" smtClean="0"/>
              <a:t>configuration </a:t>
            </a:r>
            <a:r>
              <a:rPr lang="en-US" altLang="zh-CN" sz="2000" dirty="0" smtClean="0"/>
              <a:t>and special </a:t>
            </a:r>
            <a:r>
              <a:rPr lang="en-US" altLang="zh-CN" sz="2000" dirty="0" err="1" smtClean="0"/>
              <a:t>subframe</a:t>
            </a:r>
            <a:r>
              <a:rPr lang="en-US" altLang="zh-CN" sz="2000" dirty="0" smtClean="0"/>
              <a:t> </a:t>
            </a:r>
            <a:r>
              <a:rPr lang="en-US" altLang="zh-CN" sz="2000" dirty="0" smtClean="0"/>
              <a:t>configuration </a:t>
            </a:r>
            <a:r>
              <a:rPr lang="en-US" altLang="zh-CN" sz="2000" dirty="0" smtClean="0"/>
              <a:t>for NPRACH TDD demodulation performance </a:t>
            </a:r>
            <a:r>
              <a:rPr lang="en-US" altLang="zh-CN" sz="2000" dirty="0" smtClean="0"/>
              <a:t>requirements:</a:t>
            </a:r>
          </a:p>
          <a:p>
            <a:pPr lvl="1"/>
            <a:r>
              <a:rPr lang="en-US" sz="1800" dirty="0" smtClean="0"/>
              <a:t>Option </a:t>
            </a:r>
            <a:r>
              <a:rPr lang="en-US" sz="1800" dirty="0" smtClean="0"/>
              <a:t>1: UL DL configuration #2 and special </a:t>
            </a:r>
            <a:r>
              <a:rPr lang="en-US" sz="1800" dirty="0" err="1" smtClean="0"/>
              <a:t>subframe</a:t>
            </a:r>
            <a:r>
              <a:rPr lang="en-US" sz="1800" dirty="0" smtClean="0"/>
              <a:t> configuration #7 </a:t>
            </a:r>
          </a:p>
          <a:p>
            <a:pPr lvl="1"/>
            <a:r>
              <a:rPr lang="en-US" sz="1800" dirty="0" smtClean="0"/>
              <a:t>Option 2: UL DL configuration #1 and special </a:t>
            </a:r>
            <a:r>
              <a:rPr lang="en-US" sz="1800" dirty="0" err="1" smtClean="0"/>
              <a:t>subframe</a:t>
            </a:r>
            <a:r>
              <a:rPr lang="en-US" sz="1800" dirty="0" smtClean="0"/>
              <a:t> configuration #4</a:t>
            </a:r>
            <a:endParaRPr lang="en-US" altLang="zh-CN" sz="1800" dirty="0" smtClean="0"/>
          </a:p>
          <a:p>
            <a:pPr lvl="1" eaLnBrk="1" hangingPunct="1"/>
            <a:endParaRPr lang="en-US" sz="1400" dirty="0" smtClean="0"/>
          </a:p>
          <a:p>
            <a:pPr marL="342900" lvl="1" indent="-342900" eaLnBrk="1" hangingPunct="1"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Use the similar simulation assumptions as NPRACH FDD for NPRACH TDD</a:t>
            </a:r>
          </a:p>
          <a:p>
            <a:pPr lvl="1" eaLnBrk="1" hangingPunct="1">
              <a:buNone/>
            </a:pPr>
            <a:endParaRPr lang="en-US" dirty="0" smtClean="0"/>
          </a:p>
          <a:p>
            <a:pPr lvl="1" eaLnBrk="1" hangingPunct="1">
              <a:buNone/>
            </a:pPr>
            <a:endParaRPr lang="en-US" dirty="0" smtClean="0"/>
          </a:p>
          <a:p>
            <a:pPr lvl="1" eaLnBrk="1" hangingPunct="1">
              <a:buNone/>
            </a:pPr>
            <a:endParaRPr lang="en-US" dirty="0" smtClean="0"/>
          </a:p>
          <a:p>
            <a:pPr lvl="1" eaLnBrk="1" hangingPunct="1"/>
            <a:endParaRPr lang="en-US" sz="1000" dirty="0" smtClean="0"/>
          </a:p>
          <a:p>
            <a:pPr lvl="1" eaLnBrk="1" hangingPunct="1"/>
            <a:endParaRPr lang="en-US" sz="1000" dirty="0" smtClean="0"/>
          </a:p>
          <a:p>
            <a:pPr lvl="1" eaLnBrk="1" hangingPunct="1"/>
            <a:endParaRPr lang="en-US" sz="1000" dirty="0" smtClean="0"/>
          </a:p>
          <a:p>
            <a:pPr lvl="1" eaLnBrk="1" hangingPunct="1"/>
            <a:endParaRPr lang="en-US" sz="1000" dirty="0" smtClean="0"/>
          </a:p>
          <a:p>
            <a:pPr lvl="1" eaLnBrk="1" hangingPunct="1"/>
            <a:endParaRPr lang="en-US" sz="1000" dirty="0" smtClean="0"/>
          </a:p>
          <a:p>
            <a:pPr lvl="1" eaLnBrk="1" hangingPunct="1"/>
            <a:r>
              <a:rPr lang="en-US" sz="2000" dirty="0" smtClean="0"/>
              <a:t>If needed, performance requirements for other preamble formats can be added later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187624" y="3861048"/>
          <a:ext cx="6552728" cy="1944712"/>
        </p:xfrm>
        <a:graphic>
          <a:graphicData uri="http://schemas.openxmlformats.org/drawingml/2006/table">
            <a:tbl>
              <a:tblPr/>
              <a:tblGrid>
                <a:gridCol w="1008112"/>
                <a:gridCol w="729519"/>
                <a:gridCol w="760029"/>
                <a:gridCol w="1076555"/>
                <a:gridCol w="779647"/>
                <a:gridCol w="1131743"/>
                <a:gridCol w="1067123"/>
              </a:tblGrid>
              <a:tr h="194686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ts val="15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Number of TX antennas </a:t>
                      </a:r>
                      <a:endParaRPr lang="en-US" sz="18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7608" marR="67608" marT="688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ts val="15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Number of RX antennas </a:t>
                      </a:r>
                      <a:endParaRPr lang="en-US" sz="18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7608" marR="67608" marT="688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ts val="15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Number of Repetitions</a:t>
                      </a:r>
                      <a:endParaRPr lang="en-US" sz="18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7608" marR="67608" marT="688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200" b="1" kern="12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Propagation conditions and </a:t>
                      </a:r>
                      <a:endParaRPr lang="en-US" sz="1800" dirty="0">
                        <a:latin typeface="Calibri"/>
                        <a:ea typeface="SimSun"/>
                        <a:cs typeface="Times New Roman"/>
                      </a:endParaRPr>
                    </a:p>
                    <a:p>
                      <a:pPr marL="0" marR="0" algn="ctr">
                        <a:lnSpc>
                          <a:spcPts val="15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200" b="1" kern="1200" dirty="0" err="1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correlation</a:t>
                      </a:r>
                      <a:r>
                        <a:rPr lang="fr-FR" sz="1200" b="1" kern="12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fr-FR" sz="1200" b="1" kern="1200" dirty="0" err="1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matrix</a:t>
                      </a:r>
                      <a:r>
                        <a:rPr lang="fr-FR" sz="1200" b="1" kern="12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 </a:t>
                      </a:r>
                      <a:endParaRPr lang="en-US" sz="18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ts val="15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Frequency offset </a:t>
                      </a:r>
                      <a:endParaRPr lang="en-US" sz="18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7608" marR="67608" marT="688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ts val="15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SNR [dB] </a:t>
                      </a:r>
                      <a:endParaRPr lang="en-US" sz="18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7608" marR="67608" marT="688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5778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Preamble format 0 </a:t>
                      </a:r>
                      <a:endParaRPr lang="en-US" sz="12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7608" marR="67608" marT="688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Preamble format 0-a </a:t>
                      </a:r>
                      <a:endParaRPr lang="en-US" sz="12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7608" marR="67608" marT="688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686">
                <a:tc rowSpan="4">
                  <a:txBody>
                    <a:bodyPr/>
                    <a:lstStyle/>
                    <a:p>
                      <a:pPr marL="0" marR="0" algn="ctr">
                        <a:lnSpc>
                          <a:spcPts val="15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1</a:t>
                      </a:r>
                      <a:endParaRPr lang="en-US" sz="18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7608" marR="67608" marT="68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marL="0" marR="0" algn="ctr">
                        <a:lnSpc>
                          <a:spcPts val="15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2</a:t>
                      </a:r>
                      <a:endParaRPr lang="en-US" sz="18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7608" marR="67608" marT="68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ts val="15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8</a:t>
                      </a:r>
                      <a:endParaRPr lang="en-US" sz="18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7608" marR="67608" marT="68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AWGN </a:t>
                      </a:r>
                      <a:endParaRPr lang="en-US" sz="18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0 </a:t>
                      </a:r>
                      <a:endParaRPr lang="en-US" sz="18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7608" marR="67608" marT="688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Arial"/>
                          <a:ea typeface="宋体"/>
                          <a:cs typeface="Times New Roman"/>
                        </a:rPr>
                        <a:t>TBD </a:t>
                      </a:r>
                      <a:endParaRPr lang="en-US" sz="18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7608" marR="67608" marT="68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rgbClr val="FF0000"/>
                          </a:solidFill>
                          <a:latin typeface="Arial"/>
                          <a:ea typeface="宋体"/>
                          <a:cs typeface="Times New Roman"/>
                        </a:rPr>
                        <a:t>TBD </a:t>
                      </a:r>
                      <a:endParaRPr lang="en-US" sz="18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7608" marR="67608" marT="688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68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EPA1 Low </a:t>
                      </a:r>
                      <a:endParaRPr lang="en-US" sz="18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220Hz </a:t>
                      </a:r>
                      <a:endParaRPr lang="en-US" sz="18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7608" marR="67608" marT="688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Arial"/>
                          <a:ea typeface="宋体"/>
                          <a:cs typeface="Times New Roman"/>
                        </a:rPr>
                        <a:t>TBD </a:t>
                      </a:r>
                      <a:endParaRPr lang="en-US" sz="18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7608" marR="67608" marT="68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Arial"/>
                          <a:ea typeface="宋体"/>
                          <a:cs typeface="Times New Roman"/>
                        </a:rPr>
                        <a:t>TBD </a:t>
                      </a:r>
                      <a:endParaRPr lang="en-US" sz="18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7608" marR="67608" marT="688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68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ts val="15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32</a:t>
                      </a:r>
                      <a:endParaRPr lang="en-US" sz="18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7608" marR="67608" marT="68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AWGN </a:t>
                      </a:r>
                      <a:endParaRPr lang="en-US" sz="18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0 </a:t>
                      </a:r>
                      <a:endParaRPr lang="en-US" sz="18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7608" marR="67608" marT="688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rgbClr val="FF0000"/>
                          </a:solidFill>
                          <a:latin typeface="Arial"/>
                          <a:ea typeface="宋体"/>
                          <a:cs typeface="Times New Roman"/>
                        </a:rPr>
                        <a:t>TBD </a:t>
                      </a:r>
                      <a:endParaRPr lang="en-US" sz="18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7608" marR="67608" marT="68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Arial"/>
                          <a:ea typeface="宋体"/>
                          <a:cs typeface="Times New Roman"/>
                        </a:rPr>
                        <a:t>TBD </a:t>
                      </a:r>
                      <a:endParaRPr lang="en-US" sz="18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7608" marR="67608" marT="688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68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EPA1 Low </a:t>
                      </a:r>
                      <a:endParaRPr lang="en-US" sz="18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220Hz </a:t>
                      </a:r>
                      <a:endParaRPr lang="en-US" sz="18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7608" marR="67608" marT="688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rgbClr val="FF0000"/>
                          </a:solidFill>
                          <a:latin typeface="Arial"/>
                          <a:ea typeface="宋体"/>
                          <a:cs typeface="Times New Roman"/>
                        </a:rPr>
                        <a:t>TBD </a:t>
                      </a:r>
                      <a:endParaRPr lang="en-US" sz="18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7608" marR="67608" marT="68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Arial"/>
                          <a:ea typeface="宋体"/>
                          <a:cs typeface="Times New Roman"/>
                        </a:rPr>
                        <a:t>TBD </a:t>
                      </a:r>
                      <a:endParaRPr lang="en-US" sz="18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7608" marR="67608" marT="688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781</TotalTime>
  <Words>308</Words>
  <Application>Microsoft Office PowerPoint</Application>
  <PresentationFormat>On-screen Show (4:3)</PresentationFormat>
  <Paragraphs>115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主题</vt:lpstr>
      <vt:lpstr>3GPP TSG-RAN WG4 Meeting #88   Gothenburg, Sweden, 20 - 24 Aug 2018</vt:lpstr>
      <vt:lpstr>FeNB-IoT FDD part</vt:lpstr>
      <vt:lpstr>FeNB-IoT FDD part</vt:lpstr>
      <vt:lpstr>FeNB-IoT TDD part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</cp:lastModifiedBy>
  <cp:revision>89</cp:revision>
  <dcterms:created xsi:type="dcterms:W3CDTF">2016-01-12T08:39:50Z</dcterms:created>
  <dcterms:modified xsi:type="dcterms:W3CDTF">2018-08-24T07:58:29Z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(3)F0DCWEDKrC2gWuMcVcCLd1gyBA/gML46Z45ktV8qIT1qnt9/ERmlbilNcbLRta3qGrFReudc
IR8DDuktmPm32xkv7EXnhx0hGrcZtz7pRe6VRyylY9Dopv0DfSY8foFQB2Z9EwDBIZ8H+bSa
VUTrxHLj5I4drHOZxxLUSAu0gnzz2Y3gl0GOY/LjXdpIQxVXtuAojFboB4zvF9gKLV1o63TX
6FIu3iklHxVB6YVlTK</vt:lpwstr>
  </property>
  <property fmtid="{D5CDD505-2E9C-101B-9397-08002B2CF9AE}" pid="3" name="_2015_ms_pID_7253431">
    <vt:lpwstr>fh4iO/1jLfbFiB1wOEFHm7iSzj6kBSFdZSDYaDj7im+k62SxUQaBvd
gIu9KKU2Nx76X3v9a7h/hLtUDHDiKp8HhJPd4uHGdW/tv3uwHxJraX7CbMQV7wHIl4HQZ7pE
BB1HHzsdKhzp/yP5vJBe9ANRTkn5Y3414mxFynT9haI1P5Oq/wddc8bpOJELzPykYkI5JIYU
/lpXjQKjbr9t3iav+dyDSx7uOkk1QiD9Z1mF</vt:lpwstr>
  </property>
  <property fmtid="{D5CDD505-2E9C-101B-9397-08002B2CF9AE}" pid="4" name="_2015_ms_pID_7253432">
    <vt:lpwstr>5LMI/HxVtel0RrDPWzeu1HDjuS5LBl7/nTMj
IgOG5VCMBuZSnDcR5vneuaxAGccOLoGP7zEOyxnKj8SqhmstWM8=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1535096256</vt:lpwstr>
  </property>
</Properties>
</file>