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bookmarkIdSeed="4">
  <p:sldMasterIdLst>
    <p:sldMasterId id="2147483648" r:id="rId1"/>
  </p:sldMasterIdLst>
  <p:notesMasterIdLst>
    <p:notesMasterId r:id="rId9"/>
  </p:notesMasterIdLst>
  <p:handoutMasterIdLst>
    <p:handoutMasterId r:id="rId10"/>
  </p:handoutMasterIdLst>
  <p:sldIdLst>
    <p:sldId id="319" r:id="rId2"/>
    <p:sldId id="684" r:id="rId3"/>
    <p:sldId id="698" r:id="rId4"/>
    <p:sldId id="697" r:id="rId5"/>
    <p:sldId id="699" r:id="rId6"/>
    <p:sldId id="701" r:id="rId7"/>
    <p:sldId id="700" r:id="rId8"/>
  </p:sldIdLst>
  <p:sldSz cx="9144000" cy="5143500" type="screen16x9"/>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48F52B"/>
    <a:srgbClr val="A5E463"/>
    <a:srgbClr val="4778B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614" autoAdjust="0"/>
    <p:restoredTop sz="95170" autoAdjust="0"/>
  </p:normalViewPr>
  <p:slideViewPr>
    <p:cSldViewPr snapToGrid="0" snapToObjects="1">
      <p:cViewPr>
        <p:scale>
          <a:sx n="103" d="100"/>
          <a:sy n="103" d="100"/>
        </p:scale>
        <p:origin x="-414" y="-342"/>
      </p:cViewPr>
      <p:guideLst>
        <p:guide orient="horz" pos="1620"/>
        <p:guide pos="2880"/>
      </p:guideLst>
    </p:cSldViewPr>
  </p:slideViewPr>
  <p:outlineViewPr>
    <p:cViewPr>
      <p:scale>
        <a:sx n="33" d="100"/>
        <a:sy n="33" d="100"/>
      </p:scale>
      <p:origin x="0" y="0"/>
    </p:cViewPr>
  </p:outlineViewPr>
  <p:notesTextViewPr>
    <p:cViewPr>
      <p:scale>
        <a:sx n="55" d="100"/>
        <a:sy n="5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DA9F8E-3251-4042-9700-004A398EF650}" type="datetimeFigureOut">
              <a:rPr kumimoji="1" lang="zh-CN" altLang="en-US" smtClean="0"/>
              <a:pPr/>
              <a:t>2018/8/10</a:t>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D58412-F9A2-154A-B813-9397F2EA9CEA}"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C196DB-7AEB-6E4C-BE2A-2EF34860165F}" type="datetimeFigureOut">
              <a:rPr kumimoji="1" lang="zh-CN" altLang="en-US" smtClean="0"/>
              <a:pPr/>
              <a:t>2018/8/10</a:t>
            </a:fld>
            <a:endParaRPr kumimoji="1"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E4D72E-BB4A-5244-8387-D4030BC65C9B}"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600</a:t>
            </a:r>
            <a:r>
              <a:rPr kumimoji="1" lang="zh-CN" altLang="en-US" dirty="0" smtClean="0"/>
              <a:t>，</a:t>
            </a:r>
            <a:r>
              <a:rPr kumimoji="1" lang="en-US" altLang="zh-CN" smtClean="0"/>
              <a:t>550</a:t>
            </a:r>
            <a:endParaRPr kumimoji="1" lang="zh-CN" altLang="en-US"/>
          </a:p>
        </p:txBody>
      </p:sp>
      <p:sp>
        <p:nvSpPr>
          <p:cNvPr id="4" name="幻灯片编号占位符 3"/>
          <p:cNvSpPr>
            <a:spLocks noGrp="1"/>
          </p:cNvSpPr>
          <p:nvPr>
            <p:ph type="sldNum" sz="quarter" idx="10"/>
          </p:nvPr>
        </p:nvSpPr>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stretch>
            <a:fillRect/>
          </a:stretch>
        </p:blipFill>
        <p:spPr>
          <a:xfrm>
            <a:off x="0" y="0"/>
            <a:ext cx="9144000" cy="5143500"/>
          </a:xfrm>
          <a:prstGeom prst="rect">
            <a:avLst/>
          </a:prstGeom>
        </p:spPr>
      </p:pic>
      <p:pic>
        <p:nvPicPr>
          <p:cNvPr id="8" name="图片 7"/>
          <p:cNvPicPr>
            <a:picLocks noChangeAspect="1"/>
          </p:cNvPicPr>
          <p:nvPr userDrawn="1"/>
        </p:nvPicPr>
        <p:blipFill>
          <a:blip r:embed="rId3"/>
          <a:stretch>
            <a:fillRect/>
          </a:stretch>
        </p:blipFill>
        <p:spPr>
          <a:xfrm>
            <a:off x="5724128" y="4677986"/>
            <a:ext cx="2374900" cy="238125"/>
          </a:xfrm>
          <a:prstGeom prst="rect">
            <a:avLst/>
          </a:prstGeom>
        </p:spPr>
      </p:pic>
      <p:sp>
        <p:nvSpPr>
          <p:cNvPr id="2" name="标题 1"/>
          <p:cNvSpPr>
            <a:spLocks noGrp="1"/>
          </p:cNvSpPr>
          <p:nvPr>
            <p:ph type="ctrTitle"/>
          </p:nvPr>
        </p:nvSpPr>
        <p:spPr>
          <a:xfrm>
            <a:off x="685800" y="1597821"/>
            <a:ext cx="7772400" cy="1102519"/>
          </a:xfrm>
        </p:spPr>
        <p:txBody>
          <a:bodyPr/>
          <a:lstStyle>
            <a:lvl1pPr algn="ctr">
              <a:defRPr/>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矩形 3"/>
          <p:cNvSpPr/>
          <p:nvPr userDrawn="1"/>
        </p:nvSpPr>
        <p:spPr>
          <a:xfrm>
            <a:off x="165100" y="114301"/>
            <a:ext cx="3111500" cy="1054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4" cstate="screen"/>
          <a:stretch>
            <a:fillRect/>
          </a:stretch>
        </p:blipFill>
        <p:spPr>
          <a:xfrm>
            <a:off x="566675" y="205980"/>
            <a:ext cx="830327" cy="63495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6672CD7-8A59-F947-B634-E34F3370F802}" type="datetime1">
              <a:rPr kumimoji="1" lang="zh-CN" altLang="en-US" smtClean="0"/>
              <a:pPr/>
              <a:t>2018/8/10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205980"/>
            <a:ext cx="6019800" cy="4388644"/>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49FCA924-8C31-D842-A742-8254843DD8B4}" type="datetime1">
              <a:rPr kumimoji="1" lang="zh-CN" altLang="en-US" smtClean="0"/>
              <a:pPr/>
              <a:t>2018/8/10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1800"/>
            </a:lvl1pPr>
            <a:lvl2pPr>
              <a:defRPr sz="1800"/>
            </a:lvl2pPr>
            <a:lvl3pPr>
              <a:defRPr sz="1800"/>
            </a:lvl3pPr>
            <a:lvl4pPr>
              <a:defRPr sz="1800"/>
            </a:lvl4pPr>
            <a:lvl5pPr>
              <a:defRPr sz="1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E8A7000C-6D95-8640-8ED6-0507A470331A}" type="datetime1">
              <a:rPr kumimoji="1" lang="zh-CN" altLang="en-US" smtClean="0"/>
              <a:pPr/>
              <a:t>2018/8/10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032F36EB-180E-4940-AE7A-AFE6B6D82211}" type="datetime1">
              <a:rPr kumimoji="1" lang="zh-CN" altLang="en-US" smtClean="0"/>
              <a:pPr/>
              <a:t>2018/8/10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A8A32FCE-E918-B344-95DD-D582ED2BEE15}" type="datetime1">
              <a:rPr kumimoji="1" lang="zh-CN" altLang="en-US" smtClean="0"/>
              <a:pPr/>
              <a:t>2018/8/10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504C6C1F-0505-E546-8AB3-EBA53DE757D2}" type="datetime1">
              <a:rPr kumimoji="1" lang="zh-CN" altLang="en-US" smtClean="0"/>
              <a:pPr/>
              <a:t>2018/8/10</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91ABD831-CD83-294F-9C92-95DE47340016}" type="datetime1">
              <a:rPr kumimoji="1" lang="zh-CN" altLang="en-US" smtClean="0"/>
              <a:pPr/>
              <a:t>2018/8/10</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A28CD3-F138-9F4D-B429-D20299CFC29F}" type="datetime1">
              <a:rPr kumimoji="1" lang="zh-CN" altLang="en-US" smtClean="0"/>
              <a:pPr/>
              <a:t>2018/8/10</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948A6D52-69EB-3C43-9B8D-AFB4CE3247F7}" type="datetime1">
              <a:rPr kumimoji="1" lang="zh-CN" altLang="en-US" smtClean="0"/>
              <a:pPr/>
              <a:t>2018/8/10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AF3D49CF-BBD9-3D41-86BA-0FF01D28CCD0}" type="datetime1">
              <a:rPr kumimoji="1" lang="zh-CN" altLang="en-US" smtClean="0"/>
              <a:pPr/>
              <a:t>2018/8/10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1"/>
            <a:ext cx="7139136" cy="565513"/>
          </a:xfrm>
          <a:prstGeom prst="rect">
            <a:avLst/>
          </a:prstGeom>
        </p:spPr>
        <p:txBody>
          <a:bodyPr vert="horz" lIns="91440" tIns="45720" rIns="91440" bIns="45720" rtlCol="0" anchor="ctr">
            <a:normAutofit/>
          </a:bodyPr>
          <a:lstStyle/>
          <a:p>
            <a:r>
              <a:rPr kumimoji="1" lang="zh-CN" altLang="en-US" dirty="0" smtClean="0"/>
              <a:t>单击此处编辑母版标题样式</a:t>
            </a:r>
            <a:endParaRPr kumimoji="1" lang="zh-CN" altLang="en-US" dirty="0"/>
          </a:p>
        </p:txBody>
      </p:sp>
      <p:sp>
        <p:nvSpPr>
          <p:cNvPr id="3" name="文本占位符 2"/>
          <p:cNvSpPr>
            <a:spLocks noGrp="1"/>
          </p:cNvSpPr>
          <p:nvPr>
            <p:ph type="body" idx="1"/>
          </p:nvPr>
        </p:nvSpPr>
        <p:spPr>
          <a:xfrm>
            <a:off x="457200" y="972234"/>
            <a:ext cx="8229600" cy="3622391"/>
          </a:xfrm>
          <a:prstGeom prst="rect">
            <a:avLst/>
          </a:prstGeom>
        </p:spPr>
        <p:txBody>
          <a:bodyPr vert="horz" lIns="91440" tIns="45720" rIns="91440" bIns="45720" rtlCol="0">
            <a:normAutofit/>
          </a:body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1C6AD85-9C0B-5A4A-BF12-74991BA35C29}" type="datetime1">
              <a:rPr kumimoji="1" lang="zh-CN" altLang="en-US" smtClean="0"/>
              <a:pPr/>
              <a:t>2018/8/10</a:t>
            </a:fld>
            <a:endParaRPr kumimoji="1"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E86934-7ADE-3A49-84C5-1303EED4D146}" type="slidenum">
              <a:rPr kumimoji="1" lang="zh-CN" altLang="en-US" smtClean="0"/>
              <a:pPr/>
              <a:t>‹#›</a:t>
            </a:fld>
            <a:endParaRPr kumimoji="1" lang="zh-CN" altLang="en-US"/>
          </a:p>
        </p:txBody>
      </p:sp>
      <p:pic>
        <p:nvPicPr>
          <p:cNvPr id="8" name="图片 7"/>
          <p:cNvPicPr>
            <a:picLocks noChangeAspect="1"/>
          </p:cNvPicPr>
          <p:nvPr userDrawn="1"/>
        </p:nvPicPr>
        <p:blipFill>
          <a:blip r:embed="rId14" cstate="screen"/>
          <a:stretch>
            <a:fillRect/>
          </a:stretch>
        </p:blipFill>
        <p:spPr>
          <a:xfrm>
            <a:off x="7960703" y="205980"/>
            <a:ext cx="830327" cy="634956"/>
          </a:xfrm>
          <a:prstGeom prst="rect">
            <a:avLst/>
          </a:prstGeom>
        </p:spPr>
      </p:pic>
      <p:pic>
        <p:nvPicPr>
          <p:cNvPr id="9" name="图片 8"/>
          <p:cNvPicPr>
            <a:picLocks noChangeAspect="1"/>
          </p:cNvPicPr>
          <p:nvPr userDrawn="1"/>
        </p:nvPicPr>
        <p:blipFill>
          <a:blip r:embed="rId15">
            <a:alphaModFix amt="46000"/>
            <a:extLst>
              <a:ext uri="{BEBA8EAE-BF5A-486C-A8C5-ECC9F3942E4B}">
                <a14:imgProps xmlns="" xmlns:a14="http://schemas.microsoft.com/office/drawing/2010/main">
                  <a14:imgLayer r:embed="rId16">
                    <a14:imgEffect>
                      <a14:saturation sat="0"/>
                    </a14:imgEffect>
                  </a14:imgLayer>
                </a14:imgProps>
              </a:ext>
            </a:extLst>
          </a:blip>
          <a:stretch>
            <a:fillRect/>
          </a:stretch>
        </p:blipFill>
        <p:spPr>
          <a:xfrm>
            <a:off x="469900" y="850901"/>
            <a:ext cx="3733800" cy="622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457200" rtl="0" eaLnBrk="1" latinLnBrk="0" hangingPunct="1">
        <a:spcBef>
          <a:spcPct val="0"/>
        </a:spcBef>
        <a:buNone/>
        <a:defRPr lang="zh-CN" altLang="en-US" sz="2800" b="1" kern="1200" dirty="0">
          <a:solidFill>
            <a:srgbClr val="1E1C11"/>
          </a:solidFill>
          <a:latin typeface="黑体" panose="02010609060101010101" charset="-122"/>
          <a:ea typeface="黑体" panose="02010609060101010101" charset="-122"/>
          <a:cs typeface="黑体" panose="02010609060101010101" charset="-122"/>
        </a:defRPr>
      </a:lvl1pPr>
    </p:titleStyle>
    <p:bodyStyle>
      <a:lvl1pPr marL="342900" indent="-342900" algn="l" defTabSz="457200" rtl="0" eaLnBrk="1" latinLnBrk="0" hangingPunct="1">
        <a:spcBef>
          <a:spcPct val="200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46853" y="2045628"/>
            <a:ext cx="7772400" cy="1496100"/>
          </a:xfrm>
        </p:spPr>
        <p:txBody>
          <a:bodyPr>
            <a:noAutofit/>
          </a:bodyPr>
          <a:lstStyle/>
          <a:p>
            <a:pPr>
              <a:lnSpc>
                <a:spcPct val="140000"/>
              </a:lnSpc>
            </a:pPr>
            <a:r>
              <a:rPr lang="en-US" altLang="zh-CN" sz="4000" dirty="0" smtClean="0">
                <a:solidFill>
                  <a:schemeClr val="tx1">
                    <a:lumMod val="75000"/>
                    <a:lumOff val="25000"/>
                  </a:schemeClr>
                </a:solidFill>
                <a:latin typeface="+mj-lt"/>
              </a:rPr>
              <a:t/>
            </a:r>
            <a:br>
              <a:rPr lang="en-US" altLang="zh-CN" sz="4000" dirty="0" smtClean="0">
                <a:solidFill>
                  <a:schemeClr val="tx1">
                    <a:lumMod val="75000"/>
                    <a:lumOff val="25000"/>
                  </a:schemeClr>
                </a:solidFill>
                <a:latin typeface="+mj-lt"/>
              </a:rPr>
            </a:br>
            <a:r>
              <a:rPr lang="en-US" altLang="zh-CN" sz="3600" dirty="0" smtClean="0">
                <a:solidFill>
                  <a:schemeClr val="tx1"/>
                </a:solidFill>
                <a:latin typeface="+mj-lt"/>
                <a:ea typeface="Malgun Gothic" panose="020B0503020000020004" pitchFamily="34" charset="-127"/>
                <a:cs typeface="Arial" panose="020B0604020202020204" pitchFamily="34" charset="0"/>
              </a:rPr>
              <a:t>Motivation for Power Class 2 UE for   EN-DC (1 LTE band +1 NR band)</a:t>
            </a:r>
            <a:r>
              <a:rPr lang="en-US" altLang="zh-CN" sz="4000" dirty="0" smtClean="0">
                <a:solidFill>
                  <a:schemeClr val="tx1">
                    <a:lumMod val="75000"/>
                    <a:lumOff val="25000"/>
                  </a:schemeClr>
                </a:solidFill>
                <a:latin typeface="+mj-lt"/>
              </a:rPr>
              <a:t/>
            </a:r>
            <a:br>
              <a:rPr lang="en-US" altLang="zh-CN" sz="4000" dirty="0" smtClean="0">
                <a:solidFill>
                  <a:schemeClr val="tx1">
                    <a:lumMod val="75000"/>
                    <a:lumOff val="25000"/>
                  </a:schemeClr>
                </a:solidFill>
                <a:latin typeface="+mj-lt"/>
              </a:rPr>
            </a:br>
            <a:r>
              <a:rPr lang="en-US" altLang="zh-CN" sz="4000" b="0" dirty="0" smtClean="0">
                <a:solidFill>
                  <a:schemeClr val="tx1">
                    <a:lumMod val="75000"/>
                    <a:lumOff val="25000"/>
                  </a:schemeClr>
                </a:solidFill>
                <a:latin typeface="+mj-lt"/>
              </a:rPr>
              <a:t>CMCC</a:t>
            </a:r>
            <a:endParaRPr lang="zh-CN" altLang="en-US" sz="1800" b="0" dirty="0">
              <a:solidFill>
                <a:schemeClr val="tx1">
                  <a:lumMod val="75000"/>
                  <a:lumOff val="25000"/>
                </a:schemeClr>
              </a:solidFill>
              <a:latin typeface="+mj-lt"/>
              <a:ea typeface="华文隶书" panose="02010800040101010101" charset="-122"/>
              <a:cs typeface="华文隶书" panose="02010800040101010101" charset="-122"/>
            </a:endParaRPr>
          </a:p>
        </p:txBody>
      </p:sp>
      <p:sp>
        <p:nvSpPr>
          <p:cNvPr id="47105" name="Rectangle 1"/>
          <p:cNvSpPr>
            <a:spLocks noChangeArrowheads="1"/>
          </p:cNvSpPr>
          <p:nvPr/>
        </p:nvSpPr>
        <p:spPr bwMode="auto">
          <a:xfrm>
            <a:off x="195268" y="968409"/>
            <a:ext cx="8577257" cy="830997"/>
          </a:xfrm>
          <a:prstGeom prst="rect">
            <a:avLst/>
          </a:prstGeom>
          <a:noFill/>
          <a:ln w="9525">
            <a:noFill/>
            <a:miter lim="800000"/>
          </a:ln>
          <a:effectLst/>
        </p:spPr>
        <p:txBody>
          <a:bodyPr vert="horz" wrap="square" lIns="91440" tIns="45720" rIns="91440" bIns="45720" numCol="1" anchor="ctr" anchorCtr="0" compatLnSpc="1">
            <a:spAutoFit/>
          </a:bodyPr>
          <a:lstStyle/>
          <a:p>
            <a:pPr lvl="0" defTabSz="914400" fontAlgn="base">
              <a:spcBef>
                <a:spcPct val="0"/>
              </a:spcBef>
              <a:spcAft>
                <a:spcPct val="0"/>
              </a:spcAft>
              <a:tabLst>
                <a:tab pos="6210300" algn="r"/>
                <a:tab pos="8459470" algn="r"/>
              </a:tabLst>
            </a:pPr>
            <a:r>
              <a:rPr kumimoji="0" lang="en-US" altLang="zh-CN" sz="1600" b="1" i="0" u="none" strike="noStrike" cap="none" normalizeH="0" baseline="0" dirty="0" smtClean="0">
                <a:ln>
                  <a:noFill/>
                </a:ln>
                <a:solidFill>
                  <a:schemeClr val="tx1"/>
                </a:solidFill>
                <a:effectLst/>
                <a:latin typeface="+mj-lt"/>
                <a:ea typeface="Malgun Gothic" panose="020B0503020000020004" pitchFamily="34" charset="-127"/>
                <a:cs typeface="Arial" panose="020B0604020202020204" pitchFamily="34" charset="0"/>
              </a:rPr>
              <a:t>3GPP TSG-RAN WG4 Meeting #</a:t>
            </a:r>
            <a:r>
              <a:rPr kumimoji="0" lang="en-US" altLang="zh-CN" sz="1600" b="1" i="0" u="none" strike="noStrike" cap="none" normalizeH="0" baseline="0" dirty="0" smtClean="0">
                <a:ln>
                  <a:noFill/>
                </a:ln>
                <a:solidFill>
                  <a:schemeClr val="tx1"/>
                </a:solidFill>
                <a:effectLst/>
                <a:latin typeface="+mj-lt"/>
                <a:ea typeface="宋体" panose="02010600030101010101" pitchFamily="2" charset="-122"/>
                <a:cs typeface="Arial" panose="020B0604020202020204" pitchFamily="34" charset="0"/>
              </a:rPr>
              <a:t>88                                                                                                </a:t>
            </a:r>
            <a:r>
              <a:rPr lang="en-US" altLang="zh-CN" sz="1600" b="1" dirty="0" smtClean="0">
                <a:latin typeface="+mj-lt"/>
                <a:ea typeface="Malgun Gothic" panose="020B0503020000020004" pitchFamily="34" charset="-127"/>
                <a:cs typeface="Arial" panose="020B0604020202020204" pitchFamily="34" charset="0"/>
              </a:rPr>
              <a:t>R4-180</a:t>
            </a:r>
            <a:r>
              <a:rPr lang="en-US" altLang="zh-CN" sz="1600" b="1" dirty="0" smtClean="0">
                <a:latin typeface="+mj-lt"/>
                <a:ea typeface="宋体" panose="02010600030101010101" pitchFamily="2" charset="-122"/>
                <a:cs typeface="Arial" panose="020B0604020202020204" pitchFamily="34" charset="0"/>
              </a:rPr>
              <a:t>9887</a:t>
            </a:r>
            <a:endParaRPr kumimoji="0" lang="en-US" altLang="zh-CN" sz="1600" b="0" i="0" u="none" strike="noStrike" cap="none" normalizeH="0" baseline="0" dirty="0" smtClean="0">
              <a:ln>
                <a:noFill/>
              </a:ln>
              <a:solidFill>
                <a:schemeClr val="tx1"/>
              </a:solidFill>
              <a:effectLst/>
              <a:latin typeface="+mj-lt"/>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r>
              <a:rPr kumimoji="0" lang="en-US" altLang="zh-CN" sz="1600" b="1"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rPr>
              <a:t>Gothenburg, SE, 20</a:t>
            </a:r>
            <a:r>
              <a:rPr kumimoji="0" lang="en-US" altLang="zh-CN" sz="1600" b="1" i="0" u="none" strike="noStrike" cap="none" normalizeH="0" baseline="30000" dirty="0" smtClean="0">
                <a:ln>
                  <a:noFill/>
                </a:ln>
                <a:solidFill>
                  <a:schemeClr val="tx1"/>
                </a:solidFill>
                <a:effectLst/>
                <a:latin typeface="+mj-lt"/>
                <a:ea typeface="宋体" panose="02010600030101010101" pitchFamily="2" charset="-122"/>
                <a:cs typeface="Times New Roman" panose="02020603050405020304" pitchFamily="18" charset="0"/>
              </a:rPr>
              <a:t>th</a:t>
            </a:r>
            <a:r>
              <a:rPr kumimoji="0" lang="en-US" altLang="zh-CN" sz="1600" b="1"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rPr>
              <a:t> – 24</a:t>
            </a:r>
            <a:r>
              <a:rPr kumimoji="0" lang="en-US" altLang="zh-CN" sz="1600" b="1" i="0" u="none" strike="noStrike" cap="none" normalizeH="0" baseline="30000" dirty="0" smtClean="0">
                <a:ln>
                  <a:noFill/>
                </a:ln>
                <a:solidFill>
                  <a:schemeClr val="tx1"/>
                </a:solidFill>
                <a:effectLst/>
                <a:latin typeface="+mj-lt"/>
                <a:ea typeface="宋体" panose="02010600030101010101" pitchFamily="2" charset="-122"/>
                <a:cs typeface="Times New Roman" panose="02020603050405020304" pitchFamily="18" charset="0"/>
              </a:rPr>
              <a:t>th</a:t>
            </a:r>
            <a:r>
              <a:rPr kumimoji="0" lang="en-US" altLang="zh-CN" sz="1600" b="1"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rPr>
              <a:t> Aug, 2018</a:t>
            </a:r>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0" i="0" u="none" strike="noStrike" cap="none" normalizeH="0" baseline="0" dirty="0" smtClean="0">
              <a:ln>
                <a:noFill/>
              </a:ln>
              <a:solidFill>
                <a:schemeClr val="tx1"/>
              </a:solidFill>
              <a:effectLst/>
              <a:latin typeface="+mj-lt"/>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 </a:t>
            </a:r>
            <a:endParaRPr kumimoji="1" lang="zh-CN" altLang="en-US" dirty="0">
              <a:latin typeface="+mj-lt"/>
            </a:endParaRPr>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457200" y="1014773"/>
            <a:ext cx="8229600" cy="3854087"/>
          </a:xfrm>
          <a:prstGeom prst="rect">
            <a:avLst/>
          </a:prstGeom>
        </p:spPr>
        <p:txBody>
          <a:bodyPr vert="horz" lIns="91440" tIns="45720" rIns="91440" bIns="45720" rtlCol="0">
            <a:normAutofit fontScale="47500" lnSpcReduction="20000"/>
          </a:bodyPr>
          <a:lstStyle/>
          <a:p>
            <a:pPr marL="342900" marR="0" lvl="0" indent="-342900" algn="l" defTabSz="457200" rtl="0" eaLnBrk="1" fontAlgn="auto" latinLnBrk="0" hangingPunct="1">
              <a:lnSpc>
                <a:spcPct val="120000"/>
              </a:lnSpc>
              <a:spcBef>
                <a:spcPct val="20000"/>
              </a:spcBef>
              <a:spcAft>
                <a:spcPts val="0"/>
              </a:spcAft>
              <a:buClrTx/>
              <a:buSzTx/>
              <a:buFont typeface="Arial" panose="020B0604020202020204"/>
              <a:buChar char="•"/>
              <a:defRPr/>
            </a:pPr>
            <a:r>
              <a:rPr lang="en-GB" altLang="zh-CN" sz="3200" dirty="0" smtClean="0">
                <a:latin typeface="+mj-lt"/>
                <a:ea typeface="微软雅黑" panose="020B0503020204020204" charset="-122"/>
                <a:cs typeface="微软雅黑" panose="020B0503020204020204" charset="-122"/>
              </a:rPr>
              <a:t>In order to reduce the big imbalance between 5G NR uplink and downlink coverage, RAN4 has completed PC2 HPUE feature to improve the uplink coverage for 5G SA deployments on NR bands n41, n77, n78 and n79 in Rel-15 NR WI, including PC2 UL MIMO (2Tx 23+23dBm) and PC2 1Tx (26dBm) UE. </a:t>
            </a:r>
            <a:r>
              <a:rPr lang="fi-FI" altLang="zh-CN" sz="3200" dirty="0" smtClean="0">
                <a:latin typeface="+mj-lt"/>
                <a:ea typeface="微软雅黑" panose="020B0503020204020204" charset="-122"/>
                <a:cs typeface="微软雅黑" panose="020B0503020204020204" charset="-122"/>
              </a:rPr>
              <a:t>The following NR bands were </a:t>
            </a:r>
            <a:r>
              <a:rPr lang="en-US" altLang="zh-CN" sz="3200" dirty="0" smtClean="0">
                <a:latin typeface="+mj-lt"/>
                <a:ea typeface="微软雅黑" panose="020B0503020204020204" charset="-122"/>
                <a:cs typeface="微软雅黑" panose="020B0503020204020204" charset="-122"/>
              </a:rPr>
              <a:t>approved</a:t>
            </a:r>
            <a:r>
              <a:rPr lang="fi-FI" altLang="zh-CN" sz="3200" dirty="0" smtClean="0">
                <a:latin typeface="+mj-lt"/>
                <a:ea typeface="微软雅黑" panose="020B0503020204020204" charset="-122"/>
                <a:cs typeface="微软雅黑" panose="020B0503020204020204" charset="-122"/>
              </a:rPr>
              <a:t> to support PC2 HPUE for 5G NR SA in Rel-15</a:t>
            </a:r>
          </a:p>
          <a:p>
            <a:pPr marL="342900" marR="0" lvl="0" indent="-342900" algn="l" defTabSz="457200" rtl="0" eaLnBrk="1" fontAlgn="auto" latinLnBrk="0" hangingPunct="1">
              <a:lnSpc>
                <a:spcPct val="120000"/>
              </a:lnSpc>
              <a:spcBef>
                <a:spcPct val="20000"/>
              </a:spcBef>
              <a:spcAft>
                <a:spcPts val="0"/>
              </a:spcAft>
              <a:buClrTx/>
              <a:buSzTx/>
              <a:buFont typeface="Arial" panose="020B0604020202020204"/>
              <a:buChar char="•"/>
              <a:defRPr/>
            </a:pPr>
            <a:endParaRPr lang="fi-FI" altLang="zh-CN" sz="1700" dirty="0" smtClean="0">
              <a:latin typeface="+mj-lt"/>
              <a:ea typeface="宋体" panose="02010600030101010101" pitchFamily="2" charset="-122"/>
              <a:cs typeface="Times New Roman" panose="02020603050405020304" pitchFamily="18" charset="0"/>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n41 </a:t>
            </a:r>
            <a:r>
              <a:rPr lang="fi-FI" altLang="zh-CN" sz="2500" dirty="0" smtClean="0">
                <a:latin typeface="+mj-lt"/>
                <a:ea typeface="宋体" panose="02010600030101010101" pitchFamily="2" charset="-122"/>
                <a:cs typeface="Times New Roman" panose="02020603050405020304" pitchFamily="18" charset="0"/>
              </a:rPr>
              <a:t>(2496 – 2690 MHz)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zh-CN" altLang="fi-FI" sz="2500" dirty="0" smtClean="0">
                <a:latin typeface="+mj-lt"/>
                <a:ea typeface="宋体" panose="02010600030101010101" pitchFamily="2" charset="-122"/>
                <a:cs typeface="Times New Roman" panose="02020603050405020304" pitchFamily="18" charset="0"/>
              </a:rPr>
              <a:t> </a:t>
            </a:r>
            <a:r>
              <a:rPr lang="fi-FI" altLang="zh-CN" sz="2500" dirty="0" smtClean="0">
                <a:latin typeface="+mj-lt"/>
                <a:ea typeface="宋体" panose="02010600030101010101" pitchFamily="2" charset="-122"/>
                <a:cs typeface="Times New Roman" panose="02020603050405020304" pitchFamily="18" charset="0"/>
              </a:rPr>
              <a:t>UL-MIMO (2Tx 23+23dBm) and 1Tx (26dBm) </a:t>
            </a:r>
            <a:r>
              <a:rPr lang="en-US" altLang="zh-CN" sz="2500" dirty="0" smtClean="0">
                <a:latin typeface="+mj-lt"/>
                <a:ea typeface="宋体" panose="02010600030101010101" pitchFamily="2" charset="-122"/>
                <a:cs typeface="Times New Roman" panose="02020603050405020304" pitchFamily="18" charset="0"/>
              </a:rPr>
              <a:t>are supported for NR Band n41 </a:t>
            </a:r>
            <a:endParaRPr lang="en-US" altLang="zh-CN"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n77 </a:t>
            </a:r>
            <a:r>
              <a:rPr lang="fi-FI" altLang="zh-CN" sz="2500" dirty="0" smtClean="0">
                <a:latin typeface="+mj-lt"/>
                <a:ea typeface="宋体" panose="02010600030101010101" pitchFamily="2" charset="-122"/>
                <a:cs typeface="Times New Roman" panose="02020603050405020304" pitchFamily="18" charset="0"/>
              </a:rPr>
              <a:t>(3.3 - 4.2 GHz)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fi-FI" altLang="zh-CN" sz="2500" dirty="0" smtClean="0">
                <a:latin typeface="+mj-lt"/>
                <a:ea typeface="宋体" panose="02010600030101010101" pitchFamily="2" charset="-122"/>
                <a:cs typeface="Times New Roman" panose="02020603050405020304" pitchFamily="18" charset="0"/>
              </a:rPr>
              <a:t> UL-MIMO (2Tx 23+23dBm) and 1Tx (26dBm)</a:t>
            </a:r>
            <a:r>
              <a:rPr lang="en-US" altLang="zh-CN" sz="2500" dirty="0" smtClean="0">
                <a:latin typeface="+mj-lt"/>
                <a:ea typeface="宋体" panose="02010600030101010101" pitchFamily="2" charset="-122"/>
                <a:cs typeface="Times New Roman" panose="02020603050405020304" pitchFamily="18" charset="0"/>
              </a:rPr>
              <a:t> are supported for NR Band n77</a:t>
            </a:r>
            <a:endParaRPr lang="en-US" altLang="zh-CN"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n78 </a:t>
            </a:r>
            <a:r>
              <a:rPr lang="fi-FI" altLang="zh-CN" sz="2500" dirty="0" smtClean="0">
                <a:latin typeface="+mj-lt"/>
                <a:ea typeface="宋体" panose="02010600030101010101" pitchFamily="2" charset="-122"/>
                <a:cs typeface="Times New Roman" panose="02020603050405020304" pitchFamily="18" charset="0"/>
              </a:rPr>
              <a:t>(3.3 - 3.8 GHz)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fi-FI" altLang="zh-CN" sz="2500" dirty="0" smtClean="0">
                <a:latin typeface="+mj-lt"/>
                <a:ea typeface="宋体" panose="02010600030101010101" pitchFamily="2" charset="-122"/>
                <a:cs typeface="Times New Roman" panose="02020603050405020304" pitchFamily="18" charset="0"/>
              </a:rPr>
              <a:t> UL-MIMO (2Tx 23+23dBm) and 1Tx (26dBm)</a:t>
            </a:r>
            <a:r>
              <a:rPr lang="en-US" altLang="zh-CN" sz="2500" dirty="0" smtClean="0">
                <a:latin typeface="+mj-lt"/>
                <a:ea typeface="宋体" panose="02010600030101010101" pitchFamily="2" charset="-122"/>
                <a:cs typeface="Times New Roman" panose="02020603050405020304" pitchFamily="18" charset="0"/>
              </a:rPr>
              <a:t> are supported for NR Band n78</a:t>
            </a:r>
            <a:endParaRPr lang="en-US" altLang="zh-CN"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n79 </a:t>
            </a:r>
            <a:r>
              <a:rPr lang="fi-FI" altLang="zh-CN" sz="2500" dirty="0" smtClean="0">
                <a:latin typeface="+mj-lt"/>
                <a:ea typeface="宋体" panose="02010600030101010101" pitchFamily="2" charset="-122"/>
                <a:cs typeface="Times New Roman" panose="02020603050405020304" pitchFamily="18" charset="0"/>
              </a:rPr>
              <a:t>(4.4 - 5 GHz)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fi-FI" altLang="zh-CN" sz="2500" dirty="0" smtClean="0">
                <a:latin typeface="+mj-lt"/>
                <a:ea typeface="宋体" panose="02010600030101010101" pitchFamily="2" charset="-122"/>
                <a:cs typeface="Times New Roman" panose="02020603050405020304" pitchFamily="18" charset="0"/>
              </a:rPr>
              <a:t> UL-MIMO (2Tx 23+23dBm) and 1Tx (26dBm)</a:t>
            </a:r>
            <a:r>
              <a:rPr lang="en-US" altLang="zh-CN" sz="2500" dirty="0" smtClean="0">
                <a:latin typeface="+mj-lt"/>
                <a:ea typeface="宋体" panose="02010600030101010101" pitchFamily="2" charset="-122"/>
                <a:cs typeface="Times New Roman" panose="02020603050405020304" pitchFamily="18" charset="0"/>
              </a:rPr>
              <a:t> are supported for NR Band n79</a:t>
            </a:r>
          </a:p>
          <a:p>
            <a:pPr marL="360045" lvl="0" indent="508000" defTabSz="914400" eaLnBrk="0" fontAlgn="base" hangingPunct="0">
              <a:lnSpc>
                <a:spcPct val="120000"/>
              </a:lnSpc>
              <a:spcBef>
                <a:spcPct val="0"/>
              </a:spcBef>
              <a:spcAft>
                <a:spcPct val="0"/>
              </a:spcAft>
              <a:tabLst>
                <a:tab pos="457200" algn="l"/>
              </a:tabLst>
            </a:pPr>
            <a:endParaRPr lang="en-US" altLang="zh-CN" sz="1500" dirty="0" smtClean="0">
              <a:latin typeface="+mj-lt"/>
              <a:ea typeface="宋体" panose="02010600030101010101" pitchFamily="2" charset="-122"/>
              <a:cs typeface="宋体" panose="02010600030101010101" pitchFamily="2" charset="-122"/>
            </a:endParaRPr>
          </a:p>
          <a:p>
            <a:pPr marL="342900" indent="-342900">
              <a:lnSpc>
                <a:spcPct val="120000"/>
              </a:lnSpc>
              <a:spcBef>
                <a:spcPct val="20000"/>
              </a:spcBef>
              <a:buFont typeface="Arial" panose="020B0604020202020204"/>
              <a:buChar char="•"/>
            </a:pPr>
            <a:r>
              <a:rPr lang="en-GB" altLang="zh-CN" sz="3200" dirty="0" smtClean="0">
                <a:latin typeface="+mj-lt"/>
                <a:ea typeface="微软雅黑" panose="020B0503020204020204" charset="-122"/>
                <a:cs typeface="微软雅黑" panose="020B0503020204020204" charset="-122"/>
              </a:rPr>
              <a:t>For 5G NR NSA deployment, the imbalance between UL and DL coverage </a:t>
            </a:r>
            <a:r>
              <a:rPr lang="en-US" altLang="zh-CN" sz="3200" dirty="0" smtClean="0">
                <a:latin typeface="+mj-lt"/>
                <a:ea typeface="微软雅黑" panose="020B0503020204020204" charset="-122"/>
                <a:cs typeface="微软雅黑" panose="020B0503020204020204" charset="-122"/>
              </a:rPr>
              <a:t>still</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exists</a:t>
            </a:r>
            <a:r>
              <a:rPr lang="en-GB" altLang="zh-CN" sz="3200" dirty="0" smtClean="0">
                <a:latin typeface="+mj-lt"/>
                <a:ea typeface="微软雅黑" panose="020B0503020204020204" charset="-122"/>
                <a:cs typeface="微软雅黑" panose="020B0503020204020204" charset="-122"/>
              </a:rPr>
              <a:t>, and the uplink coverage for EN-DC</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is</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also</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need</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to</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be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improved</a:t>
            </a:r>
            <a:r>
              <a:rPr lang="en-GB" altLang="zh-CN" sz="3200" dirty="0" smtClean="0">
                <a:latin typeface="+mj-lt"/>
                <a:ea typeface="微软雅黑" panose="020B0503020204020204" charset="-122"/>
                <a:cs typeface="微软雅黑" panose="020B0503020204020204" charset="-122"/>
              </a:rPr>
              <a:t>. Considering the technical status of the industry chain, the Power Class 2 (+26dBm) EN-DC UE should be the most practical and suitable choice </a:t>
            </a:r>
            <a:r>
              <a:rPr lang="en-US" altLang="zh-CN" sz="3200" dirty="0" smtClean="0">
                <a:latin typeface="+mj-lt"/>
                <a:ea typeface="微软雅黑" panose="020B0503020204020204" charset="-122"/>
                <a:cs typeface="微软雅黑" panose="020B0503020204020204" charset="-122"/>
              </a:rPr>
              <a:t>to</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improve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the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UL</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coverage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for</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5G</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NR</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NSA</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deployment</a:t>
            </a:r>
            <a:endParaRPr lang="en-GB" altLang="zh-CN" sz="3200" dirty="0" smtClean="0">
              <a:latin typeface="+mj-lt"/>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199" y="972234"/>
            <a:ext cx="8400473" cy="3988986"/>
          </a:xfrm>
        </p:spPr>
        <p:txBody>
          <a:bodyPr>
            <a:noAutofit/>
          </a:bodyPr>
          <a:lstStyle/>
          <a:p>
            <a:pPr hangingPunct="0"/>
            <a:r>
              <a:rPr lang="en-US" altLang="zh-CN" sz="1500" dirty="0" smtClean="0">
                <a:latin typeface="+mj-lt"/>
              </a:rPr>
              <a:t>It</a:t>
            </a:r>
            <a:r>
              <a:rPr lang="zh-CN" altLang="en-US" sz="1500" dirty="0" smtClean="0">
                <a:latin typeface="+mj-lt"/>
              </a:rPr>
              <a:t> </a:t>
            </a:r>
            <a:r>
              <a:rPr lang="en-US" altLang="zh-CN" sz="1500" dirty="0" smtClean="0">
                <a:latin typeface="+mj-lt"/>
              </a:rPr>
              <a:t>is</a:t>
            </a:r>
            <a:r>
              <a:rPr lang="zh-CN" altLang="en-US" sz="1500" dirty="0" smtClean="0">
                <a:latin typeface="+mj-lt"/>
              </a:rPr>
              <a:t> </a:t>
            </a:r>
            <a:r>
              <a:rPr lang="en-US" altLang="zh-CN" sz="1500" dirty="0" smtClean="0">
                <a:latin typeface="+mj-lt"/>
              </a:rPr>
              <a:t>proposed</a:t>
            </a:r>
            <a:r>
              <a:rPr lang="zh-CN" altLang="en-US" sz="1500" dirty="0" smtClean="0">
                <a:latin typeface="+mj-lt"/>
              </a:rPr>
              <a:t> </a:t>
            </a:r>
            <a:r>
              <a:rPr lang="en-US" altLang="zh-CN" sz="1500" dirty="0" smtClean="0">
                <a:latin typeface="+mj-lt"/>
              </a:rPr>
              <a:t>to</a:t>
            </a:r>
            <a:r>
              <a:rPr lang="zh-CN" altLang="en-US" sz="1500" dirty="0" smtClean="0">
                <a:latin typeface="+mj-lt"/>
              </a:rPr>
              <a:t> </a:t>
            </a:r>
            <a:r>
              <a:rPr lang="en-US" altLang="zh-CN" sz="1500" dirty="0" smtClean="0">
                <a:latin typeface="+mj-lt"/>
              </a:rPr>
              <a:t>specify</a:t>
            </a:r>
            <a:r>
              <a:rPr lang="zh-CN" altLang="en-US" sz="1500" dirty="0" smtClean="0">
                <a:latin typeface="+mj-lt"/>
              </a:rPr>
              <a:t> </a:t>
            </a:r>
            <a:r>
              <a:rPr lang="en-GB" altLang="zh-CN" sz="1500" dirty="0" smtClean="0">
                <a:latin typeface="+mj-lt"/>
              </a:rPr>
              <a:t>Power Class 2 UE for EN-DC (1LTE band +1 NR band) supporting +26 </a:t>
            </a:r>
            <a:r>
              <a:rPr lang="en-GB" altLang="zh-CN" sz="1500" dirty="0" err="1" smtClean="0">
                <a:latin typeface="+mj-lt"/>
              </a:rPr>
              <a:t>dBm</a:t>
            </a:r>
            <a:r>
              <a:rPr lang="en-GB" altLang="zh-CN" sz="1500" dirty="0" smtClean="0">
                <a:latin typeface="+mj-lt"/>
              </a:rPr>
              <a:t>,  including PC2 EN-DC_LTE (1Tx)+NR (1Tx) and PC2 EN-DC_LTE (1Tx)+NR (UL-MIMO). This Work Item is to develop a new feature to enable Power Class 2 EN-DC UE with 26 </a:t>
            </a:r>
            <a:r>
              <a:rPr lang="en-GB" altLang="zh-CN" sz="1500" dirty="0" err="1" smtClean="0">
                <a:latin typeface="+mj-lt"/>
              </a:rPr>
              <a:t>dBm</a:t>
            </a:r>
            <a:r>
              <a:rPr lang="en-GB" altLang="zh-CN" sz="1500" dirty="0" smtClean="0">
                <a:latin typeface="+mj-lt"/>
              </a:rPr>
              <a:t> maximum output power </a:t>
            </a:r>
          </a:p>
          <a:p>
            <a:pPr hangingPunct="0"/>
            <a:endParaRPr lang="en-GB" altLang="zh-CN" sz="1400" dirty="0" smtClean="0">
              <a:latin typeface="+mj-lt"/>
            </a:endParaRPr>
          </a:p>
          <a:p>
            <a:pPr hangingPunct="0"/>
            <a:r>
              <a:rPr lang="en-GB" altLang="zh-CN" sz="1500" dirty="0">
                <a:latin typeface="+mj-lt"/>
              </a:rPr>
              <a:t>For PC2 EN-DC, the following </a:t>
            </a:r>
            <a:r>
              <a:rPr lang="en-GB" altLang="zh-CN" sz="1500" dirty="0" smtClean="0">
                <a:latin typeface="+mj-lt"/>
              </a:rPr>
              <a:t>PC2 EN-DC</a:t>
            </a:r>
            <a:r>
              <a:rPr lang="zh-CN" altLang="en-US" sz="1500" dirty="0" smtClean="0">
                <a:latin typeface="+mj-lt"/>
              </a:rPr>
              <a:t> </a:t>
            </a:r>
            <a:r>
              <a:rPr lang="en-US" altLang="zh-CN" sz="1500" dirty="0" smtClean="0">
                <a:latin typeface="+mj-lt"/>
              </a:rPr>
              <a:t>band</a:t>
            </a:r>
            <a:r>
              <a:rPr lang="zh-CN" altLang="en-US" sz="1500" dirty="0" smtClean="0">
                <a:latin typeface="+mj-lt"/>
              </a:rPr>
              <a:t> </a:t>
            </a:r>
            <a:r>
              <a:rPr lang="en-US" altLang="zh-CN" sz="1500" dirty="0" smtClean="0">
                <a:latin typeface="+mj-lt"/>
              </a:rPr>
              <a:t>combinations</a:t>
            </a:r>
            <a:r>
              <a:rPr lang="en-GB" altLang="zh-CN" sz="1500" dirty="0" smtClean="0">
                <a:latin typeface="+mj-lt"/>
              </a:rPr>
              <a:t> </a:t>
            </a:r>
            <a:r>
              <a:rPr lang="en-US" altLang="zh-CN" sz="1500" dirty="0" smtClean="0">
                <a:latin typeface="+mj-lt"/>
              </a:rPr>
              <a:t>are</a:t>
            </a:r>
            <a:r>
              <a:rPr lang="en-GB" altLang="zh-CN" sz="1500" dirty="0" smtClean="0">
                <a:latin typeface="+mj-lt"/>
              </a:rPr>
              <a:t> proposed </a:t>
            </a:r>
            <a:r>
              <a:rPr lang="en-GB" altLang="zh-CN" sz="1500" dirty="0">
                <a:latin typeface="+mj-lt"/>
              </a:rPr>
              <a:t>in this Work </a:t>
            </a:r>
            <a:r>
              <a:rPr lang="en-GB" altLang="zh-CN" sz="1500" dirty="0" smtClean="0">
                <a:latin typeface="+mj-lt"/>
              </a:rPr>
              <a:t>Item</a:t>
            </a:r>
            <a:endParaRPr lang="en-GB" altLang="zh-CN" sz="1500" dirty="0">
              <a:latin typeface="+mj-lt"/>
            </a:endParaRPr>
          </a:p>
          <a:p>
            <a:pPr hangingPunct="0"/>
            <a:endParaRPr lang="zh-CN"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3</a:t>
            </a:fld>
            <a:endParaRPr kumimoji="1" lang="zh-CN" altLang="en-US" dirty="0"/>
          </a:p>
        </p:txBody>
      </p:sp>
      <p:graphicFrame>
        <p:nvGraphicFramePr>
          <p:cNvPr id="5" name="表格 4"/>
          <p:cNvGraphicFramePr>
            <a:graphicFrameLocks noGrp="1"/>
          </p:cNvGraphicFramePr>
          <p:nvPr/>
        </p:nvGraphicFramePr>
        <p:xfrm>
          <a:off x="1283223" y="2493818"/>
          <a:ext cx="6095999" cy="2153285"/>
        </p:xfrm>
        <a:graphic>
          <a:graphicData uri="http://schemas.openxmlformats.org/drawingml/2006/table">
            <a:tbl>
              <a:tblPr/>
              <a:tblGrid>
                <a:gridCol w="1006250"/>
                <a:gridCol w="1310464"/>
                <a:gridCol w="1310464"/>
                <a:gridCol w="1310464"/>
                <a:gridCol w="1158357"/>
              </a:tblGrid>
              <a:tr h="398780">
                <a:tc>
                  <a:txBody>
                    <a:bodyPr/>
                    <a:lstStyle/>
                    <a:p>
                      <a:pPr algn="ctr" fontAlgn="auto" hangingPunct="1">
                        <a:spcBef>
                          <a:spcPts val="300"/>
                        </a:spcBef>
                        <a:spcAft>
                          <a:spcPts val="0"/>
                        </a:spcAft>
                        <a:tabLst>
                          <a:tab pos="342900" algn="l"/>
                          <a:tab pos="1600200" algn="l"/>
                        </a:tabLst>
                      </a:pPr>
                      <a:r>
                        <a:rPr lang="en-US" sz="1600" b="1" kern="100" dirty="0">
                          <a:solidFill>
                            <a:srgbClr val="FFFFFF"/>
                          </a:solidFill>
                          <a:latin typeface="+mj-lt"/>
                          <a:ea typeface="楷体" panose="02010609060101010101" charset="-122"/>
                          <a:cs typeface="Times New Roman" panose="02020603050405020304"/>
                        </a:rPr>
                        <a:t>PC2 </a:t>
                      </a:r>
                      <a:endParaRPr lang="zh-CN" sz="900" dirty="0">
                        <a:latin typeface="+mj-lt"/>
                        <a:ea typeface="Malgun Gothic" panose="020B0503020000020004" pitchFamily="34" charset="-127"/>
                      </a:endParaRPr>
                    </a:p>
                    <a:p>
                      <a:pPr algn="ctr" fontAlgn="auto" hangingPunct="1">
                        <a:spcBef>
                          <a:spcPts val="300"/>
                        </a:spcBef>
                        <a:spcAft>
                          <a:spcPts val="0"/>
                        </a:spcAft>
                        <a:tabLst>
                          <a:tab pos="342900" algn="l"/>
                          <a:tab pos="1600200" algn="l"/>
                        </a:tabLst>
                      </a:pPr>
                      <a:r>
                        <a:rPr lang="en-US" sz="1600" b="1" kern="100" dirty="0">
                          <a:solidFill>
                            <a:srgbClr val="FFFFFF"/>
                          </a:solidFill>
                          <a:latin typeface="+mj-lt"/>
                          <a:ea typeface="楷体" panose="02010609060101010101" charset="-122"/>
                          <a:cs typeface="Times New Roman" panose="02020603050405020304"/>
                        </a:rPr>
                        <a:t>EN-DC </a:t>
                      </a:r>
                      <a:endParaRPr lang="zh-CN" sz="900" dirty="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B0F0"/>
                    </a:solidFill>
                  </a:tcPr>
                </a:tc>
                <a:tc gridSpan="4">
                  <a:txBody>
                    <a:bodyPr/>
                    <a:lstStyle/>
                    <a:p>
                      <a:pPr algn="ctr" fontAlgn="auto" hangingPunct="1">
                        <a:spcBef>
                          <a:spcPts val="300"/>
                        </a:spcBef>
                        <a:spcAft>
                          <a:spcPts val="0"/>
                        </a:spcAft>
                        <a:tabLst>
                          <a:tab pos="342900" algn="l"/>
                          <a:tab pos="1600200" algn="l"/>
                        </a:tabLst>
                      </a:pPr>
                      <a:r>
                        <a:rPr lang="en-US" sz="1600" b="1" kern="100" dirty="0">
                          <a:solidFill>
                            <a:srgbClr val="FFFFFF"/>
                          </a:solidFill>
                          <a:latin typeface="+mj-lt"/>
                          <a:ea typeface="楷体" panose="02010609060101010101" charset="-122"/>
                          <a:cs typeface="Times New Roman" panose="02020603050405020304"/>
                        </a:rPr>
                        <a:t>NR bands </a:t>
                      </a:r>
                      <a:endParaRPr lang="zh-CN" sz="900" dirty="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B0F0"/>
                    </a:solidFill>
                  </a:tcPr>
                </a:tc>
                <a:tc hMerge="1">
                  <a:txBody>
                    <a:bodyPr/>
                    <a:lstStyle/>
                    <a:p>
                      <a:endParaRPr lang="zh-CN"/>
                    </a:p>
                  </a:txBody>
                  <a:tcPr/>
                </a:tc>
                <a:tc hMerge="1">
                  <a:txBody>
                    <a:bodyPr/>
                    <a:lstStyle/>
                    <a:p>
                      <a:endParaRPr lang="zh-CN"/>
                    </a:p>
                  </a:txBody>
                  <a:tcPr/>
                </a:tc>
                <a:tc hMerge="1">
                  <a:txBody>
                    <a:bodyPr/>
                    <a:lstStyle/>
                    <a:p>
                      <a:endParaRPr lang="zh-CN"/>
                    </a:p>
                  </a:txBody>
                  <a:tcPr/>
                </a:tc>
              </a:tr>
              <a:tr h="321310">
                <a:tc rowSpan="5">
                  <a:txBody>
                    <a:bodyPr/>
                    <a:lstStyle/>
                    <a:p>
                      <a:pPr algn="ctr" fontAlgn="auto" hangingPunct="1">
                        <a:spcBef>
                          <a:spcPts val="300"/>
                        </a:spcBef>
                        <a:spcAft>
                          <a:spcPts val="0"/>
                        </a:spcAft>
                        <a:tabLst>
                          <a:tab pos="342900" algn="l"/>
                          <a:tab pos="1600200" algn="l"/>
                        </a:tabLst>
                      </a:pPr>
                      <a:r>
                        <a:rPr lang="en-US" sz="1600" b="1" kern="100" dirty="0">
                          <a:solidFill>
                            <a:srgbClr val="FFFFFF"/>
                          </a:solidFill>
                          <a:latin typeface="+mj-lt"/>
                          <a:ea typeface="楷体" panose="02010609060101010101" charset="-122"/>
                          <a:cs typeface="Times New Roman" panose="02020603050405020304"/>
                        </a:rPr>
                        <a:t>LTE bands </a:t>
                      </a:r>
                      <a:endParaRPr lang="zh-CN" sz="900" dirty="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F0"/>
                    </a:solidFill>
                  </a:tcPr>
                </a:tc>
                <a:tc>
                  <a:txBody>
                    <a:bodyPr/>
                    <a:lstStyle/>
                    <a:p>
                      <a:endParaRPr lang="zh-CN" sz="900">
                        <a:latin typeface="+mj-lt"/>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2D050"/>
                    </a:solidFill>
                  </a:tcPr>
                </a:tc>
                <a:tc>
                  <a:txBody>
                    <a:bodyPr/>
                    <a:lstStyle/>
                    <a:p>
                      <a:pPr algn="ctr" fontAlgn="auto" hangingPunct="1">
                        <a:spcBef>
                          <a:spcPts val="300"/>
                        </a:spcBef>
                        <a:spcAft>
                          <a:spcPts val="0"/>
                        </a:spcAft>
                        <a:tabLst>
                          <a:tab pos="342900" algn="l"/>
                          <a:tab pos="1600200" algn="l"/>
                        </a:tabLst>
                      </a:pPr>
                      <a:r>
                        <a:rPr lang="en-US" sz="1600" b="1" kern="100">
                          <a:solidFill>
                            <a:srgbClr val="000000"/>
                          </a:solidFill>
                          <a:latin typeface="+mj-lt"/>
                          <a:ea typeface="楷体" panose="02010609060101010101" charset="-122"/>
                          <a:cs typeface="Times New Roman" panose="02020603050405020304"/>
                        </a:rPr>
                        <a:t> n41 </a:t>
                      </a:r>
                      <a:endParaRPr lang="zh-CN" sz="90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2D050"/>
                    </a:solidFill>
                  </a:tcPr>
                </a:tc>
                <a:tc>
                  <a:txBody>
                    <a:bodyPr/>
                    <a:lstStyle/>
                    <a:p>
                      <a:pPr algn="ctr" fontAlgn="auto" hangingPunct="1">
                        <a:spcBef>
                          <a:spcPts val="300"/>
                        </a:spcBef>
                        <a:spcAft>
                          <a:spcPts val="0"/>
                        </a:spcAft>
                        <a:tabLst>
                          <a:tab pos="342900" algn="l"/>
                          <a:tab pos="1600200" algn="l"/>
                        </a:tabLst>
                      </a:pPr>
                      <a:r>
                        <a:rPr lang="en-US" sz="1600" b="1" kern="100" dirty="0">
                          <a:solidFill>
                            <a:srgbClr val="000000"/>
                          </a:solidFill>
                          <a:latin typeface="+mj-lt"/>
                          <a:ea typeface="楷体" panose="02010609060101010101" charset="-122"/>
                          <a:cs typeface="Times New Roman" panose="02020603050405020304"/>
                        </a:rPr>
                        <a:t>n78 </a:t>
                      </a:r>
                      <a:endParaRPr lang="zh-CN" sz="900" dirty="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2D050"/>
                    </a:solidFill>
                  </a:tcPr>
                </a:tc>
                <a:tc>
                  <a:txBody>
                    <a:bodyPr/>
                    <a:lstStyle/>
                    <a:p>
                      <a:pPr algn="ctr" fontAlgn="auto" hangingPunct="1">
                        <a:spcBef>
                          <a:spcPts val="300"/>
                        </a:spcBef>
                        <a:spcAft>
                          <a:spcPts val="0"/>
                        </a:spcAft>
                        <a:tabLst>
                          <a:tab pos="342900" algn="l"/>
                          <a:tab pos="1600200" algn="l"/>
                        </a:tabLst>
                      </a:pPr>
                      <a:r>
                        <a:rPr lang="en-US" sz="1600" b="1" kern="100" dirty="0" smtClean="0">
                          <a:solidFill>
                            <a:schemeClr val="tx1"/>
                          </a:solidFill>
                          <a:latin typeface="+mj-lt"/>
                          <a:ea typeface="楷体" panose="02010609060101010101" charset="-122"/>
                          <a:cs typeface="Times New Roman" panose="02020603050405020304"/>
                        </a:rPr>
                        <a:t>n7</a:t>
                      </a:r>
                      <a:r>
                        <a:rPr lang="en-US" sz="1600" b="1" kern="100" dirty="0" smtClean="0">
                          <a:solidFill>
                            <a:srgbClr val="000000"/>
                          </a:solidFill>
                          <a:latin typeface="+mj-lt"/>
                          <a:ea typeface="楷体" panose="02010609060101010101" charset="-122"/>
                          <a:cs typeface="Times New Roman" panose="02020603050405020304"/>
                        </a:rPr>
                        <a:t>9 </a:t>
                      </a:r>
                      <a:endParaRPr lang="zh-CN" sz="900" dirty="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2D050"/>
                    </a:solidFill>
                  </a:tcPr>
                </a:tc>
              </a:tr>
              <a:tr h="321310">
                <a:tc vMerge="1">
                  <a:txBody>
                    <a:bodyPr/>
                    <a:lstStyle/>
                    <a:p>
                      <a:endParaRPr lang="zh-CN"/>
                    </a:p>
                  </a:txBody>
                  <a:tcPr/>
                </a:tc>
                <a:tc>
                  <a:txBody>
                    <a:bodyPr/>
                    <a:lstStyle/>
                    <a:p>
                      <a:pPr algn="ctr" fontAlgn="auto" hangingPunct="1">
                        <a:spcBef>
                          <a:spcPts val="300"/>
                        </a:spcBef>
                        <a:spcAft>
                          <a:spcPts val="0"/>
                        </a:spcAft>
                        <a:tabLst>
                          <a:tab pos="342900" algn="l"/>
                          <a:tab pos="1600200" algn="l"/>
                        </a:tabLst>
                      </a:pPr>
                      <a:r>
                        <a:rPr lang="en-US" sz="1600" b="1" kern="100" dirty="0">
                          <a:solidFill>
                            <a:srgbClr val="000000"/>
                          </a:solidFill>
                          <a:latin typeface="+mj-lt"/>
                          <a:ea typeface="楷体" panose="02010609060101010101" charset="-122"/>
                          <a:cs typeface="Times New Roman" panose="02020603050405020304"/>
                        </a:rPr>
                        <a:t>B3 </a:t>
                      </a:r>
                      <a:endParaRPr lang="zh-CN" sz="900" dirty="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2D050"/>
                    </a:solidFill>
                  </a:tcPr>
                </a:tc>
                <a:tc>
                  <a:txBody>
                    <a:bodyPr/>
                    <a:lstStyle/>
                    <a:p>
                      <a:pPr algn="ctr" fontAlgn="auto" hangingPunct="1">
                        <a:spcBef>
                          <a:spcPts val="300"/>
                        </a:spcBef>
                        <a:spcAft>
                          <a:spcPts val="0"/>
                        </a:spcAft>
                        <a:tabLst>
                          <a:tab pos="342900" algn="l"/>
                          <a:tab pos="1600200" algn="l"/>
                        </a:tabLst>
                      </a:pPr>
                      <a:r>
                        <a:rPr lang="en-US" sz="1600" kern="100" dirty="0">
                          <a:solidFill>
                            <a:srgbClr val="000000"/>
                          </a:solidFill>
                          <a:latin typeface="+mj-lt"/>
                          <a:ea typeface="楷体" panose="02010609060101010101" charset="-122"/>
                        </a:rPr>
                        <a:t>√</a:t>
                      </a:r>
                      <a:r>
                        <a:rPr lang="en-US" sz="900" kern="1200" dirty="0">
                          <a:solidFill>
                            <a:srgbClr val="000000"/>
                          </a:solidFill>
                          <a:latin typeface="+mj-lt"/>
                          <a:ea typeface="Malgun Gothic" panose="020B0503020000020004" pitchFamily="34" charset="-127"/>
                        </a:rPr>
                        <a:t> </a:t>
                      </a:r>
                      <a:endParaRPr lang="zh-CN" sz="900" dirty="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fontAlgn="auto" hangingPunct="1">
                        <a:spcBef>
                          <a:spcPts val="300"/>
                        </a:spcBef>
                        <a:spcAft>
                          <a:spcPts val="0"/>
                        </a:spcAft>
                        <a:tabLst>
                          <a:tab pos="342900" algn="l"/>
                          <a:tab pos="1600200" algn="l"/>
                        </a:tabLst>
                      </a:pPr>
                      <a:r>
                        <a:rPr lang="en-US" sz="1600" kern="100" dirty="0">
                          <a:solidFill>
                            <a:srgbClr val="000000"/>
                          </a:solidFill>
                          <a:latin typeface="+mj-lt"/>
                          <a:ea typeface="楷体" panose="02010609060101010101" charset="-122"/>
                        </a:rPr>
                        <a:t>√</a:t>
                      </a:r>
                      <a:r>
                        <a:rPr lang="en-US" sz="900" kern="1200" dirty="0">
                          <a:solidFill>
                            <a:srgbClr val="000000"/>
                          </a:solidFill>
                          <a:latin typeface="+mj-lt"/>
                          <a:ea typeface="Malgun Gothic" panose="020B0503020000020004" pitchFamily="34" charset="-127"/>
                        </a:rPr>
                        <a:t> </a:t>
                      </a:r>
                      <a:endParaRPr lang="zh-CN" sz="900" dirty="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fontAlgn="auto" hangingPunct="1">
                        <a:spcBef>
                          <a:spcPts val="300"/>
                        </a:spcBef>
                        <a:spcAft>
                          <a:spcPts val="0"/>
                        </a:spcAft>
                        <a:tabLst>
                          <a:tab pos="342900" algn="l"/>
                          <a:tab pos="1600200" algn="l"/>
                        </a:tabLst>
                      </a:pPr>
                      <a:r>
                        <a:rPr lang="en-US" sz="1600" kern="100" dirty="0">
                          <a:solidFill>
                            <a:srgbClr val="000000"/>
                          </a:solidFill>
                          <a:latin typeface="+mj-lt"/>
                          <a:ea typeface="楷体" panose="02010609060101010101" charset="-122"/>
                        </a:rPr>
                        <a:t>√</a:t>
                      </a:r>
                      <a:r>
                        <a:rPr lang="en-US" sz="900" kern="1200" dirty="0">
                          <a:solidFill>
                            <a:srgbClr val="000000"/>
                          </a:solidFill>
                          <a:latin typeface="+mj-lt"/>
                          <a:ea typeface="Malgun Gothic" panose="020B0503020000020004" pitchFamily="34" charset="-127"/>
                        </a:rPr>
                        <a:t> </a:t>
                      </a:r>
                      <a:endParaRPr lang="zh-CN" sz="900" dirty="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r>
              <a:tr h="321310">
                <a:tc vMerge="1">
                  <a:txBody>
                    <a:bodyPr/>
                    <a:lstStyle/>
                    <a:p>
                      <a:endParaRPr lang="zh-CN"/>
                    </a:p>
                  </a:txBody>
                  <a:tcPr/>
                </a:tc>
                <a:tc>
                  <a:txBody>
                    <a:bodyPr/>
                    <a:lstStyle/>
                    <a:p>
                      <a:pPr algn="ctr" fontAlgn="auto" hangingPunct="1">
                        <a:spcBef>
                          <a:spcPts val="300"/>
                        </a:spcBef>
                        <a:spcAft>
                          <a:spcPts val="0"/>
                        </a:spcAft>
                        <a:tabLst>
                          <a:tab pos="342900" algn="l"/>
                          <a:tab pos="1600200" algn="l"/>
                        </a:tabLst>
                      </a:pPr>
                      <a:r>
                        <a:rPr lang="en-US" sz="1600" b="1" kern="100" dirty="0">
                          <a:solidFill>
                            <a:srgbClr val="000000"/>
                          </a:solidFill>
                          <a:latin typeface="+mj-lt"/>
                          <a:ea typeface="楷体" panose="02010609060101010101" charset="-122"/>
                          <a:cs typeface="Times New Roman" panose="02020603050405020304"/>
                        </a:rPr>
                        <a:t>B8 </a:t>
                      </a:r>
                      <a:endParaRPr lang="zh-CN" sz="900" dirty="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2D050"/>
                    </a:solidFill>
                  </a:tcPr>
                </a:tc>
                <a:tc>
                  <a:txBody>
                    <a:bodyPr/>
                    <a:lstStyle/>
                    <a:p>
                      <a:pPr algn="ctr" fontAlgn="auto" hangingPunct="1">
                        <a:spcBef>
                          <a:spcPts val="300"/>
                        </a:spcBef>
                        <a:spcAft>
                          <a:spcPts val="0"/>
                        </a:spcAft>
                        <a:tabLst>
                          <a:tab pos="342900" algn="l"/>
                          <a:tab pos="1600200" algn="l"/>
                        </a:tabLst>
                      </a:pPr>
                      <a:r>
                        <a:rPr lang="en-US" sz="1600" kern="100">
                          <a:solidFill>
                            <a:srgbClr val="000000"/>
                          </a:solidFill>
                          <a:latin typeface="+mj-lt"/>
                          <a:ea typeface="楷体" panose="02010609060101010101" charset="-122"/>
                        </a:rPr>
                        <a:t>√</a:t>
                      </a:r>
                      <a:r>
                        <a:rPr lang="en-US" sz="900" kern="1200">
                          <a:solidFill>
                            <a:srgbClr val="000000"/>
                          </a:solidFill>
                          <a:latin typeface="+mj-lt"/>
                          <a:ea typeface="Malgun Gothic" panose="020B0503020000020004" pitchFamily="34" charset="-127"/>
                        </a:rPr>
                        <a:t> </a:t>
                      </a:r>
                      <a:endParaRPr lang="zh-CN" sz="90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fontAlgn="auto" hangingPunct="1">
                        <a:spcBef>
                          <a:spcPts val="300"/>
                        </a:spcBef>
                        <a:spcAft>
                          <a:spcPts val="0"/>
                        </a:spcAft>
                        <a:tabLst>
                          <a:tab pos="342900" algn="l"/>
                          <a:tab pos="1600200" algn="l"/>
                        </a:tabLst>
                      </a:pPr>
                      <a:r>
                        <a:rPr lang="en-US" sz="1600" kern="100">
                          <a:solidFill>
                            <a:srgbClr val="000000"/>
                          </a:solidFill>
                          <a:latin typeface="+mj-lt"/>
                          <a:ea typeface="楷体" panose="02010609060101010101" charset="-122"/>
                        </a:rPr>
                        <a:t>√</a:t>
                      </a:r>
                      <a:r>
                        <a:rPr lang="en-US" sz="900" kern="1200">
                          <a:solidFill>
                            <a:srgbClr val="000000"/>
                          </a:solidFill>
                          <a:latin typeface="+mj-lt"/>
                          <a:ea typeface="Malgun Gothic" panose="020B0503020000020004" pitchFamily="34" charset="-127"/>
                        </a:rPr>
                        <a:t> </a:t>
                      </a:r>
                      <a:endParaRPr lang="zh-CN" sz="90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fontAlgn="auto" hangingPunct="1">
                        <a:spcBef>
                          <a:spcPts val="300"/>
                        </a:spcBef>
                        <a:spcAft>
                          <a:spcPts val="0"/>
                        </a:spcAft>
                        <a:tabLst>
                          <a:tab pos="342900" algn="l"/>
                          <a:tab pos="1600200" algn="l"/>
                        </a:tabLst>
                      </a:pPr>
                      <a:r>
                        <a:rPr lang="en-US" sz="1600" kern="100" dirty="0" smtClean="0">
                          <a:solidFill>
                            <a:srgbClr val="000000"/>
                          </a:solidFill>
                          <a:latin typeface="+mj-lt"/>
                          <a:ea typeface="楷体" panose="02010609060101010101" charset="-122"/>
                        </a:rPr>
                        <a:t>√</a:t>
                      </a:r>
                      <a:endParaRPr lang="zh-CN" sz="900" dirty="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r>
              <a:tr h="328295">
                <a:tc vMerge="1">
                  <a:txBody>
                    <a:bodyPr/>
                    <a:lstStyle/>
                    <a:p>
                      <a:endParaRPr lang="zh-CN"/>
                    </a:p>
                  </a:txBody>
                  <a:tcPr/>
                </a:tc>
                <a:tc>
                  <a:txBody>
                    <a:bodyPr/>
                    <a:lstStyle/>
                    <a:p>
                      <a:pPr algn="ctr" fontAlgn="auto" hangingPunct="1">
                        <a:spcBef>
                          <a:spcPts val="300"/>
                        </a:spcBef>
                        <a:spcAft>
                          <a:spcPts val="0"/>
                        </a:spcAft>
                        <a:tabLst>
                          <a:tab pos="342900" algn="l"/>
                          <a:tab pos="1600200" algn="l"/>
                        </a:tabLst>
                      </a:pPr>
                      <a:r>
                        <a:rPr lang="en-US" sz="1600" b="1" kern="100">
                          <a:solidFill>
                            <a:srgbClr val="000000"/>
                          </a:solidFill>
                          <a:latin typeface="+mj-lt"/>
                          <a:ea typeface="楷体" panose="02010609060101010101" charset="-122"/>
                          <a:cs typeface="Times New Roman" panose="02020603050405020304"/>
                        </a:rPr>
                        <a:t>B39 </a:t>
                      </a:r>
                      <a:endParaRPr lang="zh-CN" sz="90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2D050"/>
                    </a:solidFill>
                  </a:tcPr>
                </a:tc>
                <a:tc>
                  <a:txBody>
                    <a:bodyPr/>
                    <a:lstStyle/>
                    <a:p>
                      <a:pPr algn="ctr" fontAlgn="auto" hangingPunct="1">
                        <a:spcBef>
                          <a:spcPts val="300"/>
                        </a:spcBef>
                        <a:spcAft>
                          <a:spcPts val="0"/>
                        </a:spcAft>
                        <a:tabLst>
                          <a:tab pos="342900" algn="l"/>
                          <a:tab pos="1600200" algn="l"/>
                        </a:tabLst>
                      </a:pPr>
                      <a:r>
                        <a:rPr lang="en-US" sz="1600" kern="100">
                          <a:solidFill>
                            <a:srgbClr val="000000"/>
                          </a:solidFill>
                          <a:latin typeface="+mj-lt"/>
                          <a:ea typeface="楷体" panose="02010609060101010101" charset="-122"/>
                        </a:rPr>
                        <a:t>√</a:t>
                      </a:r>
                      <a:r>
                        <a:rPr lang="en-US" sz="900" kern="1200">
                          <a:solidFill>
                            <a:srgbClr val="000000"/>
                          </a:solidFill>
                          <a:latin typeface="+mj-lt"/>
                          <a:ea typeface="Malgun Gothic" panose="020B0503020000020004" pitchFamily="34" charset="-127"/>
                        </a:rPr>
                        <a:t> </a:t>
                      </a:r>
                      <a:endParaRPr lang="zh-CN" sz="90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fontAlgn="auto" hangingPunct="1">
                        <a:spcBef>
                          <a:spcPts val="300"/>
                        </a:spcBef>
                        <a:spcAft>
                          <a:spcPts val="0"/>
                        </a:spcAft>
                        <a:tabLst>
                          <a:tab pos="342900" algn="l"/>
                          <a:tab pos="1600200" algn="l"/>
                        </a:tabLst>
                      </a:pPr>
                      <a:r>
                        <a:rPr lang="en-US" sz="1600" kern="100" dirty="0" smtClean="0">
                          <a:solidFill>
                            <a:srgbClr val="000000"/>
                          </a:solidFill>
                          <a:latin typeface="+mj-lt"/>
                          <a:ea typeface="楷体" panose="02010609060101010101" charset="-122"/>
                        </a:rPr>
                        <a:t>√</a:t>
                      </a:r>
                      <a:endParaRPr lang="zh-CN" sz="900" dirty="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fontAlgn="auto" hangingPunct="1">
                        <a:spcBef>
                          <a:spcPts val="300"/>
                        </a:spcBef>
                        <a:spcAft>
                          <a:spcPts val="0"/>
                        </a:spcAft>
                        <a:tabLst>
                          <a:tab pos="342900" algn="l"/>
                          <a:tab pos="1600200" algn="l"/>
                        </a:tabLst>
                      </a:pPr>
                      <a:r>
                        <a:rPr lang="en-US" sz="1600" kern="100" dirty="0" smtClean="0">
                          <a:solidFill>
                            <a:srgbClr val="000000"/>
                          </a:solidFill>
                          <a:latin typeface="+mj-lt"/>
                          <a:ea typeface="楷体" panose="02010609060101010101" charset="-122"/>
                        </a:rPr>
                        <a:t>√</a:t>
                      </a:r>
                      <a:endParaRPr lang="zh-CN" sz="900" dirty="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r>
              <a:tr h="328295">
                <a:tc vMerge="1">
                  <a:txBody>
                    <a:bodyPr/>
                    <a:lstStyle/>
                    <a:p>
                      <a:endParaRPr lang="zh-CN"/>
                    </a:p>
                  </a:txBody>
                  <a:tcPr/>
                </a:tc>
                <a:tc>
                  <a:txBody>
                    <a:bodyPr/>
                    <a:lstStyle/>
                    <a:p>
                      <a:pPr algn="ctr" fontAlgn="auto" hangingPunct="1">
                        <a:spcBef>
                          <a:spcPts val="300"/>
                        </a:spcBef>
                        <a:spcAft>
                          <a:spcPts val="0"/>
                        </a:spcAft>
                        <a:tabLst>
                          <a:tab pos="342900" algn="l"/>
                          <a:tab pos="1600200" algn="l"/>
                        </a:tabLst>
                      </a:pPr>
                      <a:r>
                        <a:rPr lang="en-US" sz="1600" b="1" kern="100">
                          <a:solidFill>
                            <a:srgbClr val="000000"/>
                          </a:solidFill>
                          <a:latin typeface="+mj-lt"/>
                          <a:ea typeface="楷体" panose="02010609060101010101" charset="-122"/>
                          <a:cs typeface="Times New Roman" panose="02020603050405020304"/>
                        </a:rPr>
                        <a:t>B41 </a:t>
                      </a:r>
                      <a:endParaRPr lang="zh-CN" sz="90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2D050"/>
                    </a:solidFill>
                  </a:tcPr>
                </a:tc>
                <a:tc>
                  <a:txBody>
                    <a:bodyPr/>
                    <a:lstStyle/>
                    <a:p>
                      <a:pPr algn="ctr" fontAlgn="auto" hangingPunct="1">
                        <a:spcBef>
                          <a:spcPts val="300"/>
                        </a:spcBef>
                        <a:spcAft>
                          <a:spcPts val="0"/>
                        </a:spcAft>
                        <a:tabLst>
                          <a:tab pos="342900" algn="l"/>
                          <a:tab pos="1600200" algn="l"/>
                        </a:tabLst>
                      </a:pPr>
                      <a:r>
                        <a:rPr lang="en-US" sz="1600" kern="100" dirty="0">
                          <a:solidFill>
                            <a:srgbClr val="000000"/>
                          </a:solidFill>
                          <a:latin typeface="+mj-lt"/>
                          <a:ea typeface="楷体" panose="02010609060101010101" charset="-122"/>
                        </a:rPr>
                        <a:t>√</a:t>
                      </a:r>
                      <a:r>
                        <a:rPr lang="en-US" sz="900" kern="1200" dirty="0">
                          <a:solidFill>
                            <a:srgbClr val="000000"/>
                          </a:solidFill>
                          <a:latin typeface="+mj-lt"/>
                          <a:ea typeface="Malgun Gothic" panose="020B0503020000020004" pitchFamily="34" charset="-127"/>
                        </a:rPr>
                        <a:t> </a:t>
                      </a:r>
                      <a:endParaRPr lang="zh-CN" sz="900" dirty="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fontAlgn="auto" hangingPunct="1">
                        <a:spcBef>
                          <a:spcPts val="300"/>
                        </a:spcBef>
                        <a:spcAft>
                          <a:spcPts val="0"/>
                        </a:spcAft>
                        <a:tabLst>
                          <a:tab pos="342900" algn="l"/>
                          <a:tab pos="1600200" algn="l"/>
                        </a:tabLst>
                      </a:pPr>
                      <a:r>
                        <a:rPr lang="en-US" sz="1600" kern="100" dirty="0">
                          <a:solidFill>
                            <a:srgbClr val="000000"/>
                          </a:solidFill>
                          <a:latin typeface="+mj-lt"/>
                          <a:ea typeface="楷体" panose="02010609060101010101" charset="-122"/>
                        </a:rPr>
                        <a:t>√</a:t>
                      </a:r>
                      <a:r>
                        <a:rPr lang="en-US" sz="900" kern="1200" dirty="0">
                          <a:solidFill>
                            <a:srgbClr val="000000"/>
                          </a:solidFill>
                          <a:latin typeface="+mj-lt"/>
                          <a:ea typeface="Malgun Gothic" panose="020B0503020000020004" pitchFamily="34" charset="-127"/>
                        </a:rPr>
                        <a:t> </a:t>
                      </a:r>
                      <a:endParaRPr lang="zh-CN" sz="900" dirty="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fontAlgn="auto" hangingPunct="1">
                        <a:spcBef>
                          <a:spcPts val="300"/>
                        </a:spcBef>
                        <a:spcAft>
                          <a:spcPts val="0"/>
                        </a:spcAft>
                        <a:tabLst>
                          <a:tab pos="342900" algn="l"/>
                          <a:tab pos="1600200" algn="l"/>
                        </a:tabLst>
                      </a:pPr>
                      <a:r>
                        <a:rPr lang="en-US" sz="1600" kern="100" dirty="0">
                          <a:solidFill>
                            <a:srgbClr val="000000"/>
                          </a:solidFill>
                          <a:latin typeface="+mj-lt"/>
                          <a:ea typeface="楷体" panose="02010609060101010101" charset="-122"/>
                        </a:rPr>
                        <a:t>√</a:t>
                      </a:r>
                      <a:r>
                        <a:rPr lang="en-US" sz="900" kern="1200" dirty="0">
                          <a:solidFill>
                            <a:srgbClr val="000000"/>
                          </a:solidFill>
                          <a:latin typeface="+mj-lt"/>
                          <a:ea typeface="Malgun Gothic" panose="020B0503020000020004" pitchFamily="34" charset="-127"/>
                        </a:rPr>
                        <a:t> </a:t>
                      </a:r>
                      <a:endParaRPr lang="zh-CN" sz="900" dirty="0">
                        <a:latin typeface="+mj-lt"/>
                        <a:ea typeface="Malgun Gothic" panose="020B0503020000020004" pitchFamily="34" charset="-127"/>
                      </a:endParaRPr>
                    </a:p>
                  </a:txBody>
                  <a:tcPr marL="44450" marR="44450" marT="698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Objective</a:t>
            </a:r>
            <a:endParaRPr kumimoji="1" lang="zh-CN" altLang="en-US" dirty="0">
              <a:latin typeface="+mj-lt"/>
            </a:endParaRPr>
          </a:p>
        </p:txBody>
      </p:sp>
      <p:sp>
        <p:nvSpPr>
          <p:cNvPr id="3" name="文本占位符 2"/>
          <p:cNvSpPr>
            <a:spLocks noGrp="1"/>
          </p:cNvSpPr>
          <p:nvPr>
            <p:ph type="body" idx="1"/>
          </p:nvPr>
        </p:nvSpPr>
        <p:spPr>
          <a:xfrm>
            <a:off x="457200" y="1329539"/>
            <a:ext cx="8229600" cy="3622391"/>
          </a:xfrm>
        </p:spPr>
        <p:txBody>
          <a:bodyPr>
            <a:normAutofit fontScale="85000" lnSpcReduction="10000"/>
          </a:bodyPr>
          <a:lstStyle/>
          <a:p>
            <a:pPr lvl="0" hangingPunct="0"/>
            <a:r>
              <a:rPr lang="en-GB" altLang="zh-CN" dirty="0" smtClean="0">
                <a:latin typeface="+mj-lt"/>
              </a:rPr>
              <a:t>Specify the band</a:t>
            </a:r>
            <a:r>
              <a:rPr lang="zh-CN" altLang="en-US" dirty="0" smtClean="0">
                <a:latin typeface="+mj-lt"/>
              </a:rPr>
              <a:t> </a:t>
            </a:r>
            <a:r>
              <a:rPr lang="en-GB" altLang="zh-CN" dirty="0" smtClean="0">
                <a:latin typeface="+mj-lt"/>
              </a:rPr>
              <a:t>combination specific RF requirements for all listed PC2 EN-DC configurations consisting of 2 different bands DL with 2 different bands UL (1 LTE band and 1 NR band) including at least</a:t>
            </a:r>
            <a:endParaRPr lang="zh-CN" altLang="zh-CN" dirty="0" smtClean="0">
              <a:latin typeface="+mj-lt"/>
            </a:endParaRPr>
          </a:p>
          <a:p>
            <a:pPr lvl="1" hangingPunct="0"/>
            <a:r>
              <a:rPr lang="en-GB" altLang="zh-CN" dirty="0" smtClean="0">
                <a:latin typeface="+mj-lt"/>
              </a:rPr>
              <a:t>Applicable frequencies if necessary</a:t>
            </a:r>
            <a:endParaRPr lang="zh-CN" altLang="zh-CN" dirty="0" smtClean="0">
              <a:latin typeface="+mj-lt"/>
            </a:endParaRPr>
          </a:p>
          <a:p>
            <a:pPr lvl="1" hangingPunct="0"/>
            <a:r>
              <a:rPr lang="en-GB" altLang="zh-CN" dirty="0" smtClean="0">
                <a:latin typeface="+mj-lt"/>
              </a:rPr>
              <a:t>Applicable bandwidths and bandwidth sets if necessary</a:t>
            </a:r>
            <a:endParaRPr lang="zh-CN" altLang="zh-CN" dirty="0" smtClean="0">
              <a:latin typeface="+mj-lt"/>
            </a:endParaRPr>
          </a:p>
          <a:p>
            <a:pPr lvl="1" hangingPunct="0"/>
            <a:r>
              <a:rPr lang="en-GB" altLang="zh-CN" dirty="0" smtClean="0">
                <a:latin typeface="+mj-lt"/>
              </a:rPr>
              <a:t>Power Class 2 UE for EN-DC (1LTE band +1 NR band) supporting +26 </a:t>
            </a:r>
            <a:r>
              <a:rPr lang="en-GB" altLang="zh-CN" dirty="0" err="1" smtClean="0">
                <a:latin typeface="+mj-lt"/>
              </a:rPr>
              <a:t>dBm</a:t>
            </a:r>
            <a:r>
              <a:rPr lang="en-GB" altLang="zh-CN" dirty="0" smtClean="0">
                <a:latin typeface="+mj-lt"/>
              </a:rPr>
              <a:t>, including :</a:t>
            </a:r>
          </a:p>
          <a:p>
            <a:pPr marL="1440000" lvl="1" hangingPunct="0">
              <a:buFont typeface="Wingdings" pitchFamily="2" charset="2"/>
              <a:buChar char="ü"/>
            </a:pPr>
            <a:r>
              <a:rPr lang="en-GB" altLang="zh-CN" dirty="0" smtClean="0">
                <a:latin typeface="+mj-lt"/>
              </a:rPr>
              <a:t>      PC2 EN-DC_LTE (1Tx)+NR (1Tx) </a:t>
            </a:r>
          </a:p>
          <a:p>
            <a:pPr marL="1440000" lvl="1" hangingPunct="0">
              <a:buFont typeface="Wingdings" pitchFamily="2" charset="2"/>
              <a:buChar char="ü"/>
            </a:pPr>
            <a:r>
              <a:rPr lang="en-GB" altLang="zh-CN" dirty="0" smtClean="0">
                <a:latin typeface="+mj-lt"/>
              </a:rPr>
              <a:t>      PC2 EN-DC_LTE (1Tx)+NR (UL-MIMO)</a:t>
            </a:r>
            <a:endParaRPr lang="zh-CN" altLang="zh-CN" dirty="0" smtClean="0">
              <a:latin typeface="+mj-lt"/>
            </a:endParaRPr>
          </a:p>
          <a:p>
            <a:pPr lvl="1" hangingPunct="0"/>
            <a:r>
              <a:rPr lang="en-GB" altLang="zh-CN" dirty="0" smtClean="0">
                <a:latin typeface="+mj-lt"/>
              </a:rPr>
              <a:t>UE requirements, including UE maximum output power, </a:t>
            </a:r>
            <a:r>
              <a:rPr lang="en-GB" altLang="zh-CN" dirty="0" err="1" smtClean="0">
                <a:latin typeface="+mj-lt"/>
              </a:rPr>
              <a:t>Tx</a:t>
            </a:r>
            <a:r>
              <a:rPr lang="en-GB" altLang="zh-CN" dirty="0" smtClean="0">
                <a:latin typeface="+mj-lt"/>
              </a:rPr>
              <a:t> power tolerance, MPR, A-MPR, IBE and ACLR for Power Class 2 EN-DC</a:t>
            </a:r>
            <a:endParaRPr lang="zh-CN" altLang="zh-CN" dirty="0" smtClean="0">
              <a:latin typeface="+mj-lt"/>
            </a:endParaRPr>
          </a:p>
          <a:p>
            <a:pPr lvl="1" hangingPunct="0"/>
            <a:r>
              <a:rPr lang="en-GB" altLang="zh-CN" dirty="0" smtClean="0">
                <a:latin typeface="+mj-lt"/>
              </a:rPr>
              <a:t>UE </a:t>
            </a:r>
            <a:r>
              <a:rPr lang="en-GB" altLang="zh-CN" dirty="0" err="1" smtClean="0">
                <a:latin typeface="+mj-lt"/>
              </a:rPr>
              <a:t>Tx</a:t>
            </a:r>
            <a:r>
              <a:rPr lang="en-GB" altLang="zh-CN" dirty="0" smtClean="0">
                <a:latin typeface="+mj-lt"/>
              </a:rPr>
              <a:t> duty cycle requirements sufficient to prevent exceeding local regulatory limits such as SAR</a:t>
            </a:r>
            <a:endParaRPr lang="zh-CN" altLang="zh-CN" dirty="0" smtClean="0">
              <a:latin typeface="+mj-lt"/>
            </a:endParaRPr>
          </a:p>
          <a:p>
            <a:pPr lvl="1" hangingPunct="0"/>
            <a:r>
              <a:rPr lang="en-GB" altLang="zh-CN" dirty="0" smtClean="0">
                <a:latin typeface="+mj-lt"/>
              </a:rPr>
              <a:t>Regulatory issues related to the use of PC2 EN-DC capable devices when roaming and/or p-max </a:t>
            </a:r>
            <a:r>
              <a:rPr lang="en-US" altLang="zh-CN" dirty="0" smtClean="0">
                <a:latin typeface="+mj-lt"/>
              </a:rPr>
              <a:t>absence</a:t>
            </a:r>
            <a:r>
              <a:rPr lang="en-GB" altLang="zh-CN" dirty="0" smtClean="0">
                <a:latin typeface="+mj-lt"/>
              </a:rPr>
              <a:t> shall be addressed</a:t>
            </a:r>
            <a:endParaRPr lang="zh-CN" altLang="zh-CN" dirty="0" smtClean="0">
              <a:latin typeface="+mj-lt"/>
            </a:endParaRPr>
          </a:p>
          <a:p>
            <a:pPr lvl="1" hangingPunct="0"/>
            <a:r>
              <a:rPr lang="en-GB" altLang="zh-CN" dirty="0" smtClean="0">
                <a:latin typeface="+mj-lt"/>
              </a:rPr>
              <a:t>Simultaneous </a:t>
            </a:r>
            <a:r>
              <a:rPr lang="en-GB" altLang="zh-CN" dirty="0" err="1" smtClean="0">
                <a:latin typeface="+mj-lt"/>
              </a:rPr>
              <a:t>RxTx</a:t>
            </a:r>
            <a:r>
              <a:rPr lang="en-GB" altLang="zh-CN" dirty="0" smtClean="0">
                <a:latin typeface="+mj-lt"/>
              </a:rPr>
              <a:t> UE capability for PC2 EN-DC is in scope</a:t>
            </a:r>
            <a:endParaRPr lang="zh-CN" altLang="zh-CN" dirty="0" smtClean="0">
              <a:latin typeface="+mj-lt"/>
            </a:endParaRPr>
          </a:p>
          <a:p>
            <a:pPr>
              <a:buNone/>
            </a:pPr>
            <a:endParaRPr kumimoji="1" lang="en-US" altLang="zh-CN"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4</a:t>
            </a:fld>
            <a:endParaRPr lang="uk-UA">
              <a:latin typeface="+mj-lt"/>
            </a:endParaRPr>
          </a:p>
        </p:txBody>
      </p:sp>
      <p:sp>
        <p:nvSpPr>
          <p:cNvPr id="6" name="矩形 5"/>
          <p:cNvSpPr/>
          <p:nvPr/>
        </p:nvSpPr>
        <p:spPr>
          <a:xfrm>
            <a:off x="249085" y="960207"/>
            <a:ext cx="2882649" cy="369332"/>
          </a:xfrm>
          <a:prstGeom prst="rect">
            <a:avLst/>
          </a:prstGeom>
        </p:spPr>
        <p:txBody>
          <a:bodyPr wrap="none">
            <a:spAutoFit/>
          </a:bodyPr>
          <a:lstStyle/>
          <a:p>
            <a:pPr lvl="0" defTabSz="914400" fontAlgn="base">
              <a:spcBef>
                <a:spcPct val="0"/>
              </a:spcBef>
              <a:spcAft>
                <a:spcPct val="0"/>
              </a:spcAft>
            </a:pPr>
            <a:r>
              <a:rPr lang="en-GB" altLang="zh-CN" b="1" dirty="0" smtClean="0">
                <a:ea typeface="微软雅黑" panose="020B0503020204020204" charset="-122"/>
                <a:cs typeface="微软雅黑" panose="020B0503020204020204" charset="-122"/>
              </a:rPr>
              <a:t>The Core Part requirements:</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Objective</a:t>
            </a:r>
            <a:endParaRPr lang="zh-CN" altLang="en-US" dirty="0">
              <a:latin typeface="+mj-lt"/>
            </a:endParaRPr>
          </a:p>
        </p:txBody>
      </p:sp>
      <p:sp>
        <p:nvSpPr>
          <p:cNvPr id="3" name="文本占位符 2"/>
          <p:cNvSpPr>
            <a:spLocks noGrp="1"/>
          </p:cNvSpPr>
          <p:nvPr>
            <p:ph type="body" idx="1"/>
          </p:nvPr>
        </p:nvSpPr>
        <p:spPr>
          <a:xfrm>
            <a:off x="457200" y="970500"/>
            <a:ext cx="8229600" cy="2770225"/>
          </a:xfrm>
        </p:spPr>
        <p:txBody>
          <a:bodyPr>
            <a:noAutofit/>
          </a:bodyPr>
          <a:lstStyle/>
          <a:p>
            <a:pPr lvl="0" hangingPunct="0"/>
            <a:r>
              <a:rPr lang="en-GB" altLang="zh-CN" sz="1600" dirty="0" smtClean="0">
                <a:latin typeface="+mj-lt"/>
              </a:rPr>
              <a:t>Analyse </a:t>
            </a:r>
            <a:r>
              <a:rPr lang="en-US" altLang="zh-CN" sz="1600" dirty="0" smtClean="0">
                <a:latin typeface="+mj-lt"/>
              </a:rPr>
              <a:t>band</a:t>
            </a:r>
            <a:r>
              <a:rPr lang="zh-CN" altLang="en-US" sz="1600" dirty="0" smtClean="0">
                <a:latin typeface="+mj-lt"/>
              </a:rPr>
              <a:t> </a:t>
            </a:r>
            <a:r>
              <a:rPr lang="en-GB" altLang="zh-CN" sz="1600" dirty="0" smtClean="0">
                <a:latin typeface="+mj-lt"/>
              </a:rPr>
              <a:t>combinations that have self-desensitization due to following reasons:</a:t>
            </a:r>
            <a:endParaRPr lang="zh-CN" altLang="zh-CN" sz="1600" dirty="0" smtClean="0">
              <a:latin typeface="+mj-lt"/>
            </a:endParaRPr>
          </a:p>
          <a:p>
            <a:pPr lvl="1" hangingPunct="0"/>
            <a:r>
              <a:rPr lang="en-GB" altLang="zh-CN" sz="1600" dirty="0" smtClean="0">
                <a:latin typeface="+mj-lt"/>
              </a:rPr>
              <a:t>TX Harmonic and/or </a:t>
            </a:r>
            <a:r>
              <a:rPr lang="en-GB" altLang="zh-CN" sz="1600" dirty="0" err="1" smtClean="0">
                <a:latin typeface="+mj-lt"/>
              </a:rPr>
              <a:t>intermodulation</a:t>
            </a:r>
            <a:r>
              <a:rPr lang="en-GB" altLang="zh-CN" sz="1600" dirty="0" smtClean="0">
                <a:latin typeface="+mj-lt"/>
              </a:rPr>
              <a:t> overlap of receive band</a:t>
            </a:r>
            <a:endParaRPr lang="zh-CN" altLang="zh-CN" sz="1600" dirty="0" smtClean="0">
              <a:latin typeface="+mj-lt"/>
            </a:endParaRPr>
          </a:p>
          <a:p>
            <a:pPr lvl="1" hangingPunct="0"/>
            <a:r>
              <a:rPr lang="en-GB" altLang="zh-CN" sz="1600" dirty="0" smtClean="0">
                <a:latin typeface="+mj-lt"/>
              </a:rPr>
              <a:t>TX signal overlap of receiver harmonic frequency</a:t>
            </a:r>
            <a:endParaRPr lang="zh-CN" altLang="zh-CN" sz="1600" dirty="0" smtClean="0">
              <a:latin typeface="+mj-lt"/>
            </a:endParaRPr>
          </a:p>
          <a:p>
            <a:pPr lvl="1" hangingPunct="0"/>
            <a:r>
              <a:rPr lang="en-GB" altLang="zh-CN" sz="1600" dirty="0" smtClean="0">
                <a:latin typeface="+mj-lt"/>
              </a:rPr>
              <a:t>TX frequency being in close proximity of one of the receive bands</a:t>
            </a:r>
            <a:endParaRPr lang="zh-CN" altLang="zh-CN" sz="1600" dirty="0" smtClean="0">
              <a:latin typeface="+mj-lt"/>
            </a:endParaRPr>
          </a:p>
          <a:p>
            <a:pPr lvl="1" hangingPunct="0"/>
            <a:r>
              <a:rPr lang="en-GB" altLang="zh-CN" sz="1600" dirty="0" smtClean="0">
                <a:latin typeface="+mj-lt"/>
              </a:rPr>
              <a:t>Any other identified reasons</a:t>
            </a:r>
            <a:endParaRPr lang="zh-CN" altLang="zh-CN" sz="1600" dirty="0" smtClean="0">
              <a:latin typeface="+mj-lt"/>
            </a:endParaRPr>
          </a:p>
          <a:p>
            <a:pPr lvl="0" hangingPunct="0"/>
            <a:r>
              <a:rPr lang="en-GB" altLang="zh-CN" sz="1600" dirty="0" smtClean="0">
                <a:latin typeface="+mj-lt"/>
              </a:rPr>
              <a:t>For the combination where self-desensitization exists:</a:t>
            </a:r>
            <a:endParaRPr lang="zh-CN" altLang="zh-CN" sz="1600" dirty="0" smtClean="0">
              <a:latin typeface="+mj-lt"/>
            </a:endParaRPr>
          </a:p>
          <a:p>
            <a:pPr lvl="1" hangingPunct="0"/>
            <a:r>
              <a:rPr lang="en-GB" altLang="zh-CN" sz="1600" dirty="0" smtClean="0">
                <a:latin typeface="+mj-lt"/>
              </a:rPr>
              <a:t>∆TIB, </a:t>
            </a:r>
            <a:r>
              <a:rPr lang="en-GB" altLang="zh-CN" sz="1600" dirty="0" err="1" smtClean="0">
                <a:latin typeface="+mj-lt"/>
              </a:rPr>
              <a:t>c</a:t>
            </a:r>
            <a:r>
              <a:rPr lang="en-GB" altLang="zh-CN" sz="1600" dirty="0" smtClean="0">
                <a:latin typeface="+mj-lt"/>
              </a:rPr>
              <a:t> and ∆RIB, </a:t>
            </a:r>
            <a:r>
              <a:rPr lang="en-GB" altLang="zh-CN" sz="1600" dirty="0" err="1" smtClean="0">
                <a:latin typeface="+mj-lt"/>
              </a:rPr>
              <a:t>c</a:t>
            </a:r>
            <a:r>
              <a:rPr lang="en-GB" altLang="zh-CN" sz="1600" dirty="0" smtClean="0">
                <a:latin typeface="+mj-lt"/>
              </a:rPr>
              <a:t>	</a:t>
            </a:r>
            <a:endParaRPr lang="zh-CN" altLang="zh-CN" sz="1600" dirty="0" smtClean="0">
              <a:latin typeface="+mj-lt"/>
            </a:endParaRPr>
          </a:p>
          <a:p>
            <a:pPr lvl="1" hangingPunct="0"/>
            <a:r>
              <a:rPr lang="en-GB" altLang="zh-CN" sz="1600" dirty="0" smtClean="0">
                <a:latin typeface="+mj-lt"/>
              </a:rPr>
              <a:t>Reference sensitivity exceptions including MSD test cases</a:t>
            </a:r>
            <a:endParaRPr lang="zh-CN" altLang="zh-CN" sz="1600" dirty="0" smtClean="0">
              <a:latin typeface="+mj-lt"/>
            </a:endParaRPr>
          </a:p>
          <a:p>
            <a:pPr lvl="0"/>
            <a:r>
              <a:rPr lang="en-GB" altLang="zh-CN" sz="1600" dirty="0" smtClean="0">
                <a:latin typeface="+mj-lt"/>
              </a:rPr>
              <a:t>Release independent issue is to be considered for PC2 EN-DC</a:t>
            </a:r>
            <a:endParaRPr lang="en-US" altLang="zh-CN" sz="1600" dirty="0">
              <a:latin typeface="+mj-lt"/>
            </a:endParaRPr>
          </a:p>
          <a:p>
            <a:pPr lvl="0"/>
            <a:r>
              <a:rPr lang="en-GB" altLang="zh-CN" sz="1600" dirty="0" smtClean="0">
                <a:latin typeface="+mj-lt"/>
              </a:rPr>
              <a:t>If needed, </a:t>
            </a:r>
            <a:r>
              <a:rPr lang="en-US" altLang="zh-CN" sz="1600" dirty="0" smtClean="0">
                <a:latin typeface="+mj-lt"/>
              </a:rPr>
              <a:t>the</a:t>
            </a:r>
            <a:r>
              <a:rPr lang="zh-CN" altLang="en-US" sz="1600" dirty="0" smtClean="0">
                <a:latin typeface="+mj-lt"/>
              </a:rPr>
              <a:t> </a:t>
            </a:r>
            <a:r>
              <a:rPr lang="en-US" altLang="zh-CN" sz="1600" dirty="0" smtClean="0">
                <a:latin typeface="+mj-lt"/>
              </a:rPr>
              <a:t>signaling</a:t>
            </a:r>
            <a:r>
              <a:rPr lang="zh-CN" altLang="en-US" sz="1600" dirty="0" smtClean="0">
                <a:latin typeface="+mj-lt"/>
              </a:rPr>
              <a:t> </a:t>
            </a:r>
            <a:r>
              <a:rPr lang="en-US" altLang="zh-CN" sz="1600" dirty="0" smtClean="0">
                <a:latin typeface="+mj-lt"/>
              </a:rPr>
              <a:t>impact</a:t>
            </a:r>
            <a:r>
              <a:rPr lang="zh-CN" altLang="en-US" sz="1600" dirty="0" smtClean="0">
                <a:latin typeface="+mj-lt"/>
              </a:rPr>
              <a:t> </a:t>
            </a:r>
            <a:r>
              <a:rPr lang="en-US" altLang="zh-CN" sz="1600" dirty="0" smtClean="0">
                <a:latin typeface="+mj-lt"/>
              </a:rPr>
              <a:t>due</a:t>
            </a:r>
            <a:r>
              <a:rPr lang="zh-CN" altLang="en-US" sz="1600" dirty="0" smtClean="0">
                <a:latin typeface="+mj-lt"/>
              </a:rPr>
              <a:t> </a:t>
            </a:r>
            <a:r>
              <a:rPr lang="en-US" altLang="zh-CN" sz="1600" dirty="0" smtClean="0">
                <a:latin typeface="+mj-lt"/>
              </a:rPr>
              <a:t>to</a:t>
            </a:r>
            <a:r>
              <a:rPr lang="zh-CN" altLang="en-US" sz="1600" dirty="0" smtClean="0">
                <a:latin typeface="+mj-lt"/>
              </a:rPr>
              <a:t> </a:t>
            </a:r>
            <a:r>
              <a:rPr lang="en-US" altLang="zh-CN" sz="1600" dirty="0" smtClean="0">
                <a:latin typeface="+mj-lt"/>
              </a:rPr>
              <a:t>support</a:t>
            </a:r>
            <a:r>
              <a:rPr lang="zh-CN" altLang="en-US" sz="1600" dirty="0" smtClean="0">
                <a:latin typeface="+mj-lt"/>
              </a:rPr>
              <a:t> </a:t>
            </a:r>
            <a:r>
              <a:rPr lang="en-US" altLang="zh-CN" sz="1600" dirty="0" smtClean="0">
                <a:latin typeface="+mj-lt"/>
              </a:rPr>
              <a:t>of</a:t>
            </a:r>
            <a:r>
              <a:rPr lang="zh-CN" altLang="en-US" sz="1600" dirty="0" smtClean="0">
                <a:latin typeface="+mj-lt"/>
              </a:rPr>
              <a:t> </a:t>
            </a:r>
            <a:r>
              <a:rPr lang="en-US" altLang="zh-CN" sz="1600" dirty="0" smtClean="0">
                <a:latin typeface="+mj-lt"/>
              </a:rPr>
              <a:t>PC2</a:t>
            </a:r>
            <a:r>
              <a:rPr lang="zh-CN" altLang="en-US" sz="1600" dirty="0" smtClean="0">
                <a:latin typeface="+mj-lt"/>
              </a:rPr>
              <a:t> </a:t>
            </a:r>
            <a:r>
              <a:rPr lang="en-US" altLang="zh-CN" sz="1600" dirty="0" smtClean="0">
                <a:latin typeface="+mj-lt"/>
              </a:rPr>
              <a:t>EN-DC</a:t>
            </a:r>
            <a:r>
              <a:rPr lang="zh-CN" altLang="en-US" sz="1600" dirty="0" smtClean="0">
                <a:latin typeface="+mj-lt"/>
              </a:rPr>
              <a:t> </a:t>
            </a:r>
            <a:r>
              <a:rPr lang="en-US" altLang="zh-CN" sz="1600" dirty="0" smtClean="0">
                <a:latin typeface="+mj-lt"/>
              </a:rPr>
              <a:t>should</a:t>
            </a:r>
            <a:r>
              <a:rPr lang="zh-CN" altLang="en-US" sz="1600" dirty="0" smtClean="0">
                <a:latin typeface="+mj-lt"/>
              </a:rPr>
              <a:t> </a:t>
            </a:r>
            <a:r>
              <a:rPr lang="en-US" altLang="zh-CN" sz="1600" dirty="0" smtClean="0">
                <a:latin typeface="+mj-lt"/>
              </a:rPr>
              <a:t>be</a:t>
            </a:r>
            <a:r>
              <a:rPr lang="zh-CN" altLang="en-US" sz="1600" dirty="0" smtClean="0">
                <a:latin typeface="+mj-lt"/>
              </a:rPr>
              <a:t> </a:t>
            </a:r>
            <a:r>
              <a:rPr lang="en-US" altLang="zh-CN" sz="1600" dirty="0" smtClean="0">
                <a:latin typeface="+mj-lt"/>
              </a:rPr>
              <a:t>discussed</a:t>
            </a:r>
            <a:r>
              <a:rPr lang="zh-CN" altLang="en-US" sz="1600" dirty="0" smtClean="0">
                <a:latin typeface="+mj-lt"/>
              </a:rPr>
              <a:t> </a:t>
            </a:r>
            <a:r>
              <a:rPr lang="en-US" altLang="zh-CN" sz="1600" dirty="0" smtClean="0">
                <a:latin typeface="+mj-lt"/>
              </a:rPr>
              <a:t>in</a:t>
            </a:r>
            <a:r>
              <a:rPr lang="zh-CN" altLang="en-US" sz="1600" dirty="0" smtClean="0">
                <a:latin typeface="+mj-lt"/>
              </a:rPr>
              <a:t> </a:t>
            </a:r>
            <a:r>
              <a:rPr lang="en-US" altLang="zh-CN" sz="1600" dirty="0" smtClean="0">
                <a:latin typeface="+mj-lt"/>
              </a:rPr>
              <a:t>RAN2</a:t>
            </a:r>
            <a:endParaRPr lang="en-GB" altLang="zh-CN" sz="1600" dirty="0" smtClean="0">
              <a:latin typeface="+mj-lt"/>
            </a:endParaRPr>
          </a:p>
          <a:p>
            <a:pPr>
              <a:buNone/>
            </a:pPr>
            <a:r>
              <a:rPr lang="en-GB" altLang="zh-CN" sz="1500" dirty="0" smtClean="0">
                <a:latin typeface="+mj-lt"/>
              </a:rPr>
              <a:t>      </a:t>
            </a:r>
          </a:p>
          <a:p>
            <a:pPr>
              <a:buNone/>
            </a:pPr>
            <a:endParaRPr lang="zh-CN" altLang="zh-CN" dirty="0" smtClean="0">
              <a:latin typeface="+mj-lt"/>
            </a:endParaRPr>
          </a:p>
          <a:p>
            <a:pPr>
              <a:buNone/>
            </a:pPr>
            <a:endParaRPr kumimoji="1" lang="en-US" altLang="zh-CN"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5</a:t>
            </a:fld>
            <a:endParaRPr lang="uk-UA" dirty="0">
              <a:latin typeface="+mj-lt"/>
            </a:endParaRPr>
          </a:p>
        </p:txBody>
      </p:sp>
      <p:sp>
        <p:nvSpPr>
          <p:cNvPr id="1025" name="Rectangle 1"/>
          <p:cNvSpPr>
            <a:spLocks noChangeArrowheads="1"/>
          </p:cNvSpPr>
          <p:nvPr/>
        </p:nvSpPr>
        <p:spPr bwMode="auto">
          <a:xfrm>
            <a:off x="429492" y="4171749"/>
            <a:ext cx="82296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en-GB" altLang="zh-CN" sz="1600" b="1" dirty="0" smtClean="0">
              <a:latin typeface="+mj-lt"/>
              <a:ea typeface="微软雅黑" panose="020B0503020204020204" charset="-122"/>
              <a:cs typeface="微软雅黑" panose="020B0503020204020204"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lang="en-GB" altLang="zh-CN" sz="1400" dirty="0" smtClean="0">
                <a:latin typeface="+mj-lt"/>
                <a:ea typeface="微软雅黑" panose="020B0503020204020204" charset="-122"/>
                <a:cs typeface="微软雅黑" panose="020B0503020204020204" charset="-122"/>
              </a:rPr>
              <a:t>       </a:t>
            </a:r>
            <a:r>
              <a:rPr lang="en-GB" altLang="zh-CN" sz="1600" dirty="0" smtClean="0">
                <a:latin typeface="+mj-lt"/>
                <a:ea typeface="微软雅黑" panose="020B0503020204020204" charset="-122"/>
                <a:cs typeface="微软雅黑" panose="020B0503020204020204" charset="-122"/>
              </a:rPr>
              <a:t>Required changes are to be added to release independence TS 3</a:t>
            </a:r>
            <a:r>
              <a:rPr lang="en-GB" altLang="ja-JP" sz="1600" dirty="0" smtClean="0">
                <a:latin typeface="+mj-lt"/>
                <a:ea typeface="微软雅黑" panose="020B0503020204020204" charset="-122"/>
                <a:cs typeface="微软雅黑" panose="020B0503020204020204" charset="-122"/>
              </a:rPr>
              <a:t>8.307</a:t>
            </a:r>
            <a:endParaRPr lang="en-GB" altLang="zh-CN" sz="1600" dirty="0" smtClean="0">
              <a:latin typeface="+mj-lt"/>
              <a:ea typeface="微软雅黑" panose="020B0503020204020204" charset="-122"/>
              <a:cs typeface="微软雅黑" panose="020B0503020204020204" charset="-122"/>
            </a:endParaRPr>
          </a:p>
        </p:txBody>
      </p:sp>
      <p:sp>
        <p:nvSpPr>
          <p:cNvPr id="8" name="矩形 7"/>
          <p:cNvSpPr/>
          <p:nvPr/>
        </p:nvSpPr>
        <p:spPr>
          <a:xfrm>
            <a:off x="200026" y="4067069"/>
            <a:ext cx="2881943" cy="369332"/>
          </a:xfrm>
          <a:prstGeom prst="rect">
            <a:avLst/>
          </a:prstGeom>
        </p:spPr>
        <p:txBody>
          <a:bodyPr wrap="none">
            <a:spAutoFit/>
          </a:bodyPr>
          <a:lstStyle/>
          <a:p>
            <a:pPr lvl="0" defTabSz="914400" fontAlgn="base">
              <a:spcBef>
                <a:spcPct val="0"/>
              </a:spcBef>
              <a:spcAft>
                <a:spcPct val="0"/>
              </a:spcAft>
            </a:pPr>
            <a:r>
              <a:rPr lang="en-GB" altLang="zh-CN" b="1" dirty="0" smtClean="0">
                <a:ea typeface="微软雅黑" panose="020B0503020204020204" charset="-122"/>
                <a:cs typeface="微软雅黑" panose="020B0503020204020204" charset="-122"/>
              </a:rPr>
              <a:t>The Perf. Part requirements:</a:t>
            </a:r>
          </a:p>
        </p:txBody>
      </p:sp>
    </p:spTree>
  </p:cSld>
  <p:clrMapOvr>
    <a:overrideClrMapping bg1="lt1" tx1="dk1" bg2="lt2" tx2="dk2" accent1="accent1" accent2="accent2" accent3="accent3" accent4="accent4" accent5="accent5" accent6="accent6" hlink="hlink" folHlink="folHlink"/>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GB" altLang="zh-CN" dirty="0" smtClean="0">
                <a:latin typeface="+mj-lt"/>
              </a:rPr>
              <a:t>Conclusion</a:t>
            </a:r>
            <a:endParaRPr lang="zh-CN" altLang="en-US" dirty="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6</a:t>
            </a:fld>
            <a:endParaRPr lang="uk-UA" dirty="0">
              <a:latin typeface="+mj-lt"/>
            </a:endParaRPr>
          </a:p>
        </p:txBody>
      </p:sp>
      <p:sp>
        <p:nvSpPr>
          <p:cNvPr id="9" name="矩形 8"/>
          <p:cNvSpPr/>
          <p:nvPr/>
        </p:nvSpPr>
        <p:spPr>
          <a:xfrm>
            <a:off x="332509" y="2811136"/>
            <a:ext cx="8354291" cy="1231106"/>
          </a:xfrm>
          <a:prstGeom prst="rect">
            <a:avLst/>
          </a:prstGeom>
        </p:spPr>
        <p:txBody>
          <a:bodyPr wrap="square">
            <a:spAutoFit/>
          </a:bodyPr>
          <a:lstStyle/>
          <a:p>
            <a:pPr>
              <a:buFont typeface="Arial" pitchFamily="34" charset="0"/>
              <a:buChar char="•"/>
            </a:pPr>
            <a:r>
              <a:rPr lang="en-US" altLang="zh-CN" sz="2000" dirty="0" smtClean="0">
                <a:ea typeface="微软雅黑" panose="020B0503020204020204" charset="-122"/>
                <a:cs typeface="微软雅黑" panose="020B0503020204020204" charset="-122"/>
              </a:rPr>
              <a:t>    </a:t>
            </a:r>
            <a:r>
              <a:rPr lang="en-GB" altLang="zh-CN" sz="2000" dirty="0" smtClean="0"/>
              <a:t>It is proposed to create a new RAN4 Rel-16 work item for</a:t>
            </a:r>
            <a:r>
              <a:rPr lang="zh-CN" altLang="en-US" sz="2000" dirty="0" smtClean="0"/>
              <a:t> </a:t>
            </a:r>
            <a:r>
              <a:rPr lang="en-GB" altLang="zh-CN" sz="2000" dirty="0" smtClean="0"/>
              <a:t>Power Class 2 EN-DC ( 1LTE band +1 NR band), and PC2 EN-DC can be introduced in Rel-15 in release independent manner</a:t>
            </a:r>
            <a:endParaRPr lang="zh-CN" altLang="zh-CN" sz="2000" dirty="0" smtClean="0">
              <a:ea typeface="微软雅黑" panose="020B0503020204020204" charset="-122"/>
              <a:cs typeface="微软雅黑" panose="020B0503020204020204" charset="-122"/>
            </a:endParaRPr>
          </a:p>
          <a:p>
            <a:r>
              <a:rPr lang="en-GB" altLang="zh-CN" sz="1400" b="1" dirty="0" smtClean="0"/>
              <a:t> </a:t>
            </a:r>
            <a:endParaRPr lang="zh-CN" altLang="zh-CN" sz="1400" b="1" dirty="0" smtClean="0">
              <a:latin typeface="+mj-lt"/>
              <a:ea typeface="微软雅黑" panose="020B0503020204020204" charset="-122"/>
              <a:cs typeface="微软雅黑" panose="020B0503020204020204" charset="-122"/>
            </a:endParaRPr>
          </a:p>
        </p:txBody>
      </p:sp>
      <p:sp>
        <p:nvSpPr>
          <p:cNvPr id="11" name="矩形 10"/>
          <p:cNvSpPr/>
          <p:nvPr/>
        </p:nvSpPr>
        <p:spPr>
          <a:xfrm>
            <a:off x="332509" y="1348508"/>
            <a:ext cx="8354291" cy="707886"/>
          </a:xfrm>
          <a:prstGeom prst="rect">
            <a:avLst/>
          </a:prstGeom>
        </p:spPr>
        <p:txBody>
          <a:bodyPr wrap="square">
            <a:spAutoFit/>
          </a:bodyPr>
          <a:lstStyle/>
          <a:p>
            <a:pPr>
              <a:buFont typeface="Arial" pitchFamily="34" charset="0"/>
              <a:buChar char="•"/>
            </a:pPr>
            <a:r>
              <a:rPr lang="en-GB" altLang="zh-CN" sz="2000" dirty="0" smtClean="0"/>
              <a:t>    An overview table of PC2 EN-DC configurations is provided in R4-1809888 New WID on Power Class 2 UE for EN-DC (1 LTE band +1 NR band)      CMCC</a:t>
            </a:r>
            <a:endParaRPr lang="zh-CN" altLang="zh-CN" sz="2000" dirty="0" smtClean="0"/>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2"/>
          </p:nvPr>
        </p:nvSpPr>
        <p:spPr/>
        <p:txBody>
          <a:bodyPr/>
          <a:lstStyle/>
          <a:p>
            <a:fld id="{86CB4B4D-7CA3-9044-876B-883B54F8677D}" type="slidenum">
              <a:rPr lang="en-US" altLang="zh-CN" smtClean="0"/>
              <a:pPr/>
              <a:t>7</a:t>
            </a:fld>
            <a:endParaRPr lang="en-US" altLang="zh-CN"/>
          </a:p>
        </p:txBody>
      </p:sp>
      <p:sp>
        <p:nvSpPr>
          <p:cNvPr id="7" name="矩形 6"/>
          <p:cNvSpPr/>
          <p:nvPr/>
        </p:nvSpPr>
        <p:spPr>
          <a:xfrm>
            <a:off x="3122898" y="1884218"/>
            <a:ext cx="2214710" cy="923330"/>
          </a:xfrm>
          <a:prstGeom prst="rect">
            <a:avLst/>
          </a:prstGeom>
          <a:noFill/>
        </p:spPr>
        <p:txBody>
          <a:bodyPr wrap="none" lIns="91440" tIns="45720" rIns="91440" bIns="45720">
            <a:spAutoFit/>
          </a:bodyPr>
          <a:lstStyle/>
          <a:p>
            <a:pPr algn="ctr"/>
            <a:r>
              <a:rPr lang="en-US" altLang="zh-CN"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60007" dir="1500000" sy="-30000" kx="800400" algn="bl" rotWithShape="0">
                    <a:prstClr val="black">
                      <a:alpha val="20000"/>
                    </a:prstClr>
                  </a:outerShdw>
                </a:effectLst>
              </a:rPr>
              <a:t>Thanks</a:t>
            </a:r>
            <a:endPar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60007" dir="1500000" sy="-30000" kx="800400" algn="bl" rotWithShape="0">
                  <a:prstClr val="black">
                    <a:alpha val="20000"/>
                  </a:prstClr>
                </a:outerShdw>
              </a:effectLst>
            </a:endParaRPr>
          </a:p>
        </p:txBody>
      </p:sp>
    </p:spTree>
  </p:cSld>
  <p:clrMapOvr>
    <a:masterClrMapping/>
  </p:clrMapOvr>
  <p:transition spd="med"/>
</p:sld>
</file>

<file path=ppt/theme/theme1.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319</TotalTime>
  <Words>699</Words>
  <Application>Microsoft Office PowerPoint</Application>
  <PresentationFormat>全屏显示(16:9)</PresentationFormat>
  <Paragraphs>100</Paragraphs>
  <Slides>7</Slides>
  <Notes>2</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自定义设计</vt:lpstr>
      <vt:lpstr> Motivation for Power Class 2 UE for   EN-DC (1 LTE band +1 NR band) CMCC</vt:lpstr>
      <vt:lpstr>Justification </vt:lpstr>
      <vt:lpstr>Justification</vt:lpstr>
      <vt:lpstr>Objective</vt:lpstr>
      <vt:lpstr>Objective</vt:lpstr>
      <vt:lpstr>Conclusion</vt:lpstr>
      <vt:lpstr>幻灯片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shaozhe</dc:creator>
  <cp:lastModifiedBy>shao zhe</cp:lastModifiedBy>
  <cp:revision>2912</cp:revision>
  <cp:lastPrinted>2017-08-24T03:39:00Z</cp:lastPrinted>
  <dcterms:created xsi:type="dcterms:W3CDTF">2014-03-06T02:43:00Z</dcterms:created>
  <dcterms:modified xsi:type="dcterms:W3CDTF">2018-08-10T07:31:47Z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