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2"/>
  </p:notesMasterIdLst>
  <p:sldIdLst>
    <p:sldId id="256" r:id="rId5"/>
    <p:sldId id="390" r:id="rId6"/>
    <p:sldId id="399" r:id="rId7"/>
    <p:sldId id="395" r:id="rId8"/>
    <p:sldId id="397" r:id="rId9"/>
    <p:sldId id="400" r:id="rId10"/>
    <p:sldId id="401" r:id="rId11"/>
  </p:sldIdLst>
  <p:sldSz cx="12192000" cy="6858000"/>
  <p:notesSz cx="6858000" cy="9144000"/>
  <p:custDataLst>
    <p:tags r:id="rId13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angmeng (WN)" initials="Z(" lastIdx="5" clrIdx="0">
    <p:extLst>
      <p:ext uri="{19B8F6BF-5375-455C-9EA6-DF929625EA0E}">
        <p15:presenceInfo xmlns:p15="http://schemas.microsoft.com/office/powerpoint/2012/main" userId="S-1-5-21-147214757-305610072-1517763936-5123997" providerId="AD"/>
      </p:ext>
    </p:extLst>
  </p:cmAuthor>
  <p:cmAuthor id="2" name="Fortes Lopez, Jose M" initials="FLJM" lastIdx="1" clrIdx="1">
    <p:extLst>
      <p:ext uri="{19B8F6BF-5375-455C-9EA6-DF929625EA0E}">
        <p15:presenceInfo xmlns:p15="http://schemas.microsoft.com/office/powerpoint/2012/main" userId="S-1-5-21-2052111302-1275210071-1644491937-71324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353" autoAdjust="0"/>
    <p:restoredTop sz="87234" autoAdjust="0"/>
  </p:normalViewPr>
  <p:slideViewPr>
    <p:cSldViewPr>
      <p:cViewPr varScale="1">
        <p:scale>
          <a:sx n="67" d="100"/>
          <a:sy n="67" d="100"/>
        </p:scale>
        <p:origin x="864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6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gs" Target="tags/tag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25.05.2018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5/25/2018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5/25/2018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5/25/2018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5/25/2018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5/25/2018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5/25/2018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5/25/2018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5/25/2018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5/25/2018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5/25/2018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5/25/2018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219201"/>
            <a:ext cx="109728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5/25/2018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2209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sv-SE" altLang="zh-CN" sz="4000" dirty="0"/>
              <a:t>Way </a:t>
            </a:r>
            <a:r>
              <a:rPr lang="sv-SE" altLang="zh-CN" sz="4000" dirty="0" smtClean="0"/>
              <a:t>Forward </a:t>
            </a:r>
            <a:r>
              <a:rPr lang="en-US" altLang="zh-CN" sz="4000" dirty="0"/>
              <a:t>on </a:t>
            </a:r>
            <a:r>
              <a:rPr lang="en-US" altLang="zh-CN" sz="4000" dirty="0" smtClean="0"/>
              <a:t>Concluding the NR Test Methods SI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2057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rgbClr val="898989"/>
                </a:solidFill>
              </a:rPr>
              <a:t>Intel, CATR, </a:t>
            </a:r>
            <a:r>
              <a:rPr lang="en-US" altLang="zh-CN" dirty="0" smtClean="0">
                <a:solidFill>
                  <a:srgbClr val="898989"/>
                </a:solidFill>
              </a:rPr>
              <a:t>Rohde &amp; Schwarz, Anritsu, </a:t>
            </a:r>
            <a:r>
              <a:rPr lang="en-US" altLang="zh-CN" sz="2800" dirty="0" smtClean="0">
                <a:solidFill>
                  <a:srgbClr val="898989"/>
                </a:solidFill>
              </a:rPr>
              <a:t>Spirent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304800" y="298076"/>
            <a:ext cx="3734933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</a:t>
            </a:r>
            <a:r>
              <a:rPr lang="ru-RU" altLang="zh-CN" sz="1800" b="1" dirty="0" smtClean="0"/>
              <a:t>8</a:t>
            </a:r>
            <a:r>
              <a:rPr lang="en-US" altLang="zh-CN" sz="1800" b="1" dirty="0" smtClean="0"/>
              <a:t>7</a:t>
            </a:r>
            <a:r>
              <a:rPr lang="en-US" altLang="zh-CN" sz="1800" b="1" dirty="0"/>
              <a:t/>
            </a:r>
            <a:br>
              <a:rPr lang="en-US" altLang="zh-CN" sz="1800" b="1" dirty="0"/>
            </a:br>
            <a:r>
              <a:rPr lang="en-GB" sz="1800" b="1" dirty="0"/>
              <a:t>Busan, Korea, 21th – 25th May, 2018 </a:t>
            </a:r>
            <a:endParaRPr lang="en-GB" sz="1800" b="1" dirty="0" smtClean="0"/>
          </a:p>
          <a:p>
            <a:pPr>
              <a:buNone/>
            </a:pPr>
            <a:r>
              <a:rPr lang="en-US" sz="1800" b="1" dirty="0" smtClean="0"/>
              <a:t>Agenda </a:t>
            </a:r>
            <a:r>
              <a:rPr lang="en-US" sz="1800" b="1" dirty="0"/>
              <a:t>item</a:t>
            </a:r>
            <a:r>
              <a:rPr lang="en-US" sz="1800" b="1" dirty="0" smtClean="0"/>
              <a:t>: 7.13</a:t>
            </a:r>
            <a:endParaRPr lang="en-GB" sz="1800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10667999" y="298076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smtClean="0"/>
              <a:t>R4-1808517</a:t>
            </a:r>
            <a:endParaRPr lang="zh-CN" altLang="en-US" sz="1800" b="1" dirty="0"/>
          </a:p>
        </p:txBody>
      </p:sp>
      <p:sp>
        <p:nvSpPr>
          <p:cNvPr id="3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RRM Testing Methodology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200" dirty="0" smtClean="0"/>
              <a:t>Ad-hoc agreements</a:t>
            </a:r>
          </a:p>
          <a:p>
            <a:pPr lvl="1"/>
            <a:r>
              <a:rPr lang="en-US" sz="1800" dirty="0" smtClean="0">
                <a:solidFill>
                  <a:srgbClr val="00B050"/>
                </a:solidFill>
              </a:rPr>
              <a:t>Far </a:t>
            </a:r>
            <a:r>
              <a:rPr lang="en-US" sz="1800" dirty="0">
                <a:solidFill>
                  <a:srgbClr val="00B050"/>
                </a:solidFill>
              </a:rPr>
              <a:t>field criteria</a:t>
            </a:r>
            <a:r>
              <a:rPr lang="en-GB" sz="1800" dirty="0" smtClean="0">
                <a:solidFill>
                  <a:srgbClr val="00B050"/>
                </a:solidFill>
              </a:rPr>
              <a:t>: </a:t>
            </a:r>
            <a:endParaRPr lang="en-US" sz="1800" dirty="0">
              <a:solidFill>
                <a:srgbClr val="00B050"/>
              </a:solidFill>
            </a:endParaRPr>
          </a:p>
          <a:p>
            <a:pPr lvl="2"/>
            <a:r>
              <a:rPr lang="en-GB" sz="1400" dirty="0" smtClean="0">
                <a:solidFill>
                  <a:srgbClr val="00B050"/>
                </a:solidFill>
              </a:rPr>
              <a:t>Far </a:t>
            </a:r>
            <a:r>
              <a:rPr lang="en-GB" sz="1400" dirty="0">
                <a:solidFill>
                  <a:srgbClr val="00B050"/>
                </a:solidFill>
              </a:rPr>
              <a:t>field testing is used as baseline for RRM testing. Other conditions can be </a:t>
            </a:r>
            <a:r>
              <a:rPr lang="en-GB" sz="1400" dirty="0" smtClean="0">
                <a:solidFill>
                  <a:srgbClr val="00B050"/>
                </a:solidFill>
              </a:rPr>
              <a:t>discussed. When </a:t>
            </a:r>
            <a:r>
              <a:rPr lang="en-GB" sz="1400" dirty="0">
                <a:solidFill>
                  <a:srgbClr val="00B050"/>
                </a:solidFill>
              </a:rPr>
              <a:t>far field testing is used for </a:t>
            </a:r>
            <a:r>
              <a:rPr lang="en-GB" sz="1400" dirty="0" smtClean="0">
                <a:solidFill>
                  <a:srgbClr val="00B050"/>
                </a:solidFill>
              </a:rPr>
              <a:t>RRM, </a:t>
            </a:r>
            <a:r>
              <a:rPr lang="en-GB" sz="1400" dirty="0">
                <a:solidFill>
                  <a:srgbClr val="00B050"/>
                </a:solidFill>
              </a:rPr>
              <a:t>Far Field criteria and applicability defined for the DFF UE RF test method </a:t>
            </a:r>
            <a:r>
              <a:rPr lang="en-GB" sz="1400" dirty="0" smtClean="0">
                <a:solidFill>
                  <a:srgbClr val="00B050"/>
                </a:solidFill>
              </a:rPr>
              <a:t>applies </a:t>
            </a:r>
            <a:endParaRPr lang="en-GB" sz="1400" dirty="0">
              <a:solidFill>
                <a:srgbClr val="00B050"/>
              </a:solidFill>
            </a:endParaRPr>
          </a:p>
          <a:p>
            <a:pPr lvl="1"/>
            <a:r>
              <a:rPr lang="en-GB" sz="1800" dirty="0" smtClean="0">
                <a:solidFill>
                  <a:srgbClr val="00B050"/>
                </a:solidFill>
              </a:rPr>
              <a:t>Do </a:t>
            </a:r>
            <a:r>
              <a:rPr lang="en-GB" sz="1800" dirty="0">
                <a:solidFill>
                  <a:srgbClr val="00B050"/>
                </a:solidFill>
              </a:rPr>
              <a:t>not preclude using demodulation baseline setup to perform selected RRM metrics testing. Requirement applicability should be investigated in </a:t>
            </a:r>
            <a:r>
              <a:rPr lang="en-GB" sz="1800" dirty="0" smtClean="0">
                <a:solidFill>
                  <a:srgbClr val="00B050"/>
                </a:solidFill>
              </a:rPr>
              <a:t>the NR WI </a:t>
            </a:r>
            <a:r>
              <a:rPr lang="en-GB" sz="1800" dirty="0">
                <a:solidFill>
                  <a:srgbClr val="00B050"/>
                </a:solidFill>
              </a:rPr>
              <a:t>during simulation and requirement definition work</a:t>
            </a:r>
          </a:p>
          <a:p>
            <a:pPr lvl="1"/>
            <a:r>
              <a:rPr lang="en-GB" sz="1800" dirty="0" smtClean="0">
                <a:solidFill>
                  <a:srgbClr val="00B050"/>
                </a:solidFill>
              </a:rPr>
              <a:t>Do </a:t>
            </a:r>
            <a:r>
              <a:rPr lang="en-GB" sz="1800" dirty="0">
                <a:solidFill>
                  <a:srgbClr val="00B050"/>
                </a:solidFill>
              </a:rPr>
              <a:t>not preclude using near field to perform selected RRM metrics testing. Requirement applicability in near and far field should be investigated in the </a:t>
            </a:r>
            <a:r>
              <a:rPr lang="en-GB" sz="1800" dirty="0" smtClean="0">
                <a:solidFill>
                  <a:srgbClr val="00B050"/>
                </a:solidFill>
              </a:rPr>
              <a:t>NR WI </a:t>
            </a:r>
            <a:r>
              <a:rPr lang="en-GB" sz="1800" dirty="0">
                <a:solidFill>
                  <a:srgbClr val="00B050"/>
                </a:solidFill>
              </a:rPr>
              <a:t>during simulation and requirement definition </a:t>
            </a:r>
            <a:r>
              <a:rPr lang="en-GB" sz="1800" dirty="0" smtClean="0">
                <a:solidFill>
                  <a:srgbClr val="00B050"/>
                </a:solidFill>
              </a:rPr>
              <a:t>work</a:t>
            </a:r>
          </a:p>
          <a:p>
            <a:pPr lvl="2"/>
            <a:r>
              <a:rPr lang="en-US" sz="1400" dirty="0" smtClean="0">
                <a:solidFill>
                  <a:srgbClr val="00B050"/>
                </a:solidFill>
              </a:rPr>
              <a:t>Note: Near field corresponds to the measurement distance smaller than the distance for the Far field</a:t>
            </a:r>
          </a:p>
          <a:p>
            <a:pPr lvl="1"/>
            <a:r>
              <a:rPr lang="en-US" sz="1800" dirty="0" smtClean="0">
                <a:solidFill>
                  <a:srgbClr val="00B050"/>
                </a:solidFill>
              </a:rPr>
              <a:t>TDL channel methodology for RRM uses the framework of </a:t>
            </a:r>
            <a:r>
              <a:rPr lang="en-US" sz="1800" dirty="0" err="1" smtClean="0">
                <a:solidFill>
                  <a:srgbClr val="00B050"/>
                </a:solidFill>
              </a:rPr>
              <a:t>Demod</a:t>
            </a:r>
            <a:r>
              <a:rPr lang="en-US" sz="1800" dirty="0" smtClean="0">
                <a:solidFill>
                  <a:srgbClr val="00B050"/>
                </a:solidFill>
              </a:rPr>
              <a:t>, while the channel parametrization for RRM testing will be defined in the NR WI during simulation and requirement definition work</a:t>
            </a:r>
            <a:endParaRPr lang="en-GB" sz="1800" dirty="0" smtClean="0">
              <a:solidFill>
                <a:srgbClr val="00B050"/>
              </a:solidFill>
            </a:endParaRPr>
          </a:p>
          <a:p>
            <a:pPr lvl="1"/>
            <a:r>
              <a:rPr lang="en-US" sz="1800" dirty="0">
                <a:solidFill>
                  <a:srgbClr val="00B050"/>
                </a:solidFill>
              </a:rPr>
              <a:t>Quiet zone</a:t>
            </a:r>
            <a:endParaRPr lang="en-GB" sz="1800" dirty="0">
              <a:solidFill>
                <a:srgbClr val="00B050"/>
              </a:solidFill>
            </a:endParaRPr>
          </a:p>
          <a:p>
            <a:pPr lvl="2"/>
            <a:r>
              <a:rPr lang="en-GB" sz="1400" dirty="0">
                <a:solidFill>
                  <a:srgbClr val="00B050"/>
                </a:solidFill>
              </a:rPr>
              <a:t>A DFF measurement setup has the </a:t>
            </a:r>
            <a:r>
              <a:rPr lang="en-GB" sz="1400" dirty="0" err="1">
                <a:solidFill>
                  <a:srgbClr val="00B050"/>
                </a:solidFill>
              </a:rPr>
              <a:t>center</a:t>
            </a:r>
            <a:r>
              <a:rPr lang="en-GB" sz="1400" dirty="0">
                <a:solidFill>
                  <a:srgbClr val="00B050"/>
                </a:solidFill>
              </a:rPr>
              <a:t> of the QZ zone located at the </a:t>
            </a:r>
            <a:r>
              <a:rPr lang="en-GB" sz="1400" dirty="0" err="1">
                <a:solidFill>
                  <a:srgbClr val="00B050"/>
                </a:solidFill>
              </a:rPr>
              <a:t>center</a:t>
            </a:r>
            <a:r>
              <a:rPr lang="en-GB" sz="1400" dirty="0">
                <a:solidFill>
                  <a:srgbClr val="00B050"/>
                </a:solidFill>
              </a:rPr>
              <a:t> of the rotational axes (of DUT and measurement antenna). For the multi-probe RRM measurement baseline setup based on DFF, the vertices of the N probes have to be aligned to the resulting </a:t>
            </a:r>
            <a:r>
              <a:rPr lang="en-GB" sz="1400" dirty="0" err="1">
                <a:solidFill>
                  <a:srgbClr val="00B050"/>
                </a:solidFill>
              </a:rPr>
              <a:t>center</a:t>
            </a:r>
            <a:r>
              <a:rPr lang="en-GB" sz="1400" dirty="0">
                <a:solidFill>
                  <a:srgbClr val="00B050"/>
                </a:solidFill>
              </a:rPr>
              <a:t> of the QZ. The </a:t>
            </a:r>
            <a:r>
              <a:rPr lang="en-GB" sz="1400" dirty="0" err="1">
                <a:solidFill>
                  <a:srgbClr val="00B050"/>
                </a:solidFill>
              </a:rPr>
              <a:t>center</a:t>
            </a:r>
            <a:r>
              <a:rPr lang="en-GB" sz="1400" dirty="0">
                <a:solidFill>
                  <a:srgbClr val="00B050"/>
                </a:solidFill>
              </a:rPr>
              <a:t> of the QZ is taken as the reference for MU definition for each probe. The same QZ size as per RF measurement baseline setup based on DFF applies</a:t>
            </a:r>
            <a:endParaRPr lang="en-GB" sz="1800" dirty="0">
              <a:solidFill>
                <a:srgbClr val="00B050"/>
              </a:solidFill>
            </a:endParaRPr>
          </a:p>
          <a:p>
            <a:pPr lvl="2"/>
            <a:endParaRPr lang="en-US" sz="1600" dirty="0" smtClean="0"/>
          </a:p>
          <a:p>
            <a:pPr lvl="1"/>
            <a:endParaRPr lang="en-GB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  <p:sp>
        <p:nvSpPr>
          <p:cNvPr id="5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81551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RRM Testing Methodology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/>
          <a:lstStyle/>
          <a:p>
            <a:pPr marL="0" indent="0">
              <a:buNone/>
            </a:pPr>
            <a:r>
              <a:rPr lang="en-US" sz="1600" b="1" dirty="0"/>
              <a:t>Ad-hoc agreements</a:t>
            </a:r>
          </a:p>
          <a:p>
            <a:r>
              <a:rPr lang="en-GB" sz="1600" u="sng" dirty="0" smtClean="0">
                <a:solidFill>
                  <a:srgbClr val="00B050"/>
                </a:solidFill>
              </a:rPr>
              <a:t>Test metrics and initial MU assessment</a:t>
            </a:r>
            <a:endParaRPr lang="en-GB" sz="1600" dirty="0" smtClean="0">
              <a:solidFill>
                <a:srgbClr val="00B050"/>
              </a:solidFill>
            </a:endParaRPr>
          </a:p>
          <a:p>
            <a:pPr lvl="1"/>
            <a:r>
              <a:rPr lang="en-GB" sz="1400" u="sng" dirty="0" smtClean="0">
                <a:solidFill>
                  <a:srgbClr val="00B050"/>
                </a:solidFill>
              </a:rPr>
              <a:t>Test parameters for RRM testing to be controlled by TE</a:t>
            </a:r>
            <a:endParaRPr lang="en-GB" sz="1600" dirty="0" smtClean="0">
              <a:solidFill>
                <a:srgbClr val="00B050"/>
              </a:solidFill>
            </a:endParaRPr>
          </a:p>
          <a:p>
            <a:pPr lvl="2" fontAlgn="auto" hangingPunct="1"/>
            <a:r>
              <a:rPr lang="en-GB" sz="1400" dirty="0" smtClean="0">
                <a:solidFill>
                  <a:srgbClr val="00B050"/>
                </a:solidFill>
              </a:rPr>
              <a:t>SNR of DL signal at reference point</a:t>
            </a:r>
          </a:p>
          <a:p>
            <a:pPr lvl="2"/>
            <a:r>
              <a:rPr lang="en-GB" sz="1400" dirty="0" smtClean="0">
                <a:solidFill>
                  <a:srgbClr val="00B050"/>
                </a:solidFill>
              </a:rPr>
              <a:t>DL </a:t>
            </a:r>
            <a:r>
              <a:rPr lang="en-GB" sz="1400" dirty="0">
                <a:solidFill>
                  <a:srgbClr val="00B050"/>
                </a:solidFill>
              </a:rPr>
              <a:t>power level at reference point (e.g. EPRE) (from </a:t>
            </a:r>
            <a:r>
              <a:rPr lang="en-GB" sz="1400" dirty="0" err="1">
                <a:solidFill>
                  <a:srgbClr val="00B050"/>
                </a:solidFill>
              </a:rPr>
              <a:t>AoA</a:t>
            </a:r>
            <a:r>
              <a:rPr lang="en-GB" sz="1400" dirty="0">
                <a:solidFill>
                  <a:srgbClr val="00B050"/>
                </a:solidFill>
              </a:rPr>
              <a:t>)</a:t>
            </a:r>
          </a:p>
          <a:p>
            <a:pPr lvl="2" fontAlgn="auto" hangingPunct="1"/>
            <a:r>
              <a:rPr lang="en-GB" sz="1400" dirty="0">
                <a:solidFill>
                  <a:srgbClr val="00B050"/>
                </a:solidFill>
              </a:rPr>
              <a:t>Relative DL power level of 2 signals at reference point </a:t>
            </a:r>
          </a:p>
          <a:p>
            <a:pPr lvl="3" fontAlgn="auto" hangingPunct="1"/>
            <a:r>
              <a:rPr lang="en-GB" sz="1200" dirty="0">
                <a:solidFill>
                  <a:srgbClr val="00B050"/>
                </a:solidFill>
              </a:rPr>
              <a:t>From intra-frequency or inter-frequency cells</a:t>
            </a:r>
          </a:p>
          <a:p>
            <a:pPr lvl="3" fontAlgn="auto" hangingPunct="1"/>
            <a:r>
              <a:rPr lang="en-GB" sz="1200" dirty="0">
                <a:solidFill>
                  <a:srgbClr val="00B050"/>
                </a:solidFill>
              </a:rPr>
              <a:t>From the same </a:t>
            </a:r>
            <a:r>
              <a:rPr lang="en-GB" sz="1200" dirty="0" err="1">
                <a:solidFill>
                  <a:srgbClr val="00B050"/>
                </a:solidFill>
              </a:rPr>
              <a:t>AoA</a:t>
            </a:r>
            <a:r>
              <a:rPr lang="en-GB" sz="1200" dirty="0">
                <a:solidFill>
                  <a:srgbClr val="00B050"/>
                </a:solidFill>
              </a:rPr>
              <a:t> or different </a:t>
            </a:r>
            <a:r>
              <a:rPr lang="en-GB" sz="1200" dirty="0" err="1">
                <a:solidFill>
                  <a:srgbClr val="00B050"/>
                </a:solidFill>
              </a:rPr>
              <a:t>AoAs</a:t>
            </a:r>
            <a:endParaRPr lang="en-GB" sz="1200" dirty="0">
              <a:solidFill>
                <a:srgbClr val="00B050"/>
              </a:solidFill>
            </a:endParaRPr>
          </a:p>
          <a:p>
            <a:pPr lvl="2" fontAlgn="auto" hangingPunct="1"/>
            <a:r>
              <a:rPr lang="en-GB" sz="1400" dirty="0">
                <a:solidFill>
                  <a:srgbClr val="00B050"/>
                </a:solidFill>
              </a:rPr>
              <a:t>Relative DL timing of 2 signals at reference point</a:t>
            </a:r>
          </a:p>
          <a:p>
            <a:pPr lvl="2" fontAlgn="auto" hangingPunct="1"/>
            <a:r>
              <a:rPr lang="en-GB" sz="1400" dirty="0">
                <a:solidFill>
                  <a:srgbClr val="00B050"/>
                </a:solidFill>
              </a:rPr>
              <a:t>Faded DL channel for each signal</a:t>
            </a:r>
          </a:p>
          <a:p>
            <a:pPr lvl="2" fontAlgn="auto" hangingPunct="1"/>
            <a:r>
              <a:rPr lang="en-GB" sz="1400" dirty="0" err="1">
                <a:solidFill>
                  <a:srgbClr val="00B050"/>
                </a:solidFill>
              </a:rPr>
              <a:t>AoA</a:t>
            </a:r>
            <a:r>
              <a:rPr lang="en-GB" sz="1400" dirty="0">
                <a:solidFill>
                  <a:srgbClr val="00B050"/>
                </a:solidFill>
              </a:rPr>
              <a:t> for signals arriving at reference point</a:t>
            </a:r>
          </a:p>
          <a:p>
            <a:pPr lvl="1"/>
            <a:r>
              <a:rPr lang="en-GB" sz="1400" u="sng" dirty="0">
                <a:solidFill>
                  <a:srgbClr val="00B050"/>
                </a:solidFill>
              </a:rPr>
              <a:t>Metrics for RRM testing</a:t>
            </a:r>
            <a:endParaRPr lang="en-GB" sz="1400" dirty="0">
              <a:solidFill>
                <a:srgbClr val="00B050"/>
              </a:solidFill>
            </a:endParaRPr>
          </a:p>
          <a:p>
            <a:pPr lvl="2" fontAlgn="auto" hangingPunct="1"/>
            <a:r>
              <a:rPr lang="en-GB" sz="1400" dirty="0">
                <a:solidFill>
                  <a:srgbClr val="00B050"/>
                </a:solidFill>
              </a:rPr>
              <a:t>UL PRACH level transmitted by the UE</a:t>
            </a:r>
          </a:p>
          <a:p>
            <a:pPr lvl="2" fontAlgn="auto" hangingPunct="1"/>
            <a:r>
              <a:rPr lang="en-GB" sz="1400" dirty="0">
                <a:solidFill>
                  <a:srgbClr val="00B050"/>
                </a:solidFill>
              </a:rPr>
              <a:t>Relative UL PRACH level transmitted by the UE</a:t>
            </a:r>
          </a:p>
          <a:p>
            <a:pPr lvl="2" fontAlgn="auto" hangingPunct="1"/>
            <a:r>
              <a:rPr lang="en-GB" sz="1400" dirty="0">
                <a:solidFill>
                  <a:srgbClr val="00B050"/>
                </a:solidFill>
              </a:rPr>
              <a:t>Timing of UE UL transmission relative to DL signal</a:t>
            </a:r>
          </a:p>
          <a:p>
            <a:pPr lvl="2" fontAlgn="auto" hangingPunct="1"/>
            <a:r>
              <a:rPr lang="en-GB" sz="1400" dirty="0">
                <a:solidFill>
                  <a:srgbClr val="00B050"/>
                </a:solidFill>
              </a:rPr>
              <a:t>Relative timing change of UE UL transmission relative to DL signal</a:t>
            </a:r>
          </a:p>
          <a:p>
            <a:pPr lvl="2" fontAlgn="auto" hangingPunct="1"/>
            <a:r>
              <a:rPr lang="en-GB" sz="1400" dirty="0">
                <a:solidFill>
                  <a:srgbClr val="00B050"/>
                </a:solidFill>
              </a:rPr>
              <a:t>Timing measurement of UL events caused by events on the DL </a:t>
            </a:r>
          </a:p>
          <a:p>
            <a:pPr lvl="1"/>
            <a:endParaRPr lang="en-GB" sz="1400" u="sng" dirty="0" smtClean="0"/>
          </a:p>
          <a:p>
            <a:pPr lvl="1"/>
            <a:r>
              <a:rPr lang="en-US" sz="1400" b="1" u="sng" dirty="0" smtClean="0"/>
              <a:t>Open issues for RRM test parameters and metrics </a:t>
            </a:r>
            <a:r>
              <a:rPr lang="en-GB" sz="1400" b="1" u="sng" dirty="0" smtClean="0"/>
              <a:t>initial </a:t>
            </a:r>
            <a:r>
              <a:rPr lang="en-GB" sz="1400" b="1" u="sng" dirty="0"/>
              <a:t>MU assessment</a:t>
            </a:r>
          </a:p>
          <a:p>
            <a:pPr lvl="2"/>
            <a:r>
              <a:rPr lang="en-GB" sz="1400" dirty="0" smtClean="0"/>
              <a:t>Reference </a:t>
            </a:r>
            <a:r>
              <a:rPr lang="en-GB" sz="1400" dirty="0"/>
              <a:t>point definition for Test parameters for RRM testing to be controlled by TE is FFS (e.g. SNR)</a:t>
            </a:r>
          </a:p>
          <a:p>
            <a:pPr lvl="2" fontAlgn="auto" hangingPunct="1"/>
            <a:r>
              <a:rPr lang="en-GB" sz="1400" dirty="0" smtClean="0"/>
              <a:t>Feasibility </a:t>
            </a:r>
            <a:r>
              <a:rPr lang="en-GB" sz="1400" dirty="0"/>
              <a:t>of implementation of identified test parameters and metrics</a:t>
            </a:r>
          </a:p>
          <a:p>
            <a:pPr lvl="2"/>
            <a:r>
              <a:rPr lang="en-GB" sz="1400" dirty="0"/>
              <a:t>Initial assessment of the MU elements related to the identified metrics and parameters</a:t>
            </a:r>
          </a:p>
          <a:p>
            <a:pPr lvl="3"/>
            <a:r>
              <a:rPr lang="en-GB" sz="1200" dirty="0"/>
              <a:t>Reuse the MU elements in DFF method for RF testing as starting point, define the new contributors related to RRM metrics (if any)</a:t>
            </a:r>
          </a:p>
          <a:p>
            <a:pPr lvl="3"/>
            <a:r>
              <a:rPr lang="en-GB" sz="1200" dirty="0"/>
              <a:t>Identify key elements contributing to the MU. </a:t>
            </a:r>
          </a:p>
          <a:p>
            <a:pPr lvl="3"/>
            <a:r>
              <a:rPr lang="en-GB" sz="1200" dirty="0"/>
              <a:t>At least </a:t>
            </a:r>
            <a:r>
              <a:rPr lang="en-GB" sz="1200" dirty="0" smtClean="0"/>
              <a:t>analyse </a:t>
            </a:r>
            <a:r>
              <a:rPr lang="en-GB" sz="1200" dirty="0"/>
              <a:t>the MU factors and provide initial assessment for DL SNR and power level accuracy/range</a:t>
            </a:r>
          </a:p>
          <a:p>
            <a:pPr lvl="3"/>
            <a:r>
              <a:rPr lang="en-GB" sz="1200" dirty="0"/>
              <a:t>Detailed analysis of MU is up to </a:t>
            </a:r>
            <a:r>
              <a:rPr lang="en-GB" sz="1200" dirty="0" smtClean="0"/>
              <a:t>RAN5</a:t>
            </a:r>
            <a:endParaRPr lang="en-GB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  <p:sp>
        <p:nvSpPr>
          <p:cNvPr id="5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85772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UE Demodulation Testing Methodology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200" dirty="0" smtClean="0"/>
              <a:t>Ad-hoc Agreements</a:t>
            </a:r>
            <a:endParaRPr lang="en-GB" sz="2200" dirty="0" smtClean="0"/>
          </a:p>
          <a:p>
            <a:pPr lvl="1"/>
            <a:r>
              <a:rPr lang="en-GB" sz="1800" dirty="0" smtClean="0">
                <a:solidFill>
                  <a:srgbClr val="00B050"/>
                </a:solidFill>
              </a:rPr>
              <a:t>Allow </a:t>
            </a:r>
            <a:r>
              <a:rPr lang="en-GB" sz="1800" dirty="0">
                <a:solidFill>
                  <a:srgbClr val="00B050"/>
                </a:solidFill>
              </a:rPr>
              <a:t>the operation of </a:t>
            </a:r>
            <a:r>
              <a:rPr lang="en-GB" sz="1800" dirty="0" smtClean="0">
                <a:solidFill>
                  <a:srgbClr val="00B050"/>
                </a:solidFill>
              </a:rPr>
              <a:t>the </a:t>
            </a:r>
            <a:r>
              <a:rPr lang="en-US" sz="1800" dirty="0">
                <a:solidFill>
                  <a:srgbClr val="00B050"/>
                </a:solidFill>
              </a:rPr>
              <a:t>UE Demodulation</a:t>
            </a:r>
            <a:r>
              <a:rPr lang="en-GB" sz="1800" dirty="0" smtClean="0">
                <a:solidFill>
                  <a:srgbClr val="00B050"/>
                </a:solidFill>
              </a:rPr>
              <a:t> </a:t>
            </a:r>
            <a:r>
              <a:rPr lang="en-GB" sz="1800" dirty="0">
                <a:solidFill>
                  <a:srgbClr val="00B050"/>
                </a:solidFill>
              </a:rPr>
              <a:t>test system in the radiative near field</a:t>
            </a:r>
            <a:endParaRPr lang="en-US" sz="1600" dirty="0" smtClean="0">
              <a:solidFill>
                <a:srgbClr val="00B050"/>
              </a:solidFill>
            </a:endParaRPr>
          </a:p>
          <a:p>
            <a:pPr lvl="1"/>
            <a:r>
              <a:rPr lang="en-GB" sz="1800" dirty="0" smtClean="0">
                <a:solidFill>
                  <a:srgbClr val="00B050"/>
                </a:solidFill>
              </a:rPr>
              <a:t>Minimum </a:t>
            </a:r>
            <a:r>
              <a:rPr lang="en-GB" sz="1800" dirty="0">
                <a:solidFill>
                  <a:srgbClr val="00B050"/>
                </a:solidFill>
              </a:rPr>
              <a:t>measurement distance</a:t>
            </a:r>
            <a:r>
              <a:rPr lang="en-US" sz="1800" dirty="0">
                <a:solidFill>
                  <a:srgbClr val="00B050"/>
                </a:solidFill>
              </a:rPr>
              <a:t> defined according to the following formula</a:t>
            </a:r>
            <a:r>
              <a:rPr lang="en-US" sz="1800" dirty="0" smtClean="0">
                <a:solidFill>
                  <a:srgbClr val="00B050"/>
                </a:solidFill>
              </a:rPr>
              <a:t>:</a:t>
            </a:r>
          </a:p>
          <a:p>
            <a:pPr lvl="1"/>
            <a:endParaRPr lang="en-US" sz="1800" dirty="0">
              <a:solidFill>
                <a:srgbClr val="00B050"/>
              </a:solidFill>
            </a:endParaRPr>
          </a:p>
          <a:p>
            <a:pPr lvl="1"/>
            <a:endParaRPr lang="en-US" sz="1800" dirty="0" smtClean="0">
              <a:solidFill>
                <a:srgbClr val="00B050"/>
              </a:solidFill>
            </a:endParaRPr>
          </a:p>
          <a:p>
            <a:pPr lvl="1"/>
            <a:endParaRPr lang="en-US" sz="1800" dirty="0">
              <a:solidFill>
                <a:srgbClr val="00B050"/>
              </a:solidFill>
            </a:endParaRPr>
          </a:p>
          <a:p>
            <a:pPr lvl="2"/>
            <a:r>
              <a:rPr lang="en-GB" sz="1400" dirty="0" smtClean="0">
                <a:solidFill>
                  <a:srgbClr val="00B050"/>
                </a:solidFill>
              </a:rPr>
              <a:t>where</a:t>
            </a:r>
            <a:r>
              <a:rPr lang="en-GB" sz="1400" dirty="0">
                <a:solidFill>
                  <a:srgbClr val="00B050"/>
                </a:solidFill>
              </a:rPr>
              <a:t>:</a:t>
            </a:r>
          </a:p>
          <a:p>
            <a:pPr lvl="3"/>
            <a:r>
              <a:rPr lang="en-GB" sz="1200" dirty="0" smtClean="0">
                <a:solidFill>
                  <a:srgbClr val="00B050"/>
                </a:solidFill>
              </a:rPr>
              <a:t>D </a:t>
            </a:r>
            <a:r>
              <a:rPr lang="en-GB" sz="1200" dirty="0">
                <a:solidFill>
                  <a:srgbClr val="00B050"/>
                </a:solidFill>
              </a:rPr>
              <a:t>= DUT radiating aperture (D is vendor declared) </a:t>
            </a:r>
          </a:p>
          <a:p>
            <a:pPr lvl="3"/>
            <a:r>
              <a:rPr lang="en-GB" sz="1200" dirty="0" smtClean="0">
                <a:solidFill>
                  <a:srgbClr val="00B050"/>
                </a:solidFill>
              </a:rPr>
              <a:t>λ </a:t>
            </a:r>
            <a:r>
              <a:rPr lang="en-GB" sz="1200" dirty="0">
                <a:solidFill>
                  <a:srgbClr val="00B050"/>
                </a:solidFill>
              </a:rPr>
              <a:t>= wavelength</a:t>
            </a:r>
          </a:p>
          <a:p>
            <a:pPr lvl="2"/>
            <a:endParaRPr lang="en-GB" sz="1400" dirty="0" smtClean="0">
              <a:solidFill>
                <a:srgbClr val="00B050"/>
              </a:solidFill>
            </a:endParaRPr>
          </a:p>
          <a:p>
            <a:pPr lvl="1"/>
            <a:endParaRPr lang="en-GB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  <p:sp>
        <p:nvSpPr>
          <p:cNvPr id="5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2209800"/>
            <a:ext cx="126694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33519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UE Demodulation Testing Methodology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 smtClean="0"/>
              <a:t>Proposals</a:t>
            </a:r>
            <a:endParaRPr lang="en-US" sz="2000" strike="sngStrike" dirty="0"/>
          </a:p>
          <a:p>
            <a:pPr lvl="1"/>
            <a:r>
              <a:rPr lang="en-GB" sz="1600" dirty="0" smtClean="0"/>
              <a:t>Key test </a:t>
            </a:r>
            <a:r>
              <a:rPr lang="en-GB" sz="1600" dirty="0"/>
              <a:t>parameters for UE demodulation testing to be controlled by TE</a:t>
            </a:r>
          </a:p>
          <a:p>
            <a:pPr lvl="2" fontAlgn="auto" hangingPunct="1"/>
            <a:r>
              <a:rPr lang="en-GB" sz="1600" dirty="0" smtClean="0"/>
              <a:t>SNR </a:t>
            </a:r>
            <a:r>
              <a:rPr lang="en-GB" sz="1600" dirty="0"/>
              <a:t>of DL signal at reference </a:t>
            </a:r>
            <a:r>
              <a:rPr lang="en-GB" sz="1600" dirty="0" smtClean="0"/>
              <a:t>point</a:t>
            </a:r>
          </a:p>
          <a:p>
            <a:pPr lvl="3" fontAlgn="auto" hangingPunct="1"/>
            <a:r>
              <a:rPr lang="en-US" sz="1400" dirty="0" smtClean="0">
                <a:solidFill>
                  <a:srgbClr val="00B0F0"/>
                </a:solidFill>
              </a:rPr>
              <a:t>Reference point definition for DL SNR is the </a:t>
            </a:r>
            <a:r>
              <a:rPr lang="en-GB" sz="1400" b="1" i="1" dirty="0" smtClean="0">
                <a:solidFill>
                  <a:srgbClr val="00B0F0"/>
                </a:solidFill>
              </a:rPr>
              <a:t>[UE RX baseband port]</a:t>
            </a:r>
            <a:endParaRPr lang="en-GB" sz="1400" dirty="0" smtClean="0">
              <a:solidFill>
                <a:srgbClr val="00B0F0"/>
              </a:solidFill>
            </a:endParaRPr>
          </a:p>
          <a:p>
            <a:pPr lvl="2" fontAlgn="auto" hangingPunct="1"/>
            <a:r>
              <a:rPr lang="en-GB" sz="1600" dirty="0" smtClean="0"/>
              <a:t>Faded DL channel</a:t>
            </a:r>
          </a:p>
          <a:p>
            <a:pPr lvl="1"/>
            <a:r>
              <a:rPr lang="en-GB" sz="1600" dirty="0" smtClean="0"/>
              <a:t>Metrics </a:t>
            </a:r>
            <a:r>
              <a:rPr lang="en-GB" sz="1600" dirty="0"/>
              <a:t>for </a:t>
            </a:r>
            <a:r>
              <a:rPr lang="en-GB" sz="1600" dirty="0" smtClean="0"/>
              <a:t>UE demodulation testing</a:t>
            </a:r>
            <a:endParaRPr lang="en-GB" sz="1600" dirty="0"/>
          </a:p>
          <a:p>
            <a:pPr lvl="2" fontAlgn="auto" hangingPunct="1"/>
            <a:r>
              <a:rPr lang="en-GB" sz="1600" dirty="0" smtClean="0"/>
              <a:t>Typical UE </a:t>
            </a:r>
            <a:r>
              <a:rPr lang="en-GB" sz="1600" dirty="0"/>
              <a:t>Demodulation and CSI metrics (e.g. throughput, block-error rate, CSI statistics) similar to the metrics defined in the TS 36.101. </a:t>
            </a:r>
            <a:endParaRPr lang="en-GB" sz="1600" dirty="0" smtClean="0"/>
          </a:p>
          <a:p>
            <a:pPr lvl="1"/>
            <a:r>
              <a:rPr lang="en-GB" sz="1600" dirty="0" smtClean="0"/>
              <a:t>Remaining open issues</a:t>
            </a:r>
          </a:p>
          <a:p>
            <a:pPr lvl="2"/>
            <a:r>
              <a:rPr lang="en-GB" sz="1400" dirty="0" smtClean="0">
                <a:solidFill>
                  <a:srgbClr val="00B0F0"/>
                </a:solidFill>
              </a:rPr>
              <a:t>Applicability for </a:t>
            </a:r>
            <a:r>
              <a:rPr lang="en-GB" sz="1400" dirty="0" err="1" smtClean="0">
                <a:solidFill>
                  <a:srgbClr val="00B0F0"/>
                </a:solidFill>
              </a:rPr>
              <a:t>demod</a:t>
            </a:r>
            <a:r>
              <a:rPr lang="en-GB" sz="1400" dirty="0" smtClean="0">
                <a:solidFill>
                  <a:srgbClr val="00B0F0"/>
                </a:solidFill>
              </a:rPr>
              <a:t> measurement set-up to be refined for possible far field and near field solutions.</a:t>
            </a:r>
          </a:p>
          <a:p>
            <a:pPr lvl="2"/>
            <a:r>
              <a:rPr lang="en-US" sz="1400" dirty="0" smtClean="0"/>
              <a:t>Identification </a:t>
            </a:r>
            <a:r>
              <a:rPr lang="en-US" sz="1400" dirty="0"/>
              <a:t>of MU factors contributing to </a:t>
            </a:r>
            <a:r>
              <a:rPr lang="en-US" sz="1400" dirty="0" smtClean="0"/>
              <a:t>DL SNR accuracy and range</a:t>
            </a:r>
            <a:endParaRPr lang="en-GB" sz="1400" dirty="0"/>
          </a:p>
          <a:p>
            <a:pPr lvl="2"/>
            <a:r>
              <a:rPr lang="en-GB" sz="1400" dirty="0" smtClean="0"/>
              <a:t>Achievable </a:t>
            </a:r>
            <a:r>
              <a:rPr lang="en-GB" sz="1400" dirty="0"/>
              <a:t>SNR accuracy and SNR range </a:t>
            </a:r>
            <a:endParaRPr lang="en-GB" sz="1400" dirty="0" smtClean="0"/>
          </a:p>
          <a:p>
            <a:pPr lvl="3"/>
            <a:r>
              <a:rPr lang="en-US" sz="1200" dirty="0" smtClean="0"/>
              <a:t>Initial assessment of </a:t>
            </a:r>
            <a:r>
              <a:rPr lang="en-GB" sz="1200" dirty="0"/>
              <a:t>SNR accuracy and SNR </a:t>
            </a:r>
            <a:r>
              <a:rPr lang="en-GB" sz="1200" dirty="0" smtClean="0"/>
              <a:t>range </a:t>
            </a:r>
            <a:r>
              <a:rPr lang="en-US" sz="1200" dirty="0" smtClean="0"/>
              <a:t>completed. </a:t>
            </a:r>
          </a:p>
          <a:p>
            <a:pPr lvl="3"/>
            <a:r>
              <a:rPr lang="en-GB" sz="1200" dirty="0"/>
              <a:t>Conclusions on </a:t>
            </a:r>
            <a:r>
              <a:rPr lang="en-GB" sz="1200" dirty="0" smtClean="0"/>
              <a:t>the </a:t>
            </a:r>
            <a:r>
              <a:rPr lang="en-GB" sz="1200" dirty="0"/>
              <a:t>SNR accuracy and SNR range </a:t>
            </a:r>
            <a:r>
              <a:rPr lang="en-GB" sz="1200" dirty="0" smtClean="0"/>
              <a:t>are FFS</a:t>
            </a:r>
            <a:endParaRPr lang="en-US" sz="1200" dirty="0"/>
          </a:p>
          <a:p>
            <a:pPr lvl="2"/>
            <a:r>
              <a:rPr lang="en-GB" sz="1400" dirty="0" smtClean="0"/>
              <a:t>Note: Detailed </a:t>
            </a:r>
            <a:r>
              <a:rPr lang="en-GB" sz="1400" dirty="0"/>
              <a:t>analysis of MU </a:t>
            </a:r>
            <a:r>
              <a:rPr lang="en-GB" sz="1400" dirty="0" smtClean="0"/>
              <a:t>for SNR is </a:t>
            </a:r>
            <a:r>
              <a:rPr lang="en-GB" sz="1400" dirty="0"/>
              <a:t>up to </a:t>
            </a:r>
            <a:r>
              <a:rPr lang="en-GB" sz="1400" dirty="0" smtClean="0"/>
              <a:t>RAN5</a:t>
            </a:r>
            <a:endParaRPr lang="en-GB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  <p:sp>
        <p:nvSpPr>
          <p:cNvPr id="5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34445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Channel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Ad-hoc agreements</a:t>
            </a:r>
          </a:p>
          <a:p>
            <a:pPr lvl="1"/>
            <a:r>
              <a:rPr lang="en-US" sz="1600" dirty="0" smtClean="0">
                <a:solidFill>
                  <a:srgbClr val="00B050"/>
                </a:solidFill>
              </a:rPr>
              <a:t>Measurement </a:t>
            </a:r>
            <a:r>
              <a:rPr lang="en-US" sz="1600" dirty="0">
                <a:solidFill>
                  <a:srgbClr val="00B050"/>
                </a:solidFill>
              </a:rPr>
              <a:t>system shall support emulation of static propagation conditions for RRM and UE Demodulation/CSI tests </a:t>
            </a:r>
            <a:endParaRPr lang="en-GB" sz="1600" dirty="0">
              <a:solidFill>
                <a:srgbClr val="00B050"/>
              </a:solidFill>
            </a:endParaRPr>
          </a:p>
          <a:p>
            <a:pPr lvl="1"/>
            <a:r>
              <a:rPr lang="en-GB" sz="1600" dirty="0">
                <a:solidFill>
                  <a:srgbClr val="00B050"/>
                </a:solidFill>
              </a:rPr>
              <a:t>Details of static channels definition and how it is emulated in chamber can be further discussed </a:t>
            </a:r>
          </a:p>
          <a:p>
            <a:pPr lvl="2"/>
            <a:r>
              <a:rPr lang="en-GB" sz="1600" dirty="0">
                <a:solidFill>
                  <a:srgbClr val="00B050"/>
                </a:solidFill>
              </a:rPr>
              <a:t>Static channel model definition</a:t>
            </a:r>
          </a:p>
          <a:p>
            <a:pPr lvl="3"/>
            <a:r>
              <a:rPr lang="en-US" sz="1400" dirty="0">
                <a:solidFill>
                  <a:srgbClr val="00B050"/>
                </a:solidFill>
              </a:rPr>
              <a:t>Option 1: Static channel models as defined in TS 36.101 Annex B.1.1</a:t>
            </a:r>
            <a:endParaRPr lang="en-GB" dirty="0">
              <a:solidFill>
                <a:srgbClr val="00B050"/>
              </a:solidFill>
            </a:endParaRPr>
          </a:p>
          <a:p>
            <a:pPr lvl="3"/>
            <a:r>
              <a:rPr lang="en-GB" sz="1400" dirty="0">
                <a:solidFill>
                  <a:srgbClr val="00B050"/>
                </a:solidFill>
              </a:rPr>
              <a:t>Option 2: Static channel models is the model invariant in </a:t>
            </a:r>
            <a:r>
              <a:rPr lang="en-GB" sz="1400" dirty="0" smtClean="0">
                <a:solidFill>
                  <a:srgbClr val="00B050"/>
                </a:solidFill>
              </a:rPr>
              <a:t>time</a:t>
            </a:r>
          </a:p>
          <a:p>
            <a:pPr lvl="1"/>
            <a:r>
              <a:rPr lang="en-GB" sz="1600" dirty="0">
                <a:solidFill>
                  <a:srgbClr val="00B050"/>
                </a:solidFill>
              </a:rPr>
              <a:t>Make decision on </a:t>
            </a:r>
            <a:r>
              <a:rPr lang="en-US" sz="1600" dirty="0">
                <a:solidFill>
                  <a:srgbClr val="00B050"/>
                </a:solidFill>
              </a:rPr>
              <a:t>Reduction of the number of modeled taps for TDL as a part of NR WI performance part</a:t>
            </a:r>
            <a:endParaRPr lang="en-GB" sz="1600" dirty="0">
              <a:solidFill>
                <a:srgbClr val="00B050"/>
              </a:solidFill>
            </a:endParaRPr>
          </a:p>
          <a:p>
            <a:pPr lvl="1"/>
            <a:r>
              <a:rPr lang="en-US" sz="1600" dirty="0">
                <a:solidFill>
                  <a:srgbClr val="00B050"/>
                </a:solidFill>
              </a:rPr>
              <a:t>Use </a:t>
            </a:r>
            <a:r>
              <a:rPr lang="en-GB" sz="1600" dirty="0">
                <a:solidFill>
                  <a:srgbClr val="00B050"/>
                </a:solidFill>
              </a:rPr>
              <a:t>equidistant delay modelling grid</a:t>
            </a:r>
            <a:r>
              <a:rPr lang="en-US" sz="1600" dirty="0">
                <a:solidFill>
                  <a:srgbClr val="00B050"/>
                </a:solidFill>
              </a:rPr>
              <a:t> for TDL channel models after DS scaling with grid step ΔT ≤ 1/BW. </a:t>
            </a:r>
            <a:endParaRPr lang="en-GB" sz="1600" dirty="0">
              <a:solidFill>
                <a:srgbClr val="00B050"/>
              </a:solidFill>
            </a:endParaRPr>
          </a:p>
          <a:p>
            <a:pPr lvl="2"/>
            <a:r>
              <a:rPr lang="en-GB" sz="1600" dirty="0" smtClean="0">
                <a:solidFill>
                  <a:srgbClr val="00B050"/>
                </a:solidFill>
              </a:rPr>
              <a:t>BW value</a:t>
            </a:r>
          </a:p>
          <a:p>
            <a:pPr lvl="3"/>
            <a:r>
              <a:rPr lang="en-GB" sz="1400" dirty="0" smtClean="0">
                <a:solidFill>
                  <a:srgbClr val="00B050"/>
                </a:solidFill>
              </a:rPr>
              <a:t>Single </a:t>
            </a:r>
            <a:r>
              <a:rPr lang="en-GB" sz="1400" dirty="0">
                <a:solidFill>
                  <a:srgbClr val="00B050"/>
                </a:solidFill>
              </a:rPr>
              <a:t>carrier scenarios: BW = </a:t>
            </a:r>
            <a:r>
              <a:rPr lang="en-GB" sz="1400" strike="sngStrike" dirty="0">
                <a:solidFill>
                  <a:srgbClr val="00B050"/>
                </a:solidFill>
              </a:rPr>
              <a:t>[</a:t>
            </a:r>
            <a:r>
              <a:rPr lang="en-GB" sz="1400" dirty="0">
                <a:solidFill>
                  <a:srgbClr val="00B050"/>
                </a:solidFill>
              </a:rPr>
              <a:t>200</a:t>
            </a:r>
            <a:r>
              <a:rPr lang="en-GB" sz="1400" strike="sngStrike" dirty="0">
                <a:solidFill>
                  <a:srgbClr val="00B050"/>
                </a:solidFill>
              </a:rPr>
              <a:t>]</a:t>
            </a:r>
            <a:r>
              <a:rPr lang="en-GB" sz="1400" dirty="0">
                <a:solidFill>
                  <a:srgbClr val="00B050"/>
                </a:solidFill>
              </a:rPr>
              <a:t> MHz </a:t>
            </a:r>
          </a:p>
          <a:p>
            <a:pPr lvl="3"/>
            <a:r>
              <a:rPr lang="en-GB" sz="1400" dirty="0">
                <a:solidFill>
                  <a:srgbClr val="00B050"/>
                </a:solidFill>
              </a:rPr>
              <a:t>Intra-band CA scenarios: Decision on BW value will be made in the NR WI performance part.</a:t>
            </a:r>
          </a:p>
          <a:p>
            <a:pPr lvl="2"/>
            <a:r>
              <a:rPr lang="en-US" sz="1600" dirty="0" smtClean="0">
                <a:solidFill>
                  <a:srgbClr val="00B050"/>
                </a:solidFill>
              </a:rPr>
              <a:t>Paths </a:t>
            </a:r>
            <a:r>
              <a:rPr lang="en-US" sz="1600" dirty="0">
                <a:solidFill>
                  <a:srgbClr val="00B050"/>
                </a:solidFill>
              </a:rPr>
              <a:t>that end up with the same delay will be combined into a single path by adding their respective powers</a:t>
            </a:r>
            <a:endParaRPr lang="en-GB" sz="1600" dirty="0">
              <a:solidFill>
                <a:srgbClr val="00B050"/>
              </a:solidFill>
            </a:endParaRPr>
          </a:p>
          <a:p>
            <a:pPr lvl="1"/>
            <a:r>
              <a:rPr lang="en-GB" sz="1600" dirty="0">
                <a:solidFill>
                  <a:srgbClr val="00B050"/>
                </a:solidFill>
              </a:rPr>
              <a:t>Option 1 methodology is feasible from test equipment perspective</a:t>
            </a:r>
          </a:p>
          <a:p>
            <a:pPr lvl="1"/>
            <a:r>
              <a:rPr lang="en-US" sz="1600" dirty="0" smtClean="0">
                <a:solidFill>
                  <a:srgbClr val="00B050"/>
                </a:solidFill>
              </a:rPr>
              <a:t>Clarifications </a:t>
            </a:r>
            <a:r>
              <a:rPr lang="en-US" sz="1600" dirty="0">
                <a:solidFill>
                  <a:srgbClr val="00B050"/>
                </a:solidFill>
              </a:rPr>
              <a:t>on </a:t>
            </a:r>
            <a:r>
              <a:rPr lang="en-US" sz="1600" dirty="0" smtClean="0">
                <a:solidFill>
                  <a:srgbClr val="00B050"/>
                </a:solidFill>
              </a:rPr>
              <a:t>Option </a:t>
            </a:r>
            <a:r>
              <a:rPr lang="en-US" sz="1600" dirty="0">
                <a:solidFill>
                  <a:srgbClr val="00B050"/>
                </a:solidFill>
              </a:rPr>
              <a:t>2 </a:t>
            </a:r>
            <a:r>
              <a:rPr lang="en-US" sz="1600" dirty="0" smtClean="0">
                <a:solidFill>
                  <a:srgbClr val="00B050"/>
                </a:solidFill>
              </a:rPr>
              <a:t>channel modeling methodology</a:t>
            </a:r>
          </a:p>
          <a:p>
            <a:pPr lvl="2"/>
            <a:r>
              <a:rPr lang="en-GB" sz="1400" dirty="0" smtClean="0">
                <a:solidFill>
                  <a:srgbClr val="00B050"/>
                </a:solidFill>
              </a:rPr>
              <a:t>Step </a:t>
            </a:r>
            <a:r>
              <a:rPr lang="en-GB" sz="1400" dirty="0">
                <a:solidFill>
                  <a:srgbClr val="00B050"/>
                </a:solidFill>
              </a:rPr>
              <a:t>1 and 2</a:t>
            </a:r>
            <a:r>
              <a:rPr lang="en-GB" sz="1400" dirty="0" smtClean="0">
                <a:solidFill>
                  <a:srgbClr val="00B050"/>
                </a:solidFill>
              </a:rPr>
              <a:t>: Follow </a:t>
            </a:r>
            <a:r>
              <a:rPr lang="en-GB" sz="1400" dirty="0">
                <a:solidFill>
                  <a:srgbClr val="00B050"/>
                </a:solidFill>
              </a:rPr>
              <a:t>the procedure from 38.901 to convert a CDL into a TDL channel model </a:t>
            </a:r>
            <a:endParaRPr lang="en-GB" sz="1400" dirty="0" smtClean="0">
              <a:solidFill>
                <a:srgbClr val="00B050"/>
              </a:solidFill>
            </a:endParaRPr>
          </a:p>
          <a:p>
            <a:pPr lvl="3"/>
            <a:r>
              <a:rPr lang="en-US" sz="1200" dirty="0" smtClean="0">
                <a:solidFill>
                  <a:srgbClr val="FF0000"/>
                </a:solidFill>
              </a:rPr>
              <a:t>Note: Step 1 and 2 refer to Option 2 steps in </a:t>
            </a:r>
            <a:r>
              <a:rPr lang="en-GB" sz="1200" dirty="0" smtClean="0">
                <a:solidFill>
                  <a:srgbClr val="FF0000"/>
                </a:solidFill>
              </a:rPr>
              <a:t>R4-1805895</a:t>
            </a:r>
            <a:endParaRPr lang="en-GB" sz="1200" dirty="0">
              <a:solidFill>
                <a:srgbClr val="FF0000"/>
              </a:solidFill>
            </a:endParaRPr>
          </a:p>
          <a:p>
            <a:pPr lvl="2"/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  <p:sp>
        <p:nvSpPr>
          <p:cNvPr id="5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08918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Channel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Proposals</a:t>
            </a:r>
            <a:endParaRPr lang="en-US" sz="2000" dirty="0"/>
          </a:p>
          <a:p>
            <a:pPr lvl="1"/>
            <a:r>
              <a:rPr lang="en-US" sz="2000" dirty="0"/>
              <a:t>Static channel models </a:t>
            </a:r>
            <a:r>
              <a:rPr lang="en-US" sz="2000" dirty="0" smtClean="0"/>
              <a:t>definition is FFS</a:t>
            </a:r>
            <a:endParaRPr lang="en-US" sz="2000" dirty="0"/>
          </a:p>
          <a:p>
            <a:pPr lvl="1"/>
            <a:r>
              <a:rPr lang="en-US" sz="2000" dirty="0"/>
              <a:t>Option 2 </a:t>
            </a:r>
            <a:r>
              <a:rPr lang="en-US" sz="2000" dirty="0" smtClean="0"/>
              <a:t>multi-path fading channel methodology</a:t>
            </a:r>
            <a:endParaRPr lang="en-US" sz="2000" dirty="0"/>
          </a:p>
          <a:p>
            <a:pPr lvl="2"/>
            <a:r>
              <a:rPr lang="en-US" sz="1800" dirty="0" smtClean="0"/>
              <a:t>Option 2 methodology allows non-</a:t>
            </a:r>
            <a:r>
              <a:rPr kumimoji="1" lang="en-US" altLang="ja-JP" sz="1800" dirty="0" smtClean="0"/>
              <a:t>Jakes Doppler fading modeling.</a:t>
            </a:r>
            <a:endParaRPr kumimoji="1" lang="en-US" altLang="ja-JP" sz="1800" dirty="0"/>
          </a:p>
          <a:p>
            <a:pPr lvl="2"/>
            <a:r>
              <a:rPr lang="en-US" sz="1800" dirty="0" smtClean="0"/>
              <a:t>Option A: </a:t>
            </a:r>
            <a:r>
              <a:rPr lang="en-GB" sz="1800" dirty="0"/>
              <a:t>Multi-path fading propagation conditions between the </a:t>
            </a:r>
            <a:r>
              <a:rPr lang="en-GB" sz="1800" dirty="0" smtClean="0"/>
              <a:t>gNB emulator </a:t>
            </a:r>
            <a:r>
              <a:rPr lang="en-GB" sz="1800" dirty="0"/>
              <a:t>and test chamber probe is modelled as Tapped Delay Line (TDL) </a:t>
            </a:r>
            <a:r>
              <a:rPr lang="en-GB" sz="1800" dirty="0" smtClean="0"/>
              <a:t>which is derived based </a:t>
            </a:r>
            <a:r>
              <a:rPr lang="en-GB" sz="1800" dirty="0"/>
              <a:t>on Clustered Delay Line (</a:t>
            </a:r>
            <a:r>
              <a:rPr lang="en-GB" sz="1800" dirty="0" smtClean="0"/>
              <a:t>CDL). </a:t>
            </a:r>
          </a:p>
          <a:p>
            <a:pPr lvl="3"/>
            <a:r>
              <a:rPr lang="en-GB" sz="1600" dirty="0" smtClean="0"/>
              <a:t>Detailed methodology is described in TP R4-180</a:t>
            </a:r>
            <a:r>
              <a:rPr lang="en-US" sz="1600" dirty="0" smtClean="0"/>
              <a:t>8519</a:t>
            </a:r>
          </a:p>
          <a:p>
            <a:pPr lvl="2"/>
            <a:r>
              <a:rPr lang="en-US" sz="1800" dirty="0" smtClean="0"/>
              <a:t>Other TDL modeling options based on alternative approaches for Doppler fading modeling are not precluded (e.g. sum of sinusoids, noise filtering)</a:t>
            </a:r>
            <a:endParaRPr lang="en-GB" sz="1800" dirty="0"/>
          </a:p>
          <a:p>
            <a:pPr lvl="2"/>
            <a:endParaRPr lang="en-US" sz="1200" dirty="0"/>
          </a:p>
          <a:p>
            <a:pPr lvl="2"/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  <p:sp>
        <p:nvSpPr>
          <p:cNvPr id="5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95601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2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00F65EB-5730-43A8-9AFA-15BFC5DC8F7F}">
  <ds:schemaRefs>
    <ds:schemaRef ds:uri="http://schemas.microsoft.com/office/2006/metadata/properties"/>
    <ds:schemaRef ds:uri="66EEDB98-F073-460B-B9B0-9643F9FE785E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17c5c574-4f42-45b3-8a7f-77d8e859d074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1949</TotalTime>
  <Words>1012</Words>
  <Application>Microsoft Office PowerPoint</Application>
  <PresentationFormat>Widescreen</PresentationFormat>
  <Paragraphs>98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ＭＳ Ｐゴシック</vt:lpstr>
      <vt:lpstr>宋体</vt:lpstr>
      <vt:lpstr>Arial</vt:lpstr>
      <vt:lpstr>Calibri</vt:lpstr>
      <vt:lpstr>Office Theme</vt:lpstr>
      <vt:lpstr>Way Forward on Concluding the NR Test Methods SI</vt:lpstr>
      <vt:lpstr>RRM Testing Methodology</vt:lpstr>
      <vt:lpstr>RRM Testing Methodology</vt:lpstr>
      <vt:lpstr>UE Demodulation Testing Methodology</vt:lpstr>
      <vt:lpstr>UE Demodulation Testing Methodology</vt:lpstr>
      <vt:lpstr>Channel Models</vt:lpstr>
      <vt:lpstr>Channel Models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R&amp;S</dc:creator>
  <cp:keywords>CTPClassification=:VisualMarkings=, CTPClassification=CTP_PUBLIC:VisualMarkings=, CTPClassification=CTP_NT</cp:keywords>
  <cp:lastModifiedBy>Intel</cp:lastModifiedBy>
  <cp:revision>1264</cp:revision>
  <dcterms:created xsi:type="dcterms:W3CDTF">2013-05-13T16:02:00Z</dcterms:created>
  <dcterms:modified xsi:type="dcterms:W3CDTF">2018-05-25T05:55:15Z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4c6679a5-1faf-43bd-96a2-c10adca29259</vt:lpwstr>
  </property>
  <property fmtid="{D5CDD505-2E9C-101B-9397-08002B2CF9AE}" pid="7" name="CTP_TimeStamp">
    <vt:lpwstr>2018-05-25 05:55:15Z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(3)Z3aFbI1f9LnXcioPOvJwQW32ixzaE7C7fR02wcjSUQa+PCskSbWOi9oawW/zwj3W18sbKwm/
wkAPcv/1ukNYl7hLkWg9RWU/WcL4Zyw8L16mAvmhrfUjtJHJChhXix5SVQqnr7gnWSx8iwnz
ou9m+6+neru6tun9XLQfaovclMPL6qKIEMrS6vbDTB3X6t4SdWsmpr54kbszHGwN5nAN9zsV
2wc3328Bxp+Rezk5fs</vt:lpwstr>
  </property>
  <property fmtid="{D5CDD505-2E9C-101B-9397-08002B2CF9AE}" pid="13" name="_2015_ms_pID_7253431">
    <vt:lpwstr>LJ5Yd5wFjIHlpiyHfDsdtmYTkKHZQUO6J6a997V/aizO//catklktC
uMLkhS1J8V9iuBDwyJuI3f73YUsZ6wPkH58Ew6i17pE81/7d91IKcnKdycc+BM3T7VRL6zFN
f1FGloE0jD1M+TP/S7lBxaMLBvXGJJxcwzsG16HPDo6hPTYSdUPQqipvQw/yUjjLnTcvV7XG
XsweLyEyjSwbglKtlm8t/PHdZFxV6I/lGetp</vt:lpwstr>
  </property>
  <property fmtid="{D5CDD505-2E9C-101B-9397-08002B2CF9AE}" pid="14" name="_2015_ms_pID_7253432">
    <vt:lpwstr>HqiAfbs6trdbqfTyA13ZQSY=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1522987097</vt:lpwstr>
  </property>
  <property fmtid="{D5CDD505-2E9C-101B-9397-08002B2CF9AE}" pid="19" name="RS_Classification">
    <vt:lpwstr>UNRESTRICTED</vt:lpwstr>
  </property>
  <property fmtid="{D5CDD505-2E9C-101B-9397-08002B2CF9AE}" pid="20" name="RS_ClassificationID">
    <vt:i4>0</vt:i4>
  </property>
  <property fmtid="{D5CDD505-2E9C-101B-9397-08002B2CF9AE}" pid="21" name="CTPClassification">
    <vt:lpwstr>CTP_NT</vt:lpwstr>
  </property>
</Properties>
</file>