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0" r:id="rId3"/>
    <p:sldId id="259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6"/>
    <p:restoredTop sz="94660"/>
  </p:normalViewPr>
  <p:slideViewPr>
    <p:cSldViewPr snapToGrid="0">
      <p:cViewPr varScale="1">
        <p:scale>
          <a:sx n="140" d="100"/>
          <a:sy n="140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2C3AA-4477-4F02-A8A0-C7360725FAA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E6739-C135-4CB9-80AA-4DEB62F091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5/25/18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7/Docs/R4-1806185.zip" TargetMode="External"/><Relationship Id="rId2" Type="http://schemas.openxmlformats.org/officeDocument/2006/relationships/hyperlink" Target="http://www.3gpp.org/ftp/tsg_ran/WG4_Radio/TSGR4_85/Docs/R4-171231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WG4_Radio/TSGR4_87/Docs/R4-1806138.zip" TargetMode="External"/><Relationship Id="rId4" Type="http://schemas.openxmlformats.org/officeDocument/2006/relationships/hyperlink" Target="http://www.3gpp.org/ftp/tsg_ran/WG4_Radio/TSGR4_87/Docs/R4-1806136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multi-band framework for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5988" y="3689502"/>
            <a:ext cx="8409389" cy="1655762"/>
          </a:xfrm>
        </p:spPr>
        <p:txBody>
          <a:bodyPr/>
          <a:lstStyle/>
          <a:p>
            <a:r>
              <a:rPr lang="en-US" dirty="0"/>
              <a:t>Apple Inc., OPPO, LGE, Intel Corporation, vivo, Xiaomi, TCL, Spreadtrum, Asus, Kyocera, Hisense, Hytera, </a:t>
            </a:r>
            <a:r>
              <a:rPr lang="en-US" dirty="0" err="1"/>
              <a:t>Meizu</a:t>
            </a:r>
            <a:r>
              <a:rPr lang="en-US" dirty="0"/>
              <a:t>, IITH, IITM, </a:t>
            </a:r>
            <a:r>
              <a:rPr lang="en-US" dirty="0" err="1"/>
              <a:t>CEWiT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R4-1808215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4554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#87</a:t>
            </a:r>
          </a:p>
          <a:p>
            <a:r>
              <a:rPr lang="de-DE" dirty="0" err="1"/>
              <a:t>Busan</a:t>
            </a:r>
            <a:r>
              <a:rPr lang="de-DE" dirty="0"/>
              <a:t>, Korea, 21 – 25 May, 2018</a:t>
            </a:r>
          </a:p>
          <a:p>
            <a:r>
              <a:rPr lang="en-GB" b="1" dirty="0"/>
              <a:t>Agenda item: 7.5.8.1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54933-0576-4A0E-960C-981819FDE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D0AB3-27B0-49D0-8D46-503B9A16D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0615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Antenna roll-off loss vs. frequency quantified the intra-band variation of peak EIRP in </a:t>
            </a:r>
            <a:r>
              <a:rPr lang="en-US" sz="2000" dirty="0">
                <a:hlinkClick r:id="rId2"/>
              </a:rPr>
              <a:t>R4-1712319</a:t>
            </a:r>
            <a:endParaRPr lang="en-US" sz="2000" dirty="0"/>
          </a:p>
          <a:p>
            <a:r>
              <a:rPr lang="en-US" sz="2000" dirty="0"/>
              <a:t>Intra-band variation of the spherical coverage CDF was quantified, and multi-band considerations were identified in </a:t>
            </a:r>
            <a:r>
              <a:rPr lang="en-US" sz="2000" dirty="0">
                <a:hlinkClick r:id="rId3"/>
              </a:rPr>
              <a:t>R4-1806185</a:t>
            </a:r>
            <a:endParaRPr lang="en-US" sz="2000" dirty="0"/>
          </a:p>
          <a:p>
            <a:r>
              <a:rPr lang="en-US" sz="2000" dirty="0"/>
              <a:t>A multi-band framework with ΔT</a:t>
            </a:r>
            <a:r>
              <a:rPr lang="en-US" sz="2000" baseline="-25000" dirty="0"/>
              <a:t>MB</a:t>
            </a:r>
            <a:r>
              <a:rPr lang="en-US" sz="2000" dirty="0"/>
              <a:t> relaxations was proposed in </a:t>
            </a:r>
            <a:r>
              <a:rPr lang="en-US" sz="2000" dirty="0">
                <a:hlinkClick r:id="rId4"/>
              </a:rPr>
              <a:t>R4-1806136</a:t>
            </a:r>
            <a:r>
              <a:rPr lang="en-US" sz="2000" dirty="0"/>
              <a:t> and </a:t>
            </a:r>
            <a:r>
              <a:rPr lang="en-US" sz="2000" dirty="0">
                <a:hlinkClick r:id="rId5"/>
              </a:rPr>
              <a:t>R4-1806138</a:t>
            </a:r>
            <a:endParaRPr lang="en-US" sz="2000" dirty="0"/>
          </a:p>
          <a:p>
            <a:r>
              <a:rPr lang="en-US" sz="2000" dirty="0"/>
              <a:t>EIRP CDF results, as summarized </a:t>
            </a:r>
            <a:r>
              <a:rPr lang="en-US" sz="2000"/>
              <a:t>in R4-18xxxxx, </a:t>
            </a:r>
            <a:r>
              <a:rPr lang="en-US" sz="2000" dirty="0"/>
              <a:t>have taken different assumptions on supported frequency ranges and collocation of the simulated/measured arrays</a:t>
            </a:r>
          </a:p>
          <a:p>
            <a:r>
              <a:rPr lang="en-US" sz="2000" dirty="0"/>
              <a:t>RAN4 has discussed the implications of multi-band support as well as how to handle this situation in the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19074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540"/>
            <a:ext cx="10515600" cy="740950"/>
          </a:xfrm>
        </p:spPr>
        <p:txBody>
          <a:bodyPr/>
          <a:lstStyle/>
          <a:p>
            <a:r>
              <a:rPr lang="en-US" dirty="0"/>
              <a:t>Multi-band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9966"/>
            <a:ext cx="10795404" cy="5165386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Current situation with FR2 bands is shown at right</a:t>
            </a:r>
          </a:p>
          <a:p>
            <a:pPr lvl="0"/>
            <a:r>
              <a:rPr lang="en-US" sz="2000" dirty="0"/>
              <a:t>Peak EIRP, peak EIS, and spherical coverage performance</a:t>
            </a:r>
            <a:br>
              <a:rPr lang="en-US" sz="2000" dirty="0"/>
            </a:br>
            <a:r>
              <a:rPr lang="en-US" sz="2000" dirty="0"/>
              <a:t>for UEs which support a single band vs. multiple bands</a:t>
            </a:r>
            <a:br>
              <a:rPr lang="en-US" sz="2000" dirty="0"/>
            </a:br>
            <a:r>
              <a:rPr lang="en-US" sz="2000" dirty="0"/>
              <a:t>is expected to be degraded</a:t>
            </a:r>
          </a:p>
          <a:p>
            <a:pPr lvl="0"/>
            <a:r>
              <a:rPr lang="en-US" sz="2000" dirty="0"/>
              <a:t>The multi-band degradation may depend on:</a:t>
            </a:r>
          </a:p>
          <a:p>
            <a:pPr lvl="1"/>
            <a:r>
              <a:rPr lang="en-US" sz="1800" dirty="0"/>
              <a:t>Whether the metric is EIRP at beam peak or at 50%-tile CDF</a:t>
            </a:r>
          </a:p>
          <a:p>
            <a:pPr lvl="1"/>
            <a:r>
              <a:rPr lang="en-US" sz="1800" dirty="0"/>
              <a:t>Which combination of bands the UE supports</a:t>
            </a:r>
          </a:p>
          <a:p>
            <a:r>
              <a:rPr lang="en-US" sz="2000" dirty="0"/>
              <a:t>The framework can be scalable for future bands if:</a:t>
            </a:r>
          </a:p>
          <a:p>
            <a:pPr lvl="1"/>
            <a:r>
              <a:rPr lang="en-US" sz="1800" dirty="0"/>
              <a:t>Requirements are defined per band assuming the UE supports the single band</a:t>
            </a:r>
          </a:p>
          <a:p>
            <a:pPr lvl="1"/>
            <a:r>
              <a:rPr lang="en-US" sz="1800" dirty="0"/>
              <a:t>Based on combinations of supported bands by the UE, appropriate relaxations for each requirement are defined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EBA1A4-24DD-E940-AC5B-C085FAD99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704" y="875490"/>
            <a:ext cx="47879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540"/>
            <a:ext cx="10515600" cy="740950"/>
          </a:xfrm>
        </p:spPr>
        <p:txBody>
          <a:bodyPr/>
          <a:lstStyle/>
          <a:p>
            <a:r>
              <a:rPr lang="en-US" dirty="0"/>
              <a:t>Agreements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89497"/>
            <a:ext cx="10795404" cy="5505855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RAN4 defines the multi-band framework for FR2 requirements:</a:t>
            </a:r>
          </a:p>
          <a:p>
            <a:pPr lvl="1"/>
            <a:r>
              <a:rPr lang="en-US" dirty="0"/>
              <a:t>Peak EIRP, peak EIS, and spherical coverage requirements are defined per FR2 band assuming the UE supports the single band</a:t>
            </a:r>
          </a:p>
          <a:p>
            <a:pPr lvl="1"/>
            <a:r>
              <a:rPr lang="en-US" dirty="0"/>
              <a:t>A table of ΔT</a:t>
            </a:r>
            <a:r>
              <a:rPr lang="en-US" baseline="-25000" dirty="0"/>
              <a:t>MB</a:t>
            </a:r>
            <a:r>
              <a:rPr lang="en-US" dirty="0"/>
              <a:t> relaxations defines the appropriate relaxations for each requirement as a function of the combinations of supported bands</a:t>
            </a:r>
          </a:p>
          <a:p>
            <a:pPr lvl="2"/>
            <a:r>
              <a:rPr lang="en-US" dirty="0"/>
              <a:t>FFS whether ΔT</a:t>
            </a:r>
            <a:r>
              <a:rPr lang="en-US" baseline="-25000" dirty="0"/>
              <a:t>MB</a:t>
            </a:r>
            <a:r>
              <a:rPr lang="en-US" dirty="0"/>
              <a:t> values are the same or different for peak EIRP, peak EIS, and EIRP at 50%-tile CDF</a:t>
            </a:r>
          </a:p>
          <a:p>
            <a:r>
              <a:rPr lang="en-US" dirty="0"/>
              <a:t>Analysis and proposals on EIRP at 50%-tile CDF assuming the UE supports the single band are needed</a:t>
            </a:r>
          </a:p>
          <a:p>
            <a:r>
              <a:rPr lang="en-US" dirty="0"/>
              <a:t>A list of combinations of supported bands is needed</a:t>
            </a:r>
          </a:p>
          <a:p>
            <a:pPr lvl="1"/>
            <a:r>
              <a:rPr lang="en-US" dirty="0"/>
              <a:t>One option is to use all possible combinations of NR FR2 bands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dirty="0"/>
              <a:t>Analysis and proposals on ΔT</a:t>
            </a:r>
            <a:r>
              <a:rPr lang="en-US" baseline="-25000" dirty="0"/>
              <a:t>MB</a:t>
            </a:r>
            <a:r>
              <a:rPr lang="en-US" dirty="0"/>
              <a:t> for each of the following metrics per band and as a function of combinations of supported bands are needed:</a:t>
            </a:r>
          </a:p>
          <a:p>
            <a:pPr lvl="1"/>
            <a:r>
              <a:rPr lang="en-US" dirty="0"/>
              <a:t>Peak EIRP</a:t>
            </a:r>
          </a:p>
          <a:p>
            <a:pPr lvl="1"/>
            <a:r>
              <a:rPr lang="en-US" dirty="0"/>
              <a:t>Peak EIS</a:t>
            </a:r>
          </a:p>
          <a:p>
            <a:pPr lvl="1"/>
            <a:r>
              <a:rPr lang="en-US" dirty="0"/>
              <a:t>EIRP at 50%-tile CDF</a:t>
            </a:r>
          </a:p>
          <a:p>
            <a:r>
              <a:rPr lang="en-US" dirty="0"/>
              <a:t>RAN4 aims to conclude the above open items at the earliest RAN4 WG meeting with RF agenda</a:t>
            </a:r>
          </a:p>
        </p:txBody>
      </p:sp>
    </p:spTree>
    <p:extLst>
      <p:ext uri="{BB962C8B-B14F-4D97-AF65-F5344CB8AC3E}">
        <p14:creationId xmlns:p14="http://schemas.microsoft.com/office/powerpoint/2010/main" val="392134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540"/>
            <a:ext cx="10515600" cy="740950"/>
          </a:xfrm>
        </p:spPr>
        <p:txBody>
          <a:bodyPr/>
          <a:lstStyle/>
          <a:p>
            <a:r>
              <a:rPr lang="en-US" dirty="0"/>
              <a:t>Agreements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875489"/>
            <a:ext cx="11400817" cy="5719863"/>
          </a:xfrm>
        </p:spPr>
        <p:txBody>
          <a:bodyPr>
            <a:normAutofit/>
          </a:bodyPr>
          <a:lstStyle/>
          <a:p>
            <a:r>
              <a:rPr lang="en-US" sz="2000" dirty="0"/>
              <a:t>Existing agreements on peak EIRP, peak EIS are maintained assuming the UE supports the single band: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Peak EIRP and peak EIS requirement relaxations, ΔT</a:t>
            </a:r>
            <a:r>
              <a:rPr lang="en-US" sz="2000" baseline="-25000" dirty="0"/>
              <a:t>MBP</a:t>
            </a:r>
            <a:r>
              <a:rPr lang="en-US" sz="2000" dirty="0"/>
              <a:t> and ΔT</a:t>
            </a:r>
            <a:r>
              <a:rPr lang="en-US" sz="2000" baseline="-25000" dirty="0"/>
              <a:t>MBR</a:t>
            </a:r>
            <a:r>
              <a:rPr lang="en-US" sz="2000" dirty="0"/>
              <a:t>, are TBD</a:t>
            </a:r>
          </a:p>
          <a:p>
            <a:r>
              <a:rPr lang="en-US" sz="2000" dirty="0"/>
              <a:t>EIRP at 50%-tile CDF for UE which supports a single band: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Spherical coverage requirement relaxations, ΔT</a:t>
            </a:r>
            <a:r>
              <a:rPr lang="en-US" sz="2000" baseline="-25000" dirty="0"/>
              <a:t>MBS</a:t>
            </a:r>
            <a:r>
              <a:rPr lang="en-US" sz="2000" dirty="0"/>
              <a:t>, for UE which supports n257+n258+n260+n261: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The remaining ΔT</a:t>
            </a:r>
            <a:r>
              <a:rPr lang="en-US" sz="2000" baseline="-25000" dirty="0"/>
              <a:t>MB</a:t>
            </a:r>
            <a:r>
              <a:rPr lang="en-US" sz="2000" dirty="0"/>
              <a:t> relaxations and combinations of supported bands are TBD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7F69097-05F9-1547-90C6-9484CE8CAB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820821"/>
              </p:ext>
            </p:extLst>
          </p:nvPr>
        </p:nvGraphicFramePr>
        <p:xfrm>
          <a:off x="838200" y="1400780"/>
          <a:ext cx="5330758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665379">
                  <a:extLst>
                    <a:ext uri="{9D8B030D-6E8A-4147-A177-3AD203B41FA5}">
                      <a16:colId xmlns:a16="http://schemas.microsoft.com/office/drawing/2014/main" val="147346869"/>
                    </a:ext>
                  </a:extLst>
                </a:gridCol>
                <a:gridCol w="2665379">
                  <a:extLst>
                    <a:ext uri="{9D8B030D-6E8A-4147-A177-3AD203B41FA5}">
                      <a16:colId xmlns:a16="http://schemas.microsoft.com/office/drawing/2014/main" val="2113165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 Peak EIRP (dBm)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872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770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503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97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531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Minimum peak EIRP is defined as the lower limit without tolerance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31312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95BB75-9E73-7D4B-8384-A0BC02A8F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213132"/>
              </p:ext>
            </p:extLst>
          </p:nvPr>
        </p:nvGraphicFramePr>
        <p:xfrm>
          <a:off x="6235902" y="1217900"/>
          <a:ext cx="549890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099780">
                  <a:extLst>
                    <a:ext uri="{9D8B030D-6E8A-4147-A177-3AD203B41FA5}">
                      <a16:colId xmlns:a16="http://schemas.microsoft.com/office/drawing/2014/main" val="147346869"/>
                    </a:ext>
                  </a:extLst>
                </a:gridCol>
                <a:gridCol w="1099780">
                  <a:extLst>
                    <a:ext uri="{9D8B030D-6E8A-4147-A177-3AD203B41FA5}">
                      <a16:colId xmlns:a16="http://schemas.microsoft.com/office/drawing/2014/main" val="2113165300"/>
                    </a:ext>
                  </a:extLst>
                </a:gridCol>
                <a:gridCol w="1099780">
                  <a:extLst>
                    <a:ext uri="{9D8B030D-6E8A-4147-A177-3AD203B41FA5}">
                      <a16:colId xmlns:a16="http://schemas.microsoft.com/office/drawing/2014/main" val="1990396285"/>
                    </a:ext>
                  </a:extLst>
                </a:gridCol>
                <a:gridCol w="1099780">
                  <a:extLst>
                    <a:ext uri="{9D8B030D-6E8A-4147-A177-3AD203B41FA5}">
                      <a16:colId xmlns:a16="http://schemas.microsoft.com/office/drawing/2014/main" val="1293517438"/>
                    </a:ext>
                  </a:extLst>
                </a:gridCol>
                <a:gridCol w="1099780">
                  <a:extLst>
                    <a:ext uri="{9D8B030D-6E8A-4147-A177-3AD203B41FA5}">
                      <a16:colId xmlns:a16="http://schemas.microsoft.com/office/drawing/2014/main" val="101181758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(dBm) / Channel Bandwidth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8725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MHz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27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-88.3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-85.3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-82.3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-79.3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770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-88.3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-85.3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-82.3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-79.3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503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-85.7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-82.7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-79.7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-76.7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97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-88.3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-85.3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-82.3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-79.3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5313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312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24F243-DE3B-F047-B3E0-58CDDA629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34319"/>
              </p:ext>
            </p:extLst>
          </p:nvPr>
        </p:nvGraphicFramePr>
        <p:xfrm>
          <a:off x="838200" y="4838528"/>
          <a:ext cx="798965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663218">
                  <a:extLst>
                    <a:ext uri="{9D8B030D-6E8A-4147-A177-3AD203B41FA5}">
                      <a16:colId xmlns:a16="http://schemas.microsoft.com/office/drawing/2014/main" val="147346869"/>
                    </a:ext>
                  </a:extLst>
                </a:gridCol>
                <a:gridCol w="2663218">
                  <a:extLst>
                    <a:ext uri="{9D8B030D-6E8A-4147-A177-3AD203B41FA5}">
                      <a16:colId xmlns:a16="http://schemas.microsoft.com/office/drawing/2014/main" val="3361850090"/>
                    </a:ext>
                  </a:extLst>
                </a:gridCol>
                <a:gridCol w="2663218">
                  <a:extLst>
                    <a:ext uri="{9D8B030D-6E8A-4147-A177-3AD203B41FA5}">
                      <a16:colId xmlns:a16="http://schemas.microsoft.com/office/drawing/2014/main" val="2113165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ΔT</a:t>
                      </a:r>
                      <a:r>
                        <a:rPr lang="en-US" sz="12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MBS  </a:t>
                      </a: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(dB)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EIRP at 50%-tile CDF (dBm)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872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770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503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97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5313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31312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DA937C4-89D1-4D46-9C83-E4C6BCC95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564593"/>
              </p:ext>
            </p:extLst>
          </p:nvPr>
        </p:nvGraphicFramePr>
        <p:xfrm>
          <a:off x="838199" y="3231516"/>
          <a:ext cx="6107349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943258">
                  <a:extLst>
                    <a:ext uri="{9D8B030D-6E8A-4147-A177-3AD203B41FA5}">
                      <a16:colId xmlns:a16="http://schemas.microsoft.com/office/drawing/2014/main" val="147346869"/>
                    </a:ext>
                  </a:extLst>
                </a:gridCol>
                <a:gridCol w="3164091">
                  <a:extLst>
                    <a:ext uri="{9D8B030D-6E8A-4147-A177-3AD203B41FA5}">
                      <a16:colId xmlns:a16="http://schemas.microsoft.com/office/drawing/2014/main" val="2113165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EIRP at 50%-tile CDF (dBm)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872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770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503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97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432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531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Minimum EIRP at 50%-tile CDF is defined as the lower limit without tolerance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313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64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3359</TotalTime>
  <Words>574</Words>
  <Application>Microsoft Macintosh PowerPoint</Application>
  <PresentationFormat>Widescreen</PresentationFormat>
  <Paragraphs>113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WF on multi-band framework for FR2</vt:lpstr>
      <vt:lpstr>Background</vt:lpstr>
      <vt:lpstr>Multi-band framework</vt:lpstr>
      <vt:lpstr>Agreements (1)</vt:lpstr>
      <vt:lpstr>Agreements (2)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Apple Inc.</cp:lastModifiedBy>
  <cp:revision>185</cp:revision>
  <dcterms:created xsi:type="dcterms:W3CDTF">2018-01-24T17:48:28Z</dcterms:created>
  <dcterms:modified xsi:type="dcterms:W3CDTF">2018-05-25T06:50:58Z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