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1" r:id="rId3"/>
    <p:sldId id="257" r:id="rId4"/>
    <p:sldId id="258" r:id="rId5"/>
    <p:sldId id="284" r:id="rId6"/>
    <p:sldId id="285" r:id="rId7"/>
    <p:sldId id="282" r:id="rId8"/>
    <p:sldId id="28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3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3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FEAC15-696D-4652-8DE2-140D2701BE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C0993C8-04F1-492D-BF94-7DB86F6BB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マスター字幕の書式設定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6F1D7C-DDCE-42E3-B059-8E4F7F807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98B0208-35EA-4416-BA5E-1E1AB9376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8042C2-9B86-4884-A408-A492A3AA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3988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1E2B79-726C-4EF0-96BD-5624BC889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6071B8-1D08-44CD-A26A-31152986E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57D57A-3274-4BEA-B97B-FF33A8300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691685-9847-414D-A084-5B7DC880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18C24D-7CA2-43B2-B141-FFC9AE43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00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CD59DDB-2F6A-4A06-84C8-221995164F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797AE1B-243E-46B5-B38C-7D07FDD4C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45FAD4-51F0-46B7-9CB8-FEC6304A3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236515-C1FF-4852-BF2B-AE26CC4EE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410BFA-BF8C-4B3F-A6B6-D4BF1848E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39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415FBF-15F9-4431-AA14-40E677404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478CB8-984E-4DC0-97B8-8677E6F2C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D35581-61AB-41B0-BADA-113919BD1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A35873-E0AE-4BD6-940D-862C040F1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481245-B560-42FE-95D9-83494420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06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29CD68-BC6E-424C-B52C-3C959FD10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358974-6FF4-45CD-B58B-3101DC63F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90F22D3-98C5-4165-8130-54145F3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11C6E3-451E-4758-BA82-D06A47409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617933-FD8A-47C6-A0EB-4EDEF45DC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1931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F7E169-7D64-45F2-8741-51C788BAC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F89AEE-397A-4F04-9AB8-CAE8914B9C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F76710-B910-40B4-BD68-7E941C84A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97D8F31-0A11-48E2-982C-7BCDBBE4D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C3C9F32-C679-48FA-BF1F-B56E991B8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DBFBB51-7A32-43B2-B2FF-8A42DEF1C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0782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FA5003-2C85-4FF1-82D8-0C74A3D04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368849-4C6B-4356-8DC8-D7DF9C1CD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C7C5534-F51C-45D1-A1F2-F1C30A182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87D0D97-532D-4148-9E8B-C1C2844D6F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C440B0A-38EE-4D23-B0C9-D4DF60C1FE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26D0112-B22B-401B-9785-E0DA38BAF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4A2DED6-0469-44D4-A010-0AA1D6AA0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D0F90E0-B7EF-4134-BDF2-EDA925666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14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7F7CC9-017E-40A4-947C-42D04C77A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994784-A37E-442A-86E9-2BC8C73BD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60CEC96-DF52-400A-9B38-D8D958F0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7BE7E47-C3DF-4A78-B3C1-CA3AD3E4C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800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51F6FB-E34C-4DD5-B97D-38C77452F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9C6266D-83F4-4127-847B-060698D0F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EBFD0A6-F168-406E-8DEA-73334D2F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09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006CA8-ECFC-40E4-B4AA-CF7AABBCD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CCA08A-1C77-4096-9B7B-42793817D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FB6312B-BB0D-43AA-AD83-B1371FDBF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CC13F78-B9D9-433B-A85A-1443EBA01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571537E-B05E-47F1-8077-114E97F07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A930A49-6AFA-4AF1-BCC7-998469D2F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02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14DC22-DBBB-48C3-890A-E5D48A8BE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DB0366E-9EB5-431F-8373-3C06DC6006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5917322-E0FB-4F71-AD55-F7519E51B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0946EB5-628B-467C-9206-1777D486E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F7B629-A73D-4ADF-8AF5-B3542FD05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F42A391-662E-430D-930F-0A9FBB56C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6492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9F62402-61D0-4583-B5A7-283F2D6EB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28594B-75F0-474B-9652-16B038D4A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1B33D8-602F-4074-94F5-351363692F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4662-0488-4AAC-B487-5898C2972610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53F76F-C2DD-4A67-9B38-BEC3EB8AD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8BCBE60-7346-4151-9757-37CF482D3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3483A-078E-4126-A6EA-D9A98E9636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763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37FC11-461D-40BF-8FB8-56CEB1D77D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7026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idle UE behavior for HPUE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B9CC40D-BC50-4C8A-886A-F76913F9E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96701"/>
            <a:ext cx="9144000" cy="1655762"/>
          </a:xfrm>
        </p:spPr>
        <p:txBody>
          <a:bodyPr anchor="ctr"/>
          <a:lstStyle/>
          <a:p>
            <a:r>
              <a:rPr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4A650A-366D-4EA0-8C9B-1BE153DE484A}"/>
              </a:ext>
            </a:extLst>
          </p:cNvPr>
          <p:cNvSpPr txBox="1"/>
          <p:nvPr/>
        </p:nvSpPr>
        <p:spPr>
          <a:xfrm>
            <a:off x="382772" y="683581"/>
            <a:ext cx="1135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RAN4#87, Busan, Korea					   	</a:t>
            </a:r>
            <a:r>
              <a:rPr lang="en-US"/>
              <a:t>                           draft  </a:t>
            </a:r>
            <a:r>
              <a:rPr lang="en-US" dirty="0"/>
              <a:t>R4-1808184</a:t>
            </a:r>
          </a:p>
        </p:txBody>
      </p:sp>
    </p:spTree>
    <p:extLst>
      <p:ext uri="{BB962C8B-B14F-4D97-AF65-F5344CB8AC3E}">
        <p14:creationId xmlns:p14="http://schemas.microsoft.com/office/powerpoint/2010/main" val="134109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Background: 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488558"/>
            <a:ext cx="10853058" cy="500431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ja-JP" sz="1600" dirty="0"/>
              <a:t>In LTE, power class 3 (PC3) is default power class, and high power capable UE (e.g. PC2) assumes 23dBm of output power at maximum if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does not signal </a:t>
            </a:r>
            <a:r>
              <a:rPr lang="en-US" altLang="ja-JP" sz="1600" dirty="0" err="1"/>
              <a:t>Pmax</a:t>
            </a:r>
            <a:r>
              <a:rPr lang="en-US" altLang="ja-JP" sz="1600" dirty="0"/>
              <a:t> &gt; 23dBm except for band 41[TS36.101]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ja-JP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ja-JP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ja-JP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ja-JP" sz="16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ja-JP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ja-JP" sz="1600" dirty="0"/>
              <a:t>If similar approach is applied for NR, there is a problem for cell measurement criterion for HPUE in idle mode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/>
              <a:t>See slide #3 and #4 for details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/>
              <a:t>Note: TS36.304 is the RAN2 specification for cell selection criterion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ja-JP" sz="1600" dirty="0">
                <a:solidFill>
                  <a:srgbClr val="FF0000"/>
                </a:solidFill>
              </a:rPr>
              <a:t>Note: Assumption of deployment scenario: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>
                <a:solidFill>
                  <a:srgbClr val="FF0000"/>
                </a:solidFill>
              </a:rPr>
              <a:t>Both PC2 and PC3 are in the network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ja-JP" sz="1400" dirty="0">
                <a:solidFill>
                  <a:srgbClr val="FF0000"/>
                </a:solidFill>
              </a:rPr>
              <a:t>Cell coverage is well planed for PC3 UE to keep a connectivity to the network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ja-JP" sz="1800" dirty="0"/>
          </a:p>
        </p:txBody>
      </p:sp>
      <p:sp>
        <p:nvSpPr>
          <p:cNvPr id="4" name="正方形/長方形 3"/>
          <p:cNvSpPr/>
          <p:nvPr/>
        </p:nvSpPr>
        <p:spPr>
          <a:xfrm>
            <a:off x="985158" y="2173471"/>
            <a:ext cx="10559142" cy="25110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>
              <a:spcAft>
                <a:spcPts val="300"/>
              </a:spcAft>
            </a:pPr>
            <a:r>
              <a:rPr lang="en-GB" altLang="ja-JP" sz="1200" b="1" u="sng" dirty="0">
                <a:solidFill>
                  <a:schemeClr val="tx1"/>
                </a:solidFill>
                <a:latin typeface="Times New Roman"/>
                <a:ea typeface="Times New Roman"/>
              </a:rPr>
              <a:t>TS36.101-1, Sect. </a:t>
            </a:r>
            <a:r>
              <a:rPr lang="en-US" altLang="ja-JP" sz="1200" b="1" u="sng" dirty="0">
                <a:solidFill>
                  <a:schemeClr val="tx1"/>
                </a:solidFill>
                <a:latin typeface="Times New Roman"/>
                <a:ea typeface="Times New Roman"/>
              </a:rPr>
              <a:t>6.2.2</a:t>
            </a:r>
            <a:endParaRPr lang="en-GB" altLang="ja-JP" sz="1200" b="1" u="sng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For each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supported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frequency band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other than Band 41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the UE shall: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UE supports a different power class than the default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UE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power class for the band and the supported power class enables the higher maximum output power than that of the default power class: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band is a TDD band 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whose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frame configuration is 0 or 6; or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IE </a:t>
            </a:r>
            <a:r>
              <a:rPr lang="en-GB" altLang="ja-JP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P-Max</a:t>
            </a: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as defined in TS 36.331 [7] is not provided; or</a:t>
            </a:r>
            <a:endParaRPr lang="ja-JP" altLang="ja-JP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if the IE </a:t>
            </a:r>
            <a:r>
              <a:rPr lang="en-GB" altLang="ja-JP" sz="12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P-Ma</a:t>
            </a: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 as defined in TS 36.331 [7] is provided and set to the maximum output power of the default power class or lower;</a:t>
            </a:r>
            <a:endParaRPr lang="ja-JP" altLang="ja-JP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meet all requirements for the default power class of the operating band in which the UE is operating and set its configured transmitted power as specified in sub-clause 6.2.5;</a:t>
            </a:r>
            <a:endParaRPr lang="ja-JP" altLang="ja-JP" sz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4038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else (</a:t>
            </a:r>
            <a:r>
              <a:rPr lang="en-GB" altLang="ja-JP" sz="12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i.e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 IE </a:t>
            </a:r>
            <a:r>
              <a:rPr lang="en-GB" altLang="ja-JP" sz="12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P-Max</a:t>
            </a: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as defined in TS 36.331 [7] is provided and set to the higher value than the maximum output power of the default power class):</a:t>
            </a:r>
            <a:endParaRPr lang="ja-JP" altLang="ja-JP" sz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180340" hangingPunct="0">
              <a:spcAft>
                <a:spcPts val="300"/>
              </a:spcAft>
            </a:pPr>
            <a:r>
              <a:rPr lang="en-GB" altLang="ja-JP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	meet all requirements for the supported power class and set its configured transmitted power class as specified in sub-clause 6.2.5;</a:t>
            </a:r>
            <a:endParaRPr lang="ja-JP" altLang="ja-JP" sz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535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EB85FE62-01B7-487F-A9B3-B0317FE48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308129"/>
              </p:ext>
            </p:extLst>
          </p:nvPr>
        </p:nvGraphicFramePr>
        <p:xfrm>
          <a:off x="8333955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rxlevmin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-1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-4</a:t>
                      </a:r>
                      <a:endParaRPr kumimoji="1" lang="ja-JP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6136066-FF86-4343-B7A6-283CF5C30AF1}"/>
              </a:ext>
            </a:extLst>
          </p:cNvPr>
          <p:cNvSpPr txBox="1"/>
          <p:nvPr/>
        </p:nvSpPr>
        <p:spPr>
          <a:xfrm>
            <a:off x="327863" y="896657"/>
            <a:ext cx="10451307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b="1" u="sng" dirty="0"/>
              <a:t>Assumption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P-Max = 26 is broadcasted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Cell selection criterion</a:t>
            </a:r>
            <a:r>
              <a:rPr lang="ja-JP" altLang="en-US" dirty="0"/>
              <a:t>（</a:t>
            </a:r>
            <a:r>
              <a:rPr lang="en-US" altLang="ja-JP" dirty="0" err="1"/>
              <a:t>Qrxlevminoffset</a:t>
            </a:r>
            <a:r>
              <a:rPr lang="en-US" altLang="ja-JP" dirty="0"/>
              <a:t> and </a:t>
            </a:r>
            <a:r>
              <a:rPr lang="en-US" altLang="ja-JP" dirty="0" err="1">
                <a:sym typeface="Wingdings" panose="05000000000000000000" pitchFamily="2" charset="2"/>
              </a:rPr>
              <a:t>Qoffset</a:t>
            </a:r>
            <a:r>
              <a:rPr lang="en-US" altLang="ja-JP" sz="1400" dirty="0" err="1">
                <a:sym typeface="Wingdings" panose="05000000000000000000" pitchFamily="2" charset="2"/>
              </a:rPr>
              <a:t>temp</a:t>
            </a:r>
            <a:r>
              <a:rPr lang="en-US" altLang="ja-JP" sz="1400" dirty="0">
                <a:sym typeface="Wingdings" panose="05000000000000000000" pitchFamily="2" charset="2"/>
              </a:rPr>
              <a:t> </a:t>
            </a:r>
            <a:r>
              <a:rPr lang="en-US" altLang="ja-JP" dirty="0"/>
              <a:t>are zero for simplicity</a:t>
            </a:r>
            <a:r>
              <a:rPr lang="ja-JP" altLang="en-US" dirty="0"/>
              <a:t>）</a:t>
            </a:r>
            <a:endParaRPr lang="en-US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 err="1"/>
              <a:t>Srxlev</a:t>
            </a:r>
            <a:r>
              <a:rPr lang="en-US" altLang="ja-JP" dirty="0"/>
              <a:t> = </a:t>
            </a:r>
            <a:r>
              <a:rPr lang="en-US" altLang="ja-JP" dirty="0" err="1"/>
              <a:t>Qrxlevmeans</a:t>
            </a:r>
            <a:r>
              <a:rPr lang="ja-JP" altLang="en-US" dirty="0"/>
              <a:t> </a:t>
            </a:r>
            <a:r>
              <a:rPr lang="en-US" altLang="ja-JP" dirty="0"/>
              <a:t>(RSRP) – </a:t>
            </a:r>
            <a:r>
              <a:rPr lang="en-US" altLang="ja-JP" dirty="0" err="1"/>
              <a:t>Qrxlevmin</a:t>
            </a:r>
            <a:r>
              <a:rPr lang="en-US" altLang="ja-JP" dirty="0"/>
              <a:t> - </a:t>
            </a:r>
            <a:r>
              <a:rPr lang="en-US" altLang="ja-JP" dirty="0" err="1"/>
              <a:t>Pcompensation</a:t>
            </a:r>
            <a:r>
              <a:rPr lang="en-US" altLang="ja-JP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Qrxlevmin</a:t>
            </a:r>
            <a:r>
              <a:rPr lang="en-US" altLang="ja-JP" dirty="0">
                <a:solidFill>
                  <a:schemeClr val="tx1"/>
                </a:solidFill>
              </a:rPr>
              <a:t> = -124dBm is broadcasted (assuming cell edge of PC3 is -124dBm)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S</a:t>
            </a:r>
            <a:r>
              <a:rPr lang="en-US" altLang="ja-JP" sz="1400" dirty="0" err="1">
                <a:solidFill>
                  <a:schemeClr val="tx1"/>
                </a:solidFill>
              </a:rPr>
              <a:t>IntraSearchP</a:t>
            </a:r>
            <a:r>
              <a:rPr lang="en-US" altLang="ja-JP" sz="1400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= 0dBm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5679973A-9A65-4222-974F-BE073FBA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170132"/>
              </p:ext>
            </p:extLst>
          </p:nvPr>
        </p:nvGraphicFramePr>
        <p:xfrm>
          <a:off x="3853794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rxlevmin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-124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2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rgbClr val="00B050"/>
                          </a:solidFill>
                        </a:rPr>
                        <a:t>-1</a:t>
                      </a:r>
                      <a:endParaRPr kumimoji="1" lang="ja-JP" altLang="en-US" sz="12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209549" y="2664932"/>
            <a:ext cx="10866930" cy="2224872"/>
            <a:chOff x="209549" y="1949915"/>
            <a:chExt cx="10866930" cy="2939889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10F94DD7-2627-42CE-AEF6-B5457FE21335}"/>
                </a:ext>
              </a:extLst>
            </p:cNvPr>
            <p:cNvGrpSpPr/>
            <p:nvPr/>
          </p:nvGrpSpPr>
          <p:grpSpPr>
            <a:xfrm>
              <a:off x="4878084" y="1949915"/>
              <a:ext cx="6198395" cy="2420268"/>
              <a:chOff x="209549" y="1876476"/>
              <a:chExt cx="9141619" cy="2420268"/>
            </a:xfrm>
          </p:grpSpPr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47F4D1AF-89B8-4F92-8D32-8F2EE75B3168}"/>
                  </a:ext>
                </a:extLst>
              </p:cNvPr>
              <p:cNvGrpSpPr/>
              <p:nvPr/>
            </p:nvGrpSpPr>
            <p:grpSpPr>
              <a:xfrm>
                <a:off x="209549" y="1876476"/>
                <a:ext cx="9141619" cy="2420268"/>
                <a:chOff x="164306" y="1457321"/>
                <a:chExt cx="8386763" cy="3221831"/>
              </a:xfrm>
            </p:grpSpPr>
            <p:sp>
              <p:nvSpPr>
                <p:cNvPr id="54" name="楕円 53">
                  <a:extLst>
                    <a:ext uri="{FF2B5EF4-FFF2-40B4-BE49-F238E27FC236}">
                      <a16:creationId xmlns:a16="http://schemas.microsoft.com/office/drawing/2014/main" id="{76EF5C10-E974-4C1C-948D-4299728E921D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5" name="楕円 54">
                  <a:extLst>
                    <a:ext uri="{FF2B5EF4-FFF2-40B4-BE49-F238E27FC236}">
                      <a16:creationId xmlns:a16="http://schemas.microsoft.com/office/drawing/2014/main" id="{0BCF4E71-651D-4E78-89B9-D1E6EEE87C47}"/>
                    </a:ext>
                  </a:extLst>
                </p:cNvPr>
                <p:cNvSpPr/>
                <p:nvPr/>
              </p:nvSpPr>
              <p:spPr>
                <a:xfrm>
                  <a:off x="1159670" y="1716878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</p:grp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6F76E020-440E-4126-9568-AE893BF4430E}"/>
                  </a:ext>
                </a:extLst>
              </p:cNvPr>
              <p:cNvSpPr/>
              <p:nvPr/>
            </p:nvSpPr>
            <p:spPr>
              <a:xfrm>
                <a:off x="4512481" y="1987205"/>
                <a:ext cx="507206" cy="900758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kumimoji="1" lang="en-US" altLang="ja-JP" dirty="0"/>
                  <a:t>BS</a:t>
                </a:r>
                <a:r>
                  <a:rPr kumimoji="1" lang="ja-JP" altLang="en-US" dirty="0"/>
                  <a:t>＃</a:t>
                </a:r>
                <a:r>
                  <a:rPr kumimoji="1" lang="en-US" altLang="ja-JP" dirty="0"/>
                  <a:t>2</a:t>
                </a:r>
                <a:endParaRPr kumimoji="1" lang="ja-JP" altLang="en-US" dirty="0"/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00B72219-5A88-4A38-9BA4-680260E314EC}"/>
                </a:ext>
              </a:extLst>
            </p:cNvPr>
            <p:cNvGrpSpPr/>
            <p:nvPr/>
          </p:nvGrpSpPr>
          <p:grpSpPr>
            <a:xfrm>
              <a:off x="209549" y="1969463"/>
              <a:ext cx="6198395" cy="2752105"/>
              <a:chOff x="130968" y="1007255"/>
              <a:chExt cx="9141619" cy="2752105"/>
            </a:xfrm>
          </p:grpSpPr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E14F975E-6901-4439-9F1D-46DBEA73EB04}"/>
                  </a:ext>
                </a:extLst>
              </p:cNvPr>
              <p:cNvGrpSpPr/>
              <p:nvPr/>
            </p:nvGrpSpPr>
            <p:grpSpPr>
              <a:xfrm>
                <a:off x="130968" y="1007255"/>
                <a:ext cx="9141619" cy="2752105"/>
                <a:chOff x="164306" y="1457321"/>
                <a:chExt cx="8386763" cy="3663569"/>
              </a:xfrm>
            </p:grpSpPr>
            <p:sp>
              <p:nvSpPr>
                <p:cNvPr id="6" name="楕円 5">
                  <a:extLst>
                    <a:ext uri="{FF2B5EF4-FFF2-40B4-BE49-F238E27FC236}">
                      <a16:creationId xmlns:a16="http://schemas.microsoft.com/office/drawing/2014/main" id="{D4CA8C67-0766-43D5-ABED-39AB3B94364C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  <a:alpha val="47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7" name="楕円 6">
                  <a:extLst>
                    <a:ext uri="{FF2B5EF4-FFF2-40B4-BE49-F238E27FC236}">
                      <a16:creationId xmlns:a16="http://schemas.microsoft.com/office/drawing/2014/main" id="{688346D6-E0FB-4D9D-892F-A5EFD636E9F1}"/>
                    </a:ext>
                  </a:extLst>
                </p:cNvPr>
                <p:cNvSpPr/>
                <p:nvPr/>
              </p:nvSpPr>
              <p:spPr>
                <a:xfrm>
                  <a:off x="1159669" y="1716877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2CF6FCFD-8CE4-4204-A66D-E4D82C31156E}"/>
                    </a:ext>
                  </a:extLst>
                </p:cNvPr>
                <p:cNvSpPr txBox="1"/>
                <p:nvPr/>
              </p:nvSpPr>
              <p:spPr>
                <a:xfrm>
                  <a:off x="3400440" y="4133773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-124dBm</a:t>
                  </a:r>
                  <a:endParaRPr kumimoji="1" lang="ja-JP" altLang="en-US" sz="1400" dirty="0"/>
                </a:p>
              </p:txBody>
            </p:sp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2A03A454-33B2-473B-A9A4-67B36D0BEF45}"/>
                    </a:ext>
                  </a:extLst>
                </p:cNvPr>
                <p:cNvSpPr txBox="1"/>
                <p:nvPr/>
              </p:nvSpPr>
              <p:spPr>
                <a:xfrm>
                  <a:off x="4041361" y="4711181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-127dBm</a:t>
                  </a:r>
                  <a:endParaRPr kumimoji="1" lang="ja-JP" altLang="en-US" sz="1400" dirty="0"/>
                </a:p>
              </p:txBody>
            </p:sp>
          </p:grp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D09ABF9A-911A-4F6A-A2CF-97904982BC7D}"/>
                  </a:ext>
                </a:extLst>
              </p:cNvPr>
              <p:cNvCxnSpPr/>
              <p:nvPr/>
            </p:nvCxnSpPr>
            <p:spPr>
              <a:xfrm flipV="1">
                <a:off x="5922169" y="3361326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8D4B4657-5EEB-49E6-912A-CEC8CF9868D5}"/>
                  </a:ext>
                </a:extLst>
              </p:cNvPr>
              <p:cNvCxnSpPr/>
              <p:nvPr/>
            </p:nvCxnSpPr>
            <p:spPr>
              <a:xfrm flipV="1">
                <a:off x="5960267" y="2927934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D72E15AF-3489-4B16-9298-A6397F9A50AA}"/>
                  </a:ext>
                </a:extLst>
              </p:cNvPr>
              <p:cNvSpPr/>
              <p:nvPr/>
            </p:nvSpPr>
            <p:spPr>
              <a:xfrm>
                <a:off x="7642810" y="1938610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3BDCA99B-96A4-4E3C-95E8-04124E0C2EEB}"/>
                  </a:ext>
                </a:extLst>
              </p:cNvPr>
              <p:cNvSpPr/>
              <p:nvPr/>
            </p:nvSpPr>
            <p:spPr>
              <a:xfrm>
                <a:off x="8444859" y="1967399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4ECC5E88-6C0E-4460-909C-B29DCFC355D8}"/>
                </a:ext>
              </a:extLst>
            </p:cNvPr>
            <p:cNvCxnSpPr>
              <a:cxnSpLocks/>
            </p:cNvCxnSpPr>
            <p:nvPr/>
          </p:nvCxnSpPr>
          <p:spPr>
            <a:xfrm>
              <a:off x="5379341" y="3208696"/>
              <a:ext cx="234385" cy="1681108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コネクタ 61">
              <a:extLst>
                <a:ext uri="{FF2B5EF4-FFF2-40B4-BE49-F238E27FC236}">
                  <a16:creationId xmlns:a16="http://schemas.microsoft.com/office/drawing/2014/main" id="{A05D6F74-2264-492E-B9F0-723F2C6372A5}"/>
                </a:ext>
              </a:extLst>
            </p:cNvPr>
            <p:cNvCxnSpPr>
              <a:cxnSpLocks/>
            </p:cNvCxnSpPr>
            <p:nvPr/>
          </p:nvCxnSpPr>
          <p:spPr>
            <a:xfrm>
              <a:off x="5889904" y="3179598"/>
              <a:ext cx="4203983" cy="1710206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F0E363A6-F60E-4B50-AADF-1860AF5484CD}"/>
                </a:ext>
              </a:extLst>
            </p:cNvPr>
            <p:cNvSpPr txBox="1"/>
            <p:nvPr/>
          </p:nvSpPr>
          <p:spPr>
            <a:xfrm>
              <a:off x="1620871" y="2716153"/>
              <a:ext cx="1409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Serving cell</a:t>
              </a:r>
              <a:endParaRPr kumimoji="1" lang="ja-JP" altLang="en-US" dirty="0"/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474F9831-A1D8-4537-B0F4-D8B11CB3580A}"/>
                </a:ext>
              </a:extLst>
            </p:cNvPr>
            <p:cNvSpPr txBox="1"/>
            <p:nvPr/>
          </p:nvSpPr>
          <p:spPr>
            <a:xfrm>
              <a:off x="8137259" y="2664932"/>
              <a:ext cx="1590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/>
                <a:t>Neighbor </a:t>
              </a:r>
              <a:r>
                <a:rPr kumimoji="1" lang="en-US" altLang="ja-JP" dirty="0"/>
                <a:t>cell</a:t>
              </a:r>
              <a:endParaRPr kumimoji="1" lang="ja-JP" altLang="en-US" dirty="0"/>
            </a:p>
          </p:txBody>
        </p:sp>
      </p:grpSp>
      <p:sp>
        <p:nvSpPr>
          <p:cNvPr id="30" name="タイトル 1">
            <a:extLst>
              <a:ext uri="{FF2B5EF4-FFF2-40B4-BE49-F238E27FC236}">
                <a16:creationId xmlns:a16="http://schemas.microsoft.com/office/drawing/2014/main" id="{B826B423-2959-4CBE-9D2B-ED8707722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663" y="32659"/>
            <a:ext cx="10515600" cy="920848"/>
          </a:xfrm>
        </p:spPr>
        <p:txBody>
          <a:bodyPr>
            <a:noAutofit/>
          </a:bodyPr>
          <a:lstStyle/>
          <a:p>
            <a:r>
              <a:rPr lang="en-US" altLang="ja-JP" sz="2800" b="1" dirty="0"/>
              <a:t>Problem statement (1/2)</a:t>
            </a:r>
            <a:endParaRPr lang="ja-JP" altLang="ja-JP" sz="2800" b="1" dirty="0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F76E020-440E-4126-9568-AE893BF4430E}"/>
              </a:ext>
            </a:extLst>
          </p:cNvPr>
          <p:cNvSpPr/>
          <p:nvPr/>
        </p:nvSpPr>
        <p:spPr>
          <a:xfrm>
            <a:off x="3090006" y="2763561"/>
            <a:ext cx="343907" cy="6816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kumimoji="1" lang="en-US" altLang="ja-JP" dirty="0"/>
              <a:t>BS</a:t>
            </a:r>
            <a:r>
              <a:rPr kumimoji="1" lang="ja-JP" altLang="en-US" dirty="0"/>
              <a:t>＃</a:t>
            </a:r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1" name="圆角矩形标注 30"/>
          <p:cNvSpPr/>
          <p:nvPr/>
        </p:nvSpPr>
        <p:spPr>
          <a:xfrm rot="10800000">
            <a:off x="3471783" y="6359280"/>
            <a:ext cx="7742021" cy="498719"/>
          </a:xfrm>
          <a:prstGeom prst="wedgeRoundRectCallout">
            <a:avLst>
              <a:gd name="adj1" fmla="val 8212"/>
              <a:gd name="adj2" fmla="val 9623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19376" y="6396335"/>
            <a:ext cx="7814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solidFill>
                  <a:srgbClr val="00B050"/>
                </a:solidFill>
              </a:rPr>
              <a:t>PC3 UE coverage may be </a:t>
            </a:r>
            <a:r>
              <a:rPr lang="en-US" altLang="ja-JP" sz="1400" b="1" dirty="0" err="1">
                <a:solidFill>
                  <a:srgbClr val="00B050"/>
                </a:solidFill>
              </a:rPr>
              <a:t>shrinked</a:t>
            </a:r>
            <a:r>
              <a:rPr lang="en-US" altLang="ja-JP" sz="1400" b="1" dirty="0">
                <a:solidFill>
                  <a:srgbClr val="00B050"/>
                </a:solidFill>
              </a:rPr>
              <a:t>, and may not camp on any NR cells, and also cause  </a:t>
            </a:r>
            <a:r>
              <a:rPr lang="en-US" altLang="zh-CN" sz="1400" b="1" dirty="0">
                <a:solidFill>
                  <a:srgbClr val="00B050"/>
                </a:solidFill>
              </a:rPr>
              <a:t>unnecessary</a:t>
            </a:r>
            <a:r>
              <a:rPr lang="en-US" altLang="ja-JP" sz="1400" b="1" dirty="0">
                <a:solidFill>
                  <a:srgbClr val="00B050"/>
                </a:solidFill>
              </a:rPr>
              <a:t> intra-frequency measurement </a:t>
            </a:r>
          </a:p>
        </p:txBody>
      </p:sp>
    </p:spTree>
    <p:extLst>
      <p:ext uri="{BB962C8B-B14F-4D97-AF65-F5344CB8AC3E}">
        <p14:creationId xmlns:p14="http://schemas.microsoft.com/office/powerpoint/2010/main" val="1402340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EB85FE62-01B7-487F-A9B3-B0317FE48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06762"/>
              </p:ext>
            </p:extLst>
          </p:nvPr>
        </p:nvGraphicFramePr>
        <p:xfrm>
          <a:off x="8333955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-125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>
                          <a:solidFill>
                            <a:srgbClr val="FF0000"/>
                          </a:solidFill>
                        </a:rPr>
                        <a:t>Q</a:t>
                      </a:r>
                      <a:r>
                        <a:rPr kumimoji="1" lang="en-US" altLang="ja-JP" sz="1000" dirty="0" err="1">
                          <a:solidFill>
                            <a:srgbClr val="FF0000"/>
                          </a:solidFill>
                        </a:rPr>
                        <a:t>rxlevmin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rgbClr val="00B050"/>
                          </a:solidFill>
                        </a:rPr>
                        <a:t>2</a:t>
                      </a:r>
                      <a:endParaRPr kumimoji="1" lang="ja-JP" altLang="en-US" sz="12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-1</a:t>
                      </a:r>
                      <a:endParaRPr kumimoji="1" lang="ja-JP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6136066-FF86-4343-B7A6-283CF5C30AF1}"/>
              </a:ext>
            </a:extLst>
          </p:cNvPr>
          <p:cNvSpPr txBox="1"/>
          <p:nvPr/>
        </p:nvSpPr>
        <p:spPr>
          <a:xfrm>
            <a:off x="333642" y="895163"/>
            <a:ext cx="10451307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b="1" u="sng" dirty="0"/>
              <a:t>Assumption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P-Max = 26 is broadcasted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Cell selection criterion</a:t>
            </a:r>
            <a:r>
              <a:rPr lang="ja-JP" altLang="en-US" dirty="0"/>
              <a:t>（</a:t>
            </a:r>
            <a:r>
              <a:rPr lang="en-US" altLang="ja-JP" dirty="0" err="1"/>
              <a:t>Qrxlevminoffset</a:t>
            </a:r>
            <a:r>
              <a:rPr lang="en-US" altLang="ja-JP" dirty="0"/>
              <a:t> and </a:t>
            </a:r>
            <a:r>
              <a:rPr lang="en-US" altLang="ja-JP" dirty="0" err="1">
                <a:sym typeface="Wingdings" panose="05000000000000000000" pitchFamily="2" charset="2"/>
              </a:rPr>
              <a:t>Qoffset</a:t>
            </a:r>
            <a:r>
              <a:rPr lang="en-US" altLang="ja-JP" sz="1400" dirty="0" err="1">
                <a:sym typeface="Wingdings" panose="05000000000000000000" pitchFamily="2" charset="2"/>
              </a:rPr>
              <a:t>temp</a:t>
            </a:r>
            <a:r>
              <a:rPr lang="en-US" altLang="ja-JP" sz="1400" dirty="0">
                <a:sym typeface="Wingdings" panose="05000000000000000000" pitchFamily="2" charset="2"/>
              </a:rPr>
              <a:t> </a:t>
            </a:r>
            <a:r>
              <a:rPr lang="en-US" altLang="ja-JP" dirty="0"/>
              <a:t>are zero for simplicity</a:t>
            </a:r>
            <a:r>
              <a:rPr lang="ja-JP" altLang="en-US" dirty="0"/>
              <a:t>）</a:t>
            </a:r>
            <a:endParaRPr lang="en-US" altLang="ja-JP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dirty="0" err="1"/>
              <a:t>Srxlev</a:t>
            </a:r>
            <a:r>
              <a:rPr lang="en-US" altLang="ja-JP" dirty="0"/>
              <a:t> = </a:t>
            </a:r>
            <a:r>
              <a:rPr lang="en-US" altLang="ja-JP" dirty="0" err="1"/>
              <a:t>Qrxlevmeans</a:t>
            </a:r>
            <a:r>
              <a:rPr lang="ja-JP" altLang="en-US" dirty="0"/>
              <a:t> </a:t>
            </a:r>
            <a:r>
              <a:rPr lang="en-US" altLang="ja-JP" dirty="0"/>
              <a:t>(RSRP) – </a:t>
            </a:r>
            <a:r>
              <a:rPr lang="en-US" altLang="ja-JP" dirty="0" err="1"/>
              <a:t>Qrxlevmin</a:t>
            </a:r>
            <a:r>
              <a:rPr lang="en-US" altLang="ja-JP" dirty="0"/>
              <a:t> - </a:t>
            </a:r>
            <a:r>
              <a:rPr lang="en-US" altLang="ja-JP" dirty="0" err="1"/>
              <a:t>Pcompensation</a:t>
            </a:r>
            <a:r>
              <a:rPr lang="en-US" altLang="ja-JP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Qrxlevmin</a:t>
            </a:r>
            <a:r>
              <a:rPr lang="en-US" altLang="ja-JP" dirty="0">
                <a:solidFill>
                  <a:schemeClr val="tx1"/>
                </a:solidFill>
              </a:rPr>
              <a:t> = </a:t>
            </a:r>
            <a:r>
              <a:rPr lang="en-US" altLang="ja-JP" dirty="0">
                <a:solidFill>
                  <a:srgbClr val="FF0000"/>
                </a:solidFill>
              </a:rPr>
              <a:t>-127dBm</a:t>
            </a:r>
            <a:r>
              <a:rPr lang="en-US" altLang="ja-JP" dirty="0">
                <a:solidFill>
                  <a:schemeClr val="tx1"/>
                </a:solidFill>
              </a:rPr>
              <a:t> is broadcasted (assuming cell edge of PC3 is -124dBm)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tx1"/>
                </a:solidFill>
              </a:rPr>
              <a:t>S</a:t>
            </a:r>
            <a:r>
              <a:rPr lang="en-US" altLang="ja-JP" sz="1400" dirty="0" err="1">
                <a:solidFill>
                  <a:schemeClr val="tx1"/>
                </a:solidFill>
              </a:rPr>
              <a:t>IntraSearchP</a:t>
            </a:r>
            <a:r>
              <a:rPr lang="en-US" altLang="ja-JP" sz="1400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= 0dB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5679973A-9A65-4222-974F-BE073FBA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71794"/>
              </p:ext>
            </p:extLst>
          </p:nvPr>
        </p:nvGraphicFramePr>
        <p:xfrm>
          <a:off x="3853794" y="4796816"/>
          <a:ext cx="3519864" cy="137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3288">
                  <a:extLst>
                    <a:ext uri="{9D8B030D-6E8A-4147-A177-3AD203B41FA5}">
                      <a16:colId xmlns:a16="http://schemas.microsoft.com/office/drawing/2014/main" val="431312680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3562811226"/>
                    </a:ext>
                  </a:extLst>
                </a:gridCol>
                <a:gridCol w="1173288">
                  <a:extLst>
                    <a:ext uri="{9D8B030D-6E8A-4147-A177-3AD203B41FA5}">
                      <a16:colId xmlns:a16="http://schemas.microsoft.com/office/drawing/2014/main" val="4203505098"/>
                    </a:ext>
                  </a:extLst>
                </a:gridCol>
              </a:tblGrid>
              <a:tr h="187831"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PC3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611879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Q</a:t>
                      </a:r>
                      <a:r>
                        <a:rPr kumimoji="1" lang="en-US" altLang="ja-JP" sz="1000" dirty="0" err="1"/>
                        <a:t>rxlevmeas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-122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86235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>
                          <a:solidFill>
                            <a:srgbClr val="FF0000"/>
                          </a:solidFill>
                        </a:rPr>
                        <a:t>Q</a:t>
                      </a:r>
                      <a:r>
                        <a:rPr kumimoji="1" lang="en-US" altLang="ja-JP" sz="1000" dirty="0" err="1">
                          <a:solidFill>
                            <a:srgbClr val="FF0000"/>
                          </a:solidFill>
                        </a:rPr>
                        <a:t>rxlevmin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rgbClr val="FF0000"/>
                          </a:solidFill>
                        </a:rPr>
                        <a:t>-127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88714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P</a:t>
                      </a:r>
                      <a:r>
                        <a:rPr kumimoji="1" lang="en-US" altLang="ja-JP" sz="1000" dirty="0" err="1"/>
                        <a:t>compensation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0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3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116882"/>
                  </a:ext>
                </a:extLst>
              </a:tr>
              <a:tr h="1878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 err="1"/>
                        <a:t>Srxlev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/>
                        <a:t>5</a:t>
                      </a:r>
                      <a:endParaRPr kumimoji="1" lang="ja-JP" alt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041493"/>
                  </a:ext>
                </a:extLst>
              </a:tr>
            </a:tbl>
          </a:graphicData>
        </a:graphic>
      </p:graphicFrame>
      <p:grpSp>
        <p:nvGrpSpPr>
          <p:cNvPr id="29" name="グループ化 28"/>
          <p:cNvGrpSpPr/>
          <p:nvPr/>
        </p:nvGrpSpPr>
        <p:grpSpPr>
          <a:xfrm>
            <a:off x="209549" y="2664932"/>
            <a:ext cx="10866930" cy="2224872"/>
            <a:chOff x="209549" y="1949915"/>
            <a:chExt cx="10866930" cy="2939889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0F94DD7-2627-42CE-AEF6-B5457FE21335}"/>
                </a:ext>
              </a:extLst>
            </p:cNvPr>
            <p:cNvGrpSpPr/>
            <p:nvPr/>
          </p:nvGrpSpPr>
          <p:grpSpPr>
            <a:xfrm>
              <a:off x="4878084" y="1949915"/>
              <a:ext cx="6198395" cy="2420268"/>
              <a:chOff x="209549" y="1876476"/>
              <a:chExt cx="9141619" cy="2420268"/>
            </a:xfrm>
          </p:grpSpPr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47F4D1AF-89B8-4F92-8D32-8F2EE75B3168}"/>
                  </a:ext>
                </a:extLst>
              </p:cNvPr>
              <p:cNvGrpSpPr/>
              <p:nvPr/>
            </p:nvGrpSpPr>
            <p:grpSpPr>
              <a:xfrm>
                <a:off x="209549" y="1876476"/>
                <a:ext cx="9141619" cy="2420268"/>
                <a:chOff x="164306" y="1457321"/>
                <a:chExt cx="8386763" cy="3221831"/>
              </a:xfrm>
            </p:grpSpPr>
            <p:sp>
              <p:nvSpPr>
                <p:cNvPr id="57" name="楕円 53">
                  <a:extLst>
                    <a:ext uri="{FF2B5EF4-FFF2-40B4-BE49-F238E27FC236}">
                      <a16:creationId xmlns:a16="http://schemas.microsoft.com/office/drawing/2014/main" id="{76EF5C10-E974-4C1C-948D-4299728E921D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8" name="楕円 54">
                  <a:extLst>
                    <a:ext uri="{FF2B5EF4-FFF2-40B4-BE49-F238E27FC236}">
                      <a16:creationId xmlns:a16="http://schemas.microsoft.com/office/drawing/2014/main" id="{0BCF4E71-651D-4E78-89B9-D1E6EEE87C47}"/>
                    </a:ext>
                  </a:extLst>
                </p:cNvPr>
                <p:cNvSpPr/>
                <p:nvPr/>
              </p:nvSpPr>
              <p:spPr>
                <a:xfrm>
                  <a:off x="1159670" y="1716878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</p:grpSp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6F76E020-440E-4126-9568-AE893BF4430E}"/>
                  </a:ext>
                </a:extLst>
              </p:cNvPr>
              <p:cNvSpPr/>
              <p:nvPr/>
            </p:nvSpPr>
            <p:spPr>
              <a:xfrm>
                <a:off x="4512481" y="1987205"/>
                <a:ext cx="507206" cy="900758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kumimoji="1" lang="en-US" altLang="ja-JP" dirty="0"/>
                  <a:t>BS</a:t>
                </a:r>
                <a:r>
                  <a:rPr kumimoji="1" lang="ja-JP" altLang="en-US" dirty="0"/>
                  <a:t>＃</a:t>
                </a:r>
                <a:r>
                  <a:rPr kumimoji="1" lang="en-US" altLang="ja-JP" dirty="0"/>
                  <a:t>2</a:t>
                </a:r>
                <a:endParaRPr kumimoji="1" lang="ja-JP" altLang="en-US" dirty="0"/>
              </a:p>
            </p:txBody>
          </p:sp>
        </p:grp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00B72219-5A88-4A38-9BA4-680260E314EC}"/>
                </a:ext>
              </a:extLst>
            </p:cNvPr>
            <p:cNvGrpSpPr/>
            <p:nvPr/>
          </p:nvGrpSpPr>
          <p:grpSpPr>
            <a:xfrm>
              <a:off x="209549" y="1969463"/>
              <a:ext cx="6198395" cy="2752105"/>
              <a:chOff x="130968" y="1007255"/>
              <a:chExt cx="9141619" cy="2752105"/>
            </a:xfrm>
          </p:grpSpPr>
          <p:grpSp>
            <p:nvGrpSpPr>
              <p:cNvPr id="40" name="グループ化 39">
                <a:extLst>
                  <a:ext uri="{FF2B5EF4-FFF2-40B4-BE49-F238E27FC236}">
                    <a16:creationId xmlns:a16="http://schemas.microsoft.com/office/drawing/2014/main" id="{E14F975E-6901-4439-9F1D-46DBEA73EB04}"/>
                  </a:ext>
                </a:extLst>
              </p:cNvPr>
              <p:cNvGrpSpPr/>
              <p:nvPr/>
            </p:nvGrpSpPr>
            <p:grpSpPr>
              <a:xfrm>
                <a:off x="130968" y="1007255"/>
                <a:ext cx="9141619" cy="2752105"/>
                <a:chOff x="164306" y="1457321"/>
                <a:chExt cx="8386763" cy="3663569"/>
              </a:xfrm>
            </p:grpSpPr>
            <p:sp>
              <p:nvSpPr>
                <p:cNvPr id="49" name="楕円 5">
                  <a:extLst>
                    <a:ext uri="{FF2B5EF4-FFF2-40B4-BE49-F238E27FC236}">
                      <a16:creationId xmlns:a16="http://schemas.microsoft.com/office/drawing/2014/main" id="{D4CA8C67-0766-43D5-ABED-39AB3B94364C}"/>
                    </a:ext>
                  </a:extLst>
                </p:cNvPr>
                <p:cNvSpPr/>
                <p:nvPr/>
              </p:nvSpPr>
              <p:spPr>
                <a:xfrm>
                  <a:off x="164306" y="1457321"/>
                  <a:ext cx="8386763" cy="3221831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  <a:alpha val="47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0" name="楕円 6">
                  <a:extLst>
                    <a:ext uri="{FF2B5EF4-FFF2-40B4-BE49-F238E27FC236}">
                      <a16:creationId xmlns:a16="http://schemas.microsoft.com/office/drawing/2014/main" id="{688346D6-E0FB-4D9D-892F-A5EFD636E9F1}"/>
                    </a:ext>
                  </a:extLst>
                </p:cNvPr>
                <p:cNvSpPr/>
                <p:nvPr/>
              </p:nvSpPr>
              <p:spPr>
                <a:xfrm>
                  <a:off x="1159669" y="1716877"/>
                  <a:ext cx="6369844" cy="2397919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2CF6FCFD-8CE4-4204-A66D-E4D82C31156E}"/>
                    </a:ext>
                  </a:extLst>
                </p:cNvPr>
                <p:cNvSpPr txBox="1"/>
                <p:nvPr/>
              </p:nvSpPr>
              <p:spPr>
                <a:xfrm>
                  <a:off x="3400440" y="4133773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-124dBm</a:t>
                  </a:r>
                  <a:endParaRPr kumimoji="1" lang="ja-JP" altLang="en-US" sz="1400" dirty="0"/>
                </a:p>
              </p:txBody>
            </p:sp>
            <p:sp>
              <p:nvSpPr>
                <p:cNvPr id="52" name="テキスト ボックス 51">
                  <a:extLst>
                    <a:ext uri="{FF2B5EF4-FFF2-40B4-BE49-F238E27FC236}">
                      <a16:creationId xmlns:a16="http://schemas.microsoft.com/office/drawing/2014/main" id="{2A03A454-33B2-473B-A9A4-67B36D0BEF45}"/>
                    </a:ext>
                  </a:extLst>
                </p:cNvPr>
                <p:cNvSpPr txBox="1"/>
                <p:nvPr/>
              </p:nvSpPr>
              <p:spPr>
                <a:xfrm>
                  <a:off x="4041361" y="4711181"/>
                  <a:ext cx="2444598" cy="4097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400" dirty="0"/>
                    <a:t>RSRP &lt; -127dBm</a:t>
                  </a:r>
                  <a:endParaRPr kumimoji="1" lang="ja-JP" altLang="en-US" sz="1400" dirty="0"/>
                </a:p>
              </p:txBody>
            </p:sp>
          </p:grpSp>
          <p:cxnSp>
            <p:nvCxnSpPr>
              <p:cNvPr id="41" name="直線コネクタ 40">
                <a:extLst>
                  <a:ext uri="{FF2B5EF4-FFF2-40B4-BE49-F238E27FC236}">
                    <a16:creationId xmlns:a16="http://schemas.microsoft.com/office/drawing/2014/main" id="{D09ABF9A-911A-4F6A-A2CF-97904982BC7D}"/>
                  </a:ext>
                </a:extLst>
              </p:cNvPr>
              <p:cNvCxnSpPr/>
              <p:nvPr/>
            </p:nvCxnSpPr>
            <p:spPr>
              <a:xfrm flipV="1">
                <a:off x="5922169" y="3361326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8D4B4657-5EEB-49E6-912A-CEC8CF9868D5}"/>
                  </a:ext>
                </a:extLst>
              </p:cNvPr>
              <p:cNvCxnSpPr/>
              <p:nvPr/>
            </p:nvCxnSpPr>
            <p:spPr>
              <a:xfrm flipV="1">
                <a:off x="5960267" y="2927934"/>
                <a:ext cx="85725" cy="1748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D72E15AF-3489-4B16-9298-A6397F9A50AA}"/>
                  </a:ext>
                </a:extLst>
              </p:cNvPr>
              <p:cNvSpPr/>
              <p:nvPr/>
            </p:nvSpPr>
            <p:spPr>
              <a:xfrm>
                <a:off x="7642810" y="1938610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3BDCA99B-96A4-4E3C-95E8-04124E0C2EEB}"/>
                  </a:ext>
                </a:extLst>
              </p:cNvPr>
              <p:cNvSpPr/>
              <p:nvPr/>
            </p:nvSpPr>
            <p:spPr>
              <a:xfrm>
                <a:off x="8444859" y="1967399"/>
                <a:ext cx="127408" cy="221457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4ECC5E88-6C0E-4460-909C-B29DCFC355D8}"/>
                </a:ext>
              </a:extLst>
            </p:cNvPr>
            <p:cNvCxnSpPr>
              <a:cxnSpLocks/>
            </p:cNvCxnSpPr>
            <p:nvPr/>
          </p:nvCxnSpPr>
          <p:spPr>
            <a:xfrm>
              <a:off x="5379341" y="3208696"/>
              <a:ext cx="234385" cy="1681108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A05D6F74-2264-492E-B9F0-723F2C6372A5}"/>
                </a:ext>
              </a:extLst>
            </p:cNvPr>
            <p:cNvCxnSpPr>
              <a:cxnSpLocks/>
            </p:cNvCxnSpPr>
            <p:nvPr/>
          </p:nvCxnSpPr>
          <p:spPr>
            <a:xfrm>
              <a:off x="5889904" y="3179598"/>
              <a:ext cx="4203983" cy="1710206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F0E363A6-F60E-4B50-AADF-1860AF5484CD}"/>
                </a:ext>
              </a:extLst>
            </p:cNvPr>
            <p:cNvSpPr txBox="1"/>
            <p:nvPr/>
          </p:nvSpPr>
          <p:spPr>
            <a:xfrm>
              <a:off x="1620871" y="2716153"/>
              <a:ext cx="1409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Serving cell</a:t>
              </a:r>
              <a:endParaRPr kumimoji="1" lang="ja-JP" altLang="en-US" dirty="0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474F9831-A1D8-4537-B0F4-D8B11CB3580A}"/>
                </a:ext>
              </a:extLst>
            </p:cNvPr>
            <p:cNvSpPr txBox="1"/>
            <p:nvPr/>
          </p:nvSpPr>
          <p:spPr>
            <a:xfrm>
              <a:off x="8137259" y="2664932"/>
              <a:ext cx="1590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/>
                <a:t>Neighbor </a:t>
              </a:r>
              <a:r>
                <a:rPr kumimoji="1" lang="en-US" altLang="ja-JP" dirty="0"/>
                <a:t>cell</a:t>
              </a:r>
              <a:endParaRPr kumimoji="1" lang="ja-JP" altLang="en-US" dirty="0"/>
            </a:p>
          </p:txBody>
        </p:sp>
      </p:grpSp>
      <p:sp>
        <p:nvSpPr>
          <p:cNvPr id="59" name="タイトル 1">
            <a:extLst>
              <a:ext uri="{FF2B5EF4-FFF2-40B4-BE49-F238E27FC236}">
                <a16:creationId xmlns:a16="http://schemas.microsoft.com/office/drawing/2014/main" id="{B826B423-2959-4CBE-9D2B-ED8707722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663" y="32659"/>
            <a:ext cx="10515600" cy="920848"/>
          </a:xfrm>
        </p:spPr>
        <p:txBody>
          <a:bodyPr>
            <a:noAutofit/>
          </a:bodyPr>
          <a:lstStyle/>
          <a:p>
            <a:r>
              <a:rPr lang="en-US" altLang="ja-JP" sz="2800" b="1" dirty="0"/>
              <a:t>Problem statement (2/2)</a:t>
            </a:r>
            <a:endParaRPr lang="ja-JP" altLang="ja-JP" sz="2800" b="1" dirty="0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F76E020-440E-4126-9568-AE893BF4430E}"/>
              </a:ext>
            </a:extLst>
          </p:cNvPr>
          <p:cNvSpPr/>
          <p:nvPr/>
        </p:nvSpPr>
        <p:spPr>
          <a:xfrm>
            <a:off x="3090006" y="2763561"/>
            <a:ext cx="343907" cy="68168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kumimoji="1" lang="en-US" altLang="ja-JP" dirty="0"/>
              <a:t>BS</a:t>
            </a:r>
            <a:r>
              <a:rPr kumimoji="1" lang="ja-JP" altLang="en-US" dirty="0"/>
              <a:t>＃</a:t>
            </a:r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31" name="圆角矩形标注 30"/>
          <p:cNvSpPr/>
          <p:nvPr/>
        </p:nvSpPr>
        <p:spPr>
          <a:xfrm rot="10800000">
            <a:off x="3381152" y="6376241"/>
            <a:ext cx="8690346" cy="449099"/>
          </a:xfrm>
          <a:prstGeom prst="wedgeRoundRectCallout">
            <a:avLst>
              <a:gd name="adj1" fmla="val -24208"/>
              <a:gd name="adj2" fmla="val 11128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ja-JP" sz="800" b="1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40644" y="6375071"/>
            <a:ext cx="8895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b="1" dirty="0">
                <a:solidFill>
                  <a:srgbClr val="00B050"/>
                </a:solidFill>
              </a:rPr>
              <a:t>PC2 UE may not perform intra-frequency measurement for BS of neighbour cell even if the BS of neighbour cell is optimal, it will cause interference on the BS of neighbour cell</a:t>
            </a:r>
            <a:endParaRPr lang="zh-CN" altLang="zh-CN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31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5DACB-F3EC-4ED2-8130-77E1139F4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1620F1-D4DB-4291-9D58-4CF16E5B3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1449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Potential solutions</a:t>
            </a:r>
            <a:r>
              <a:rPr lang="en-US" altLang="ja-JP" sz="2000" dirty="0">
                <a:solidFill>
                  <a:srgbClr val="FF0000"/>
                </a:solidFill>
              </a:rPr>
              <a:t> for cell selection issue</a:t>
            </a:r>
            <a:r>
              <a:rPr lang="en-US" altLang="ja-JP" sz="2000" dirty="0"/>
              <a:t>:</a:t>
            </a:r>
          </a:p>
          <a:p>
            <a:pPr lvl="1"/>
            <a:r>
              <a:rPr lang="en-US" altLang="ja-JP" sz="1800" dirty="0"/>
              <a:t>Alt.1: Resolve this issue in RAN2 under the assumption that HPUE shall assume 23dBm of output power (i.e. default  power class) at maximum if </a:t>
            </a:r>
            <a:r>
              <a:rPr lang="en-US" altLang="ja-JP" sz="1800" dirty="0" err="1"/>
              <a:t>gNB</a:t>
            </a:r>
            <a:r>
              <a:rPr lang="en-US" altLang="ja-JP" sz="1800" dirty="0"/>
              <a:t> does NOT signal any </a:t>
            </a:r>
            <a:r>
              <a:rPr lang="en-US" altLang="ja-JP" sz="1800" dirty="0" err="1"/>
              <a:t>Pmax</a:t>
            </a:r>
            <a:r>
              <a:rPr lang="en-US" altLang="ja-JP" sz="1800" dirty="0"/>
              <a:t> value to HPUE</a:t>
            </a:r>
          </a:p>
          <a:p>
            <a:pPr lvl="1"/>
            <a:r>
              <a:rPr lang="en-US" altLang="ja-JP" sz="1800" dirty="0"/>
              <a:t>Alt.2: PC2 UE can assume 26dBm of output power at maximum if </a:t>
            </a:r>
            <a:r>
              <a:rPr lang="en-US" altLang="ja-JP" sz="1800" dirty="0" err="1"/>
              <a:t>gNB</a:t>
            </a:r>
            <a:r>
              <a:rPr lang="en-US" altLang="ja-JP" sz="1800" dirty="0"/>
              <a:t> does NOT signal any </a:t>
            </a:r>
            <a:r>
              <a:rPr lang="en-US" altLang="ja-JP" sz="1800" dirty="0" err="1"/>
              <a:t>Pmax</a:t>
            </a:r>
            <a:r>
              <a:rPr lang="en-US" altLang="ja-JP" sz="1800" dirty="0"/>
              <a:t> value to HPUE at least for band n41, n77, n78 and n79</a:t>
            </a:r>
          </a:p>
          <a:p>
            <a:pPr lvl="1"/>
            <a:r>
              <a:rPr lang="en-US" altLang="ja-JP" sz="1800" dirty="0"/>
              <a:t>Other solutions are not precluded</a:t>
            </a:r>
          </a:p>
          <a:p>
            <a:r>
              <a:rPr lang="en-US" altLang="ja-JP" sz="2000" dirty="0"/>
              <a:t>Send to RAN2 to ask to resolve the cell selection issue in idle mode</a:t>
            </a:r>
          </a:p>
          <a:p>
            <a:r>
              <a:rPr lang="en-US" altLang="ja-JP" sz="2000" dirty="0"/>
              <a:t>Solution to resolve this issue will be discussed after RAN4#87 meeting</a:t>
            </a:r>
            <a:endParaRPr lang="en-US" altLang="ja-JP" sz="2000" strike="sngStrike" dirty="0"/>
          </a:p>
          <a:p>
            <a:pPr lvl="1"/>
            <a:r>
              <a:rPr lang="en-US" altLang="ja-JP" sz="1600" dirty="0"/>
              <a:t>Note: The current </a:t>
            </a:r>
            <a:r>
              <a:rPr lang="en-GB" altLang="zh-CN" sz="1600" dirty="0">
                <a:solidFill>
                  <a:srgbClr val="FF0000"/>
                </a:solidFill>
              </a:rPr>
              <a:t>IE </a:t>
            </a:r>
            <a:r>
              <a:rPr lang="en-GB" altLang="zh-CN" sz="1600" i="1" dirty="0">
                <a:solidFill>
                  <a:srgbClr val="FF0000"/>
                </a:solidFill>
              </a:rPr>
              <a:t>P-Max</a:t>
            </a:r>
            <a:r>
              <a:rPr lang="en-US" altLang="ja-JP" sz="1600" dirty="0">
                <a:solidFill>
                  <a:srgbClr val="FF0000"/>
                </a:solidFill>
              </a:rPr>
              <a:t> </a:t>
            </a:r>
            <a:r>
              <a:rPr lang="en-US" altLang="ja-JP" sz="1600" dirty="0"/>
              <a:t>description in the Sect. 6.2.</a:t>
            </a:r>
            <a:r>
              <a:rPr lang="en-US" altLang="ja-JP" sz="1600" dirty="0">
                <a:solidFill>
                  <a:srgbClr val="FF0000"/>
                </a:solidFill>
              </a:rPr>
              <a:t>1</a:t>
            </a:r>
            <a:r>
              <a:rPr lang="en-US" altLang="ja-JP" sz="1600" dirty="0"/>
              <a:t> of TS38.101-1 is not final decision in RAN4 and can be revisited if RAN4 and RAN2 have no </a:t>
            </a:r>
            <a:r>
              <a:rPr lang="en-US" altLang="zh-CN" sz="1600" dirty="0">
                <a:solidFill>
                  <a:srgbClr val="FF0000"/>
                </a:solidFill>
              </a:rPr>
              <a:t>feasible</a:t>
            </a:r>
            <a:r>
              <a:rPr lang="en-US" altLang="zh-CN" sz="1600" dirty="0"/>
              <a:t> </a:t>
            </a:r>
            <a:r>
              <a:rPr lang="en-US" altLang="ja-JP" sz="1600" dirty="0"/>
              <a:t>solution to resolve the cell selection issue</a:t>
            </a:r>
            <a:endParaRPr lang="en-US" altLang="ja-JP" sz="1600" strike="sngStrike" dirty="0"/>
          </a:p>
        </p:txBody>
      </p:sp>
    </p:spTree>
    <p:extLst>
      <p:ext uri="{BB962C8B-B14F-4D97-AF65-F5344CB8AC3E}">
        <p14:creationId xmlns:p14="http://schemas.microsoft.com/office/powerpoint/2010/main" val="618634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1192" y="516119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b="1" dirty="0">
                <a:latin typeface="+mj-lt"/>
                <a:ea typeface="Meiryo UI" pitchFamily="50" charset="-128"/>
                <a:cs typeface="Meiryo UI" pitchFamily="50" charset="-128"/>
              </a:rPr>
              <a:t>References</a:t>
            </a:r>
            <a:endParaRPr lang="zh-CN" altLang="en-US" sz="36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1685186"/>
            <a:ext cx="11823404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1000"/>
              </a:spcAft>
              <a:buSzPct val="50000"/>
              <a:buFont typeface="Wingdings" pitchFamily="2" charset="2"/>
              <a:buChar char="l"/>
            </a:pPr>
            <a:r>
              <a:rPr lang="en-US" altLang="ja-JP" sz="2000" dirty="0">
                <a:ea typeface="宋体" pitchFamily="2" charset="-122"/>
              </a:rPr>
              <a:t> [1] </a:t>
            </a:r>
            <a:r>
              <a:rPr lang="en-GB" altLang="zh-CN" sz="2000" dirty="0">
                <a:ea typeface="宋体" pitchFamily="2" charset="-122"/>
              </a:rPr>
              <a:t>R4-1806899 Discussion on p-MAX for 5G NR Cell selection issue</a:t>
            </a:r>
            <a:r>
              <a:rPr lang="zh-CN" altLang="en-US" sz="2000" dirty="0">
                <a:ea typeface="宋体" pitchFamily="2" charset="-122"/>
              </a:rPr>
              <a:t>，</a:t>
            </a:r>
            <a:r>
              <a:rPr lang="en-GB" altLang="zh-CN" sz="2000" dirty="0">
                <a:ea typeface="宋体" pitchFamily="2" charset="-122"/>
              </a:rPr>
              <a:t> </a:t>
            </a:r>
            <a:r>
              <a:rPr lang="en-US" altLang="ja-JP" sz="2000" dirty="0">
                <a:ea typeface="宋体" pitchFamily="2" charset="-122"/>
              </a:rPr>
              <a:t>CMCC 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>
                <a:ea typeface="宋体" pitchFamily="2" charset="-122"/>
              </a:rPr>
              <a:t> [2] </a:t>
            </a:r>
            <a:r>
              <a:rPr lang="en-GB" altLang="zh-CN" sz="2000" dirty="0">
                <a:ea typeface="宋体" pitchFamily="2" charset="-122"/>
              </a:rPr>
              <a:t>R4-1807437 View on </a:t>
            </a:r>
            <a:r>
              <a:rPr lang="en-GB" altLang="zh-CN" sz="2000" dirty="0" err="1">
                <a:ea typeface="宋体" pitchFamily="2" charset="-122"/>
              </a:rPr>
              <a:t>Pmax</a:t>
            </a:r>
            <a:r>
              <a:rPr lang="en-GB" altLang="zh-CN" sz="2000" dirty="0">
                <a:ea typeface="宋体" pitchFamily="2" charset="-122"/>
              </a:rPr>
              <a:t> </a:t>
            </a:r>
            <a:r>
              <a:rPr lang="en-GB" altLang="zh-CN" sz="2000" dirty="0" err="1">
                <a:ea typeface="宋体" pitchFamily="2" charset="-122"/>
              </a:rPr>
              <a:t>signaling</a:t>
            </a:r>
            <a:r>
              <a:rPr lang="en-GB" altLang="zh-CN" sz="2000" dirty="0">
                <a:ea typeface="宋体" pitchFamily="2" charset="-122"/>
              </a:rPr>
              <a:t> for NR bands</a:t>
            </a:r>
            <a:r>
              <a:rPr lang="zh-CN" altLang="en-US" sz="2000" dirty="0">
                <a:ea typeface="宋体" pitchFamily="2" charset="-122"/>
              </a:rPr>
              <a:t>，</a:t>
            </a:r>
            <a:r>
              <a:rPr lang="en-GB" altLang="zh-CN" sz="2000" dirty="0">
                <a:ea typeface="宋体" pitchFamily="2" charset="-122"/>
              </a:rPr>
              <a:t> DOCOMO Communications Lab</a:t>
            </a:r>
            <a:endParaRPr lang="en-US" altLang="ja-JP" sz="2000" dirty="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3E5EEBA6-C507-4D4E-8751-ED4CC314DC2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0767" y="1545264"/>
            <a:ext cx="5524631" cy="5046921"/>
          </a:xfrm>
          <a:prstGeom prst="rect">
            <a:avLst/>
          </a:prstGeom>
        </p:spPr>
      </p:pic>
      <p:sp>
        <p:nvSpPr>
          <p:cNvPr id="3" name="タイトル 2">
            <a:extLst>
              <a:ext uri="{FF2B5EF4-FFF2-40B4-BE49-F238E27FC236}">
                <a16:creationId xmlns:a16="http://schemas.microsoft.com/office/drawing/2014/main" id="{3A88B282-0B7C-493E-B840-074596C40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b="1" dirty="0"/>
              <a:t>Annex:</a:t>
            </a:r>
            <a:br>
              <a:rPr kumimoji="1" lang="en-US" altLang="ja-JP" sz="3600" b="1" dirty="0"/>
            </a:br>
            <a:r>
              <a:rPr kumimoji="1" lang="en-US" altLang="ja-JP" sz="3600" b="1" dirty="0"/>
              <a:t>Cell selection criterion (TS36.304)</a:t>
            </a:r>
            <a:endParaRPr kumimoji="1"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94442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26B423-2959-4CBE-9D2B-ED8707722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800" b="1" dirty="0"/>
              <a:t>Annex :</a:t>
            </a:r>
            <a:br>
              <a:rPr lang="en-GB" altLang="ja-JP" sz="2800" b="1" dirty="0"/>
            </a:br>
            <a:r>
              <a:rPr lang="en-GB" altLang="ja-JP" sz="2800" b="1" dirty="0"/>
              <a:t>Measurement rules for cell re-selection (TS36.304, Sect. 5.2.4.2)</a:t>
            </a:r>
            <a:endParaRPr lang="ja-JP" altLang="ja-JP" sz="2800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6E291B-572A-43AF-9F2C-DCB3A769A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Following rules are used by the UE to limit needed measurements: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If the serving cell fulfils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Srxlev</a:t>
            </a:r>
            <a:r>
              <a:rPr lang="en-GB" altLang="ja-JP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IntraSearchP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and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Squal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IntraSearchQ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, the UE may choose not to perform intra-frequency measurements.</a:t>
            </a:r>
            <a:endParaRPr lang="ja-JP" altLang="ja-JP" dirty="0">
              <a:solidFill>
                <a:srgbClr val="FF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Otherwise, the UE shall perform intra-frequency measurements.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The UE shall apply the following rules for E-UTRAN inter-frequencies and inter-RAT frequencies which are indicated in system information and for which the UE has priority provided as defined in 5.2.4.1: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For an E-UTRAN inter-frequency or inter-RAT frequency with a reselection priority higher than the reselection priority of the current E-UTRA frequency the UE shall perform measurements of higher priority E-UTRAN inter-frequency or inter-RAT frequencies according to [10].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For an E-UTRAN inter-frequency with an equal or lower reselection priority than the reselection priority of the current E-UTRA frequency and for inter-RAT frequency with lower reselection priority than the reselection priority of the current E-UTRAN frequency: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-	If the serving cell fulfils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Srxlev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nonIntraSearchP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and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Squal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&gt; </a:t>
            </a:r>
            <a:r>
              <a:rPr lang="en-GB" altLang="ja-JP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S</a:t>
            </a:r>
            <a:r>
              <a:rPr lang="en-GB" altLang="ja-JP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nonIntraSearchQ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, the UE may choose not to perform measurements of E-UTRAN inter-frequencies or inter-RAT frequency cells of equal or lower priority unless the UE is triggered to measure an E-UTRAN inter-frequency which is configured with </a:t>
            </a:r>
            <a:r>
              <a:rPr lang="en-GB" altLang="ja-JP" i="1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redistributionInterFreqInfo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.</a:t>
            </a:r>
            <a:endParaRPr lang="ja-JP" altLang="ja-JP" dirty="0">
              <a:solidFill>
                <a:srgbClr val="FF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20725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Otherwise,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the UE shall perform measurements of E-UTRAN inter-frequencies or inter-RAT frequency cells of equal or lower priority according to [10].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If the UE supports relaxed monitoring and 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s-</a:t>
            </a:r>
            <a:r>
              <a:rPr lang="en-GB" altLang="ja-JP" i="1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SearchDeltaP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is present in </a:t>
            </a:r>
            <a:r>
              <a:rPr lang="en-GB" altLang="ja-JP" i="1" dirty="0">
                <a:latin typeface="Times New Roman" panose="02020603050405020304" pitchFamily="18" charset="0"/>
                <a:ea typeface="ＭＳ 明朝" panose="02020609040205080304" pitchFamily="17" charset="-128"/>
              </a:rPr>
              <a:t>SystemInformationBlockType3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, the UE may further limit the needed measurements, as specified in sub-clause 5.2.4.12.</a:t>
            </a:r>
            <a:endParaRPr kumimoji="1" lang="en-US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6213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2017_NTTDOCOMO_Sano_Lec_v2</Template>
  <TotalTime>4351</TotalTime>
  <Words>752</Words>
  <Application>Microsoft Office PowerPoint</Application>
  <PresentationFormat>ワイド画面</PresentationFormat>
  <Paragraphs>138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8" baseType="lpstr">
      <vt:lpstr>等线</vt:lpstr>
      <vt:lpstr>Meiryo UI</vt:lpstr>
      <vt:lpstr>ＭＳ 明朝</vt:lpstr>
      <vt:lpstr>宋体</vt:lpstr>
      <vt:lpstr>游ゴシック</vt:lpstr>
      <vt:lpstr>游ゴシック Light</vt:lpstr>
      <vt:lpstr>Arial</vt:lpstr>
      <vt:lpstr>Times New Roman</vt:lpstr>
      <vt:lpstr>Wingdings</vt:lpstr>
      <vt:lpstr>Office テーマ</vt:lpstr>
      <vt:lpstr>WF on idle UE behavior for HPUE</vt:lpstr>
      <vt:lpstr>Background: </vt:lpstr>
      <vt:lpstr>Problem statement (1/2)</vt:lpstr>
      <vt:lpstr>Problem statement (2/2)</vt:lpstr>
      <vt:lpstr>Proposal</vt:lpstr>
      <vt:lpstr>PowerPoint プレゼンテーション</vt:lpstr>
      <vt:lpstr>Annex: Cell selection criterion (TS36.304)</vt:lpstr>
      <vt:lpstr>Annex : Measurement rules for cell re-selection (TS36.304, Sect. 5.2.4.2)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佐野 洋介</dc:creator>
  <cp:lastModifiedBy>佐野 洋介</cp:lastModifiedBy>
  <cp:revision>109</cp:revision>
  <dcterms:created xsi:type="dcterms:W3CDTF">2018-04-17T10:02:50Z</dcterms:created>
  <dcterms:modified xsi:type="dcterms:W3CDTF">2018-05-25T02:27:13Z</dcterms:modified>
</cp:coreProperties>
</file>