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5"/>
  </p:notesMasterIdLst>
  <p:sldIdLst>
    <p:sldId id="256" r:id="rId5"/>
    <p:sldId id="363" r:id="rId6"/>
    <p:sldId id="368" r:id="rId7"/>
    <p:sldId id="367" r:id="rId8"/>
    <p:sldId id="370" r:id="rId9"/>
    <p:sldId id="371" r:id="rId10"/>
    <p:sldId id="373" r:id="rId11"/>
    <p:sldId id="374" r:id="rId12"/>
    <p:sldId id="375" r:id="rId13"/>
    <p:sldId id="372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87234" autoAdjust="0"/>
  </p:normalViewPr>
  <p:slideViewPr>
    <p:cSldViewPr>
      <p:cViewPr varScale="1">
        <p:scale>
          <a:sx n="121" d="100"/>
          <a:sy n="121" d="100"/>
        </p:scale>
        <p:origin x="154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5gaa.org/membership/our-members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2RX </a:t>
            </a:r>
            <a:r>
              <a:rPr lang="en-GB" altLang="en-US" sz="4000" dirty="0" smtClean="0"/>
              <a:t>Requirements </a:t>
            </a:r>
            <a:br>
              <a:rPr lang="en-GB" altLang="en-US" sz="4000" dirty="0" smtClean="0"/>
            </a:br>
            <a:r>
              <a:rPr lang="en-GB" altLang="en-US" sz="4000" dirty="0" smtClean="0"/>
              <a:t>for </a:t>
            </a:r>
            <a:r>
              <a:rPr lang="en-GB" altLang="en-US" sz="4000" dirty="0"/>
              <a:t>vehicle mounted NR UE at FR1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LG Electronics, Volkswagens, General Motors, Samsung, Qualcomm </a:t>
            </a:r>
            <a:r>
              <a:rPr lang="en-US" altLang="en-US" sz="2800" dirty="0" smtClean="0">
                <a:solidFill>
                  <a:schemeClr val="tx1"/>
                </a:solidFill>
              </a:rPr>
              <a:t>Incorporated, </a:t>
            </a:r>
            <a:r>
              <a:rPr lang="en-US" altLang="en-US" sz="2800" dirty="0" smtClean="0">
                <a:solidFill>
                  <a:schemeClr val="tx1"/>
                </a:solidFill>
              </a:rPr>
              <a:t>OPPO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3899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#87 Meeting</a:t>
            </a:r>
            <a:br>
              <a:rPr lang="en-US" altLang="zh-CN" sz="1800" b="1" dirty="0"/>
            </a:br>
            <a:r>
              <a:rPr lang="it-IT" sz="1800" b="1" dirty="0"/>
              <a:t>Busan, Korea, 21 - 25 May 2018</a:t>
            </a:r>
            <a:br>
              <a:rPr lang="it-IT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.5.9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R4-1808169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ko-KR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502275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[1]</a:t>
            </a:r>
            <a:r>
              <a:rPr lang="en-US" altLang="ko-KR" u="sng" dirty="0"/>
              <a:t> </a:t>
            </a:r>
            <a:r>
              <a:rPr lang="en-GB" altLang="ko-KR" dirty="0" smtClean="0"/>
              <a:t>R4-1806681 Consideration </a:t>
            </a:r>
            <a:r>
              <a:rPr lang="en-GB" altLang="ko-KR" dirty="0"/>
              <a:t>on 2Rx REFSNES for NR vehicular UE at FR1</a:t>
            </a:r>
            <a:br>
              <a:rPr lang="en-GB" altLang="ko-KR" dirty="0"/>
            </a:br>
            <a:r>
              <a:rPr lang="en-US" altLang="zh-CN" dirty="0"/>
              <a:t>[2] </a:t>
            </a:r>
            <a:r>
              <a:rPr lang="en-GB" altLang="ko-KR" dirty="0" smtClean="0"/>
              <a:t>R4-1806682 Draft </a:t>
            </a:r>
            <a:r>
              <a:rPr lang="en-GB" altLang="ko-KR" dirty="0"/>
              <a:t>CR on REFSENS requirements for NR </a:t>
            </a:r>
            <a:r>
              <a:rPr lang="en-GB" altLang="ko-KR" dirty="0" smtClean="0"/>
              <a:t>vehicular </a:t>
            </a:r>
            <a:r>
              <a:rPr lang="en-GB" altLang="ko-KR" dirty="0"/>
              <a:t>UE at </a:t>
            </a:r>
            <a:r>
              <a:rPr lang="en-GB" altLang="ko-KR" dirty="0" smtClean="0"/>
              <a:t>FR1</a:t>
            </a:r>
          </a:p>
          <a:p>
            <a:pPr marL="0" indent="0">
              <a:buNone/>
            </a:pPr>
            <a:r>
              <a:rPr lang="en-GB" altLang="ko-KR" dirty="0" smtClean="0"/>
              <a:t>[3] </a:t>
            </a:r>
            <a:r>
              <a:rPr lang="en-US" altLang="ko-KR" dirty="0" smtClean="0"/>
              <a:t>ECCREP228 (Refer </a:t>
            </a:r>
            <a:r>
              <a:rPr lang="en-US" altLang="zh-CN" dirty="0" smtClean="0"/>
              <a:t>Antenna gain in 2.4)</a:t>
            </a:r>
          </a:p>
          <a:p>
            <a:pPr marL="0" indent="0">
              <a:buNone/>
            </a:pPr>
            <a:r>
              <a:rPr lang="en-US" altLang="zh-CN" dirty="0" smtClean="0"/>
              <a:t>[4</a:t>
            </a:r>
            <a:r>
              <a:rPr lang="en-US" altLang="zh-CN" dirty="0"/>
              <a:t>] </a:t>
            </a:r>
            <a:r>
              <a:rPr lang="en-US" altLang="zh-CN" dirty="0">
                <a:hlinkClick r:id="rId2"/>
              </a:rPr>
              <a:t>http://5gaa.org/membership/our-members</a:t>
            </a:r>
            <a:r>
              <a:rPr lang="en-US" altLang="zh-CN" dirty="0" smtClean="0">
                <a:hlinkClick r:id="rId2"/>
              </a:rPr>
              <a:t>/</a:t>
            </a:r>
            <a:r>
              <a:rPr lang="en-US" altLang="zh-CN" dirty="0" smtClean="0"/>
              <a:t> </a:t>
            </a:r>
          </a:p>
          <a:p>
            <a:pPr marL="0" indent="0">
              <a:buNone/>
            </a:pPr>
            <a:r>
              <a:rPr lang="en-US" altLang="zh-CN" dirty="0" smtClean="0"/>
              <a:t>[5] LS from 5GAA to 3GPP RAN 4</a:t>
            </a:r>
          </a:p>
          <a:p>
            <a:pPr marL="0" indent="0">
              <a:buNone/>
            </a:pPr>
            <a:r>
              <a:rPr lang="en-US" altLang="zh-CN" dirty="0" smtClean="0"/>
              <a:t>[6] 3GPP TS 36.101 Chapter 7 on RX </a:t>
            </a:r>
            <a:r>
              <a:rPr lang="en-US" altLang="zh-CN" dirty="0" smtClean="0"/>
              <a:t>REFSENS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393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/>
          <a:lstStyle/>
          <a:p>
            <a:pPr marL="365760" indent="-365760"/>
            <a:r>
              <a:rPr lang="en-US" altLang="ko-KR" sz="2000" dirty="0"/>
              <a:t>I</a:t>
            </a:r>
            <a:r>
              <a:rPr lang="en-US" altLang="ko-KR" dirty="0"/>
              <a:t>n LS from 5GAA, Car OEM requested to allow 2Rx antenna</a:t>
            </a:r>
            <a:r>
              <a:rPr lang="en-US" altLang="ko-KR" strike="sngStrike" dirty="0"/>
              <a:t> </a:t>
            </a:r>
            <a:r>
              <a:rPr lang="en-US" altLang="ko-KR" dirty="0"/>
              <a:t>as exceptional case for vehicle mounted NR UE at frequency bands where 4Rx is mandated.</a:t>
            </a:r>
          </a:p>
          <a:p>
            <a:pPr marL="685800" lvl="1"/>
            <a:r>
              <a:rPr lang="en-US" altLang="ko-KR" dirty="0"/>
              <a:t>Use case is infotainment or e-call service using </a:t>
            </a:r>
            <a:r>
              <a:rPr lang="en-US" altLang="ko-KR" dirty="0" err="1"/>
              <a:t>Uu</a:t>
            </a:r>
            <a:r>
              <a:rPr lang="en-US" altLang="ko-KR" dirty="0"/>
              <a:t> interface</a:t>
            </a:r>
          </a:p>
          <a:p>
            <a:pPr marL="685800" lvl="1"/>
            <a:r>
              <a:rPr lang="en-US" altLang="ko-KR" dirty="0"/>
              <a:t>4Rx mandating for some NR operating bands </a:t>
            </a:r>
            <a:r>
              <a:rPr lang="en-US" altLang="ko-KR" dirty="0" smtClean="0"/>
              <a:t>(n7, n38</a:t>
            </a:r>
            <a:r>
              <a:rPr lang="en-US" altLang="ko-KR" dirty="0"/>
              <a:t>, n41, n77, n78, n79) at FR1 will restrict the design freedom of Car OEM.</a:t>
            </a:r>
          </a:p>
          <a:p>
            <a:pPr marL="685800" lvl="1"/>
            <a:r>
              <a:rPr lang="en-US" altLang="ko-KR" dirty="0"/>
              <a:t> If exceptional 2Rx antenna is not agreed,</a:t>
            </a:r>
            <a:r>
              <a:rPr lang="en-GB" altLang="ko-KR" dirty="0"/>
              <a:t> slower deployment of vehicle mounted NR UE is expected which can result in less positive market perception of 5G.</a:t>
            </a:r>
          </a:p>
          <a:p>
            <a:pPr marL="685800" lvl="1"/>
            <a:r>
              <a:rPr lang="en-US" altLang="ko-KR" dirty="0"/>
              <a:t>This exception request </a:t>
            </a:r>
            <a:r>
              <a:rPr lang="en-US" altLang="ko-KR" dirty="0" smtClean="0"/>
              <a:t>is </a:t>
            </a:r>
            <a:r>
              <a:rPr lang="en-US" altLang="ko-KR" dirty="0"/>
              <a:t>not for the </a:t>
            </a:r>
            <a:r>
              <a:rPr lang="en-US" altLang="ko-KR" dirty="0" smtClean="0"/>
              <a:t>NR </a:t>
            </a:r>
            <a:r>
              <a:rPr lang="en-US" altLang="ko-KR" dirty="0"/>
              <a:t>V2X service specified in SA1 in Rel-15.</a:t>
            </a:r>
          </a:p>
          <a:p>
            <a:pPr marL="1085850" lvl="2"/>
            <a:r>
              <a:rPr lang="en-GB" altLang="ko-KR" dirty="0"/>
              <a:t>No NR V2X WI in RAN as of now.</a:t>
            </a:r>
          </a:p>
          <a:p>
            <a:pPr marL="1085850" lvl="2"/>
            <a:r>
              <a:rPr lang="en-GB" altLang="ko-KR" dirty="0"/>
              <a:t>This issue is irrelevant with NR V2X.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15962"/>
          </a:xfrm>
        </p:spPr>
        <p:txBody>
          <a:bodyPr/>
          <a:lstStyle/>
          <a:p>
            <a:r>
              <a:rPr lang="en-US" altLang="ko-KR" dirty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5502275"/>
          </a:xfrm>
        </p:spPr>
        <p:txBody>
          <a:bodyPr/>
          <a:lstStyle/>
          <a:p>
            <a:pPr marL="365760" indent="-365760"/>
            <a:r>
              <a:rPr lang="en-GB" altLang="ko-KR" dirty="0" smtClean="0"/>
              <a:t>RAN4 list up technical aspect for 2Rx vehicle UE </a:t>
            </a:r>
            <a:endParaRPr lang="en-GB" altLang="ko-KR" dirty="0"/>
          </a:p>
          <a:p>
            <a:pPr marL="765810" lvl="1" indent="-365760"/>
            <a:r>
              <a:rPr lang="en-GB" altLang="ko-KR" dirty="0"/>
              <a:t>1 : Coverage issues with 4Rx Handheld device and 2Rx Vehicle UE (Huawei, CMCC, Vodafone)</a:t>
            </a:r>
          </a:p>
          <a:p>
            <a:pPr marL="1165860" lvl="2" indent="-365760"/>
            <a:r>
              <a:rPr lang="en-GB" altLang="ko-KR" dirty="0"/>
              <a:t>Link </a:t>
            </a:r>
            <a:r>
              <a:rPr lang="en-GB" altLang="ko-KR" dirty="0" smtClean="0"/>
              <a:t>budget, typical RF architecture </a:t>
            </a:r>
            <a:r>
              <a:rPr lang="en-GB" altLang="ko-KR" dirty="0"/>
              <a:t>and SNR for the receiver</a:t>
            </a:r>
          </a:p>
          <a:p>
            <a:pPr marL="1165860" lvl="2" indent="-365760"/>
            <a:endParaRPr lang="en-GB" altLang="ko-KR" dirty="0"/>
          </a:p>
          <a:p>
            <a:pPr marL="765810" lvl="1" indent="-365760"/>
            <a:r>
              <a:rPr lang="en-GB" altLang="ko-KR" dirty="0"/>
              <a:t>2 : Need to distinguish Handheld UE and Vehicle UE in FR1? (Qualcomm, Skyworks, </a:t>
            </a:r>
            <a:r>
              <a:rPr lang="en-GB" altLang="ko-KR" dirty="0" smtClean="0"/>
              <a:t>Vodafone, CMCC)</a:t>
            </a:r>
            <a:endParaRPr lang="en-GB" altLang="ko-KR" dirty="0"/>
          </a:p>
          <a:p>
            <a:pPr marL="1165860" lvl="2" indent="-365760"/>
            <a:r>
              <a:rPr lang="en-GB" altLang="ko-KR" dirty="0"/>
              <a:t>Need to declare its type to TE vender</a:t>
            </a:r>
            <a:r>
              <a:rPr lang="en-GB" altLang="ko-KR" dirty="0" smtClean="0"/>
              <a:t>?</a:t>
            </a:r>
          </a:p>
          <a:p>
            <a:pPr marL="1165860" lvl="2" indent="-365760"/>
            <a:r>
              <a:rPr lang="en-GB" altLang="ko-KR" dirty="0" smtClean="0"/>
              <a:t>FFS whether RAN5 define a test case for this UE type</a:t>
            </a:r>
            <a:endParaRPr lang="en-GB" altLang="ko-KR" dirty="0"/>
          </a:p>
          <a:p>
            <a:pPr marL="1165860" lvl="2" indent="-365760"/>
            <a:endParaRPr lang="en-GB" altLang="ko-KR" dirty="0"/>
          </a:p>
          <a:p>
            <a:pPr marL="765810" lvl="1" indent="-365760"/>
            <a:r>
              <a:rPr lang="en-GB" altLang="ko-KR" dirty="0"/>
              <a:t>3 : Demodulation / RRM impact with 2Rx vehicles </a:t>
            </a:r>
            <a:r>
              <a:rPr lang="en-GB" altLang="ko-KR" dirty="0" smtClean="0"/>
              <a:t>(Ericsson</a:t>
            </a:r>
            <a:r>
              <a:rPr lang="en-GB" altLang="ko-KR" dirty="0"/>
              <a:t>)</a:t>
            </a:r>
          </a:p>
          <a:p>
            <a:pPr marL="765810" lvl="1" indent="-365760"/>
            <a:endParaRPr lang="en-GB" altLang="ko-KR" dirty="0">
              <a:solidFill>
                <a:srgbClr val="FF0000"/>
              </a:solidFill>
            </a:endParaRPr>
          </a:p>
          <a:p>
            <a:pPr marL="765810" lvl="1" indent="-365760"/>
            <a:r>
              <a:rPr lang="en-GB" altLang="ko-KR" dirty="0"/>
              <a:t>4: </a:t>
            </a:r>
            <a:r>
              <a:rPr lang="en-GB" altLang="ko-KR" dirty="0" smtClean="0"/>
              <a:t>More information </a:t>
            </a:r>
            <a:r>
              <a:rPr lang="en-GB" altLang="ko-KR" dirty="0"/>
              <a:t>from automotive industry about the difficulty of mounting 4Rx antennae </a:t>
            </a:r>
            <a:r>
              <a:rPr lang="en-GB" altLang="ko-KR" dirty="0" smtClean="0"/>
              <a:t>of </a:t>
            </a:r>
            <a:r>
              <a:rPr lang="en-GB" altLang="ko-KR" dirty="0"/>
              <a:t>the vehicle  (Huawei, </a:t>
            </a:r>
            <a:r>
              <a:rPr lang="en-GB" altLang="ko-KR" dirty="0" smtClean="0"/>
              <a:t>Vodafone, CMCC)</a:t>
            </a:r>
            <a:endParaRPr lang="en-GB" altLang="ko-KR" dirty="0"/>
          </a:p>
          <a:p>
            <a:pPr marL="765810" lvl="1" indent="-365760"/>
            <a:endParaRPr lang="en-GB" altLang="ko-KR" dirty="0">
              <a:solidFill>
                <a:srgbClr val="FF0000"/>
              </a:solidFill>
            </a:endParaRPr>
          </a:p>
          <a:p>
            <a:pPr marL="365760" indent="-365760">
              <a:buFont typeface="Wingdings" panose="05000000000000000000" pitchFamily="2" charset="2"/>
              <a:buChar char="§"/>
            </a:pPr>
            <a:endParaRPr lang="en-GB" altLang="ko-KR" dirty="0"/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3224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ko-KR" dirty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502275"/>
          </a:xfrm>
        </p:spPr>
        <p:txBody>
          <a:bodyPr/>
          <a:lstStyle/>
          <a:p>
            <a:pPr marL="365760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/>
              <a:t>RAN4 recommend </a:t>
            </a:r>
            <a:r>
              <a:rPr lang="en-US" altLang="ko-KR" dirty="0" smtClean="0"/>
              <a:t>to have decision in RAN #80 on how to resolve this </a:t>
            </a:r>
            <a:r>
              <a:rPr lang="en-US" altLang="ko-KR" dirty="0"/>
              <a:t>5GAA </a:t>
            </a:r>
            <a:r>
              <a:rPr lang="en-US" altLang="ko-KR" dirty="0" smtClean="0"/>
              <a:t>request to have 2Rx </a:t>
            </a:r>
            <a:r>
              <a:rPr lang="en-US" altLang="ko-KR" dirty="0"/>
              <a:t>as </a:t>
            </a:r>
            <a:r>
              <a:rPr lang="en-US" altLang="ko-KR" dirty="0" smtClean="0"/>
              <a:t>an exceptional </a:t>
            </a:r>
            <a:r>
              <a:rPr lang="en-US" altLang="ko-KR" dirty="0"/>
              <a:t>case for </a:t>
            </a:r>
            <a:r>
              <a:rPr lang="en-US" altLang="ko-KR" dirty="0" smtClean="0"/>
              <a:t>vehicle </a:t>
            </a:r>
            <a:r>
              <a:rPr lang="en-US" altLang="ko-KR" dirty="0"/>
              <a:t>mounted </a:t>
            </a:r>
            <a:r>
              <a:rPr lang="en-US" altLang="ko-KR" dirty="0" smtClean="0"/>
              <a:t>NR UE with following options</a:t>
            </a:r>
          </a:p>
          <a:p>
            <a:pPr marL="765810" lvl="1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 smtClean="0"/>
              <a:t>Option1: Treated in Rel-15 TEI in Q3 2018</a:t>
            </a:r>
          </a:p>
          <a:p>
            <a:pPr marL="765810" lvl="1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 smtClean="0"/>
              <a:t>Option2: treated in r</a:t>
            </a:r>
            <a:r>
              <a:rPr lang="en-US" altLang="ko-KR" dirty="0" smtClean="0"/>
              <a:t>elease independent </a:t>
            </a:r>
            <a:r>
              <a:rPr lang="en-US" altLang="ko-KR" dirty="0" smtClean="0"/>
              <a:t>manners from Rel-15</a:t>
            </a:r>
          </a:p>
          <a:p>
            <a:pPr marL="765810" lvl="1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 smtClean="0"/>
              <a:t>Option3: treated as company CR in RAN #80</a:t>
            </a:r>
          </a:p>
          <a:p>
            <a:pPr marL="365760" indent="-365760">
              <a:spcBef>
                <a:spcPts val="600"/>
              </a:spcBef>
              <a:spcAft>
                <a:spcPts val="200"/>
              </a:spcAft>
            </a:pPr>
            <a:endParaRPr lang="en-US" altLang="ko-KR" dirty="0" smtClean="0"/>
          </a:p>
          <a:p>
            <a:pPr marL="365760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/>
              <a:t>RAN4 send LS to RAN on the status of discussion</a:t>
            </a:r>
          </a:p>
          <a:p>
            <a:pPr marL="765810" lvl="1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/>
              <a:t>All technical issues to be further investigated and possible solutions (including </a:t>
            </a:r>
            <a:r>
              <a:rPr lang="en-US" altLang="ko-KR" dirty="0" smtClean="0"/>
              <a:t>additional information </a:t>
            </a:r>
            <a:r>
              <a:rPr lang="en-US" altLang="ko-KR" dirty="0"/>
              <a:t>from </a:t>
            </a:r>
            <a:r>
              <a:rPr lang="en-US" altLang="ko-KR" dirty="0" smtClean="0"/>
              <a:t>Car </a:t>
            </a:r>
            <a:r>
              <a:rPr lang="en-US" altLang="ko-KR" dirty="0"/>
              <a:t>manufacturers on implementation) will be captured in the LS</a:t>
            </a:r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0720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r>
              <a:rPr lang="en-US" altLang="ko-KR" dirty="0" smtClean="0"/>
              <a:t>Appendix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6096000"/>
          </a:xfrm>
        </p:spPr>
        <p:txBody>
          <a:bodyPr/>
          <a:lstStyle/>
          <a:p>
            <a:pPr marL="365760" indent="-365760"/>
            <a:r>
              <a:rPr lang="en-US" altLang="ko-KR" dirty="0"/>
              <a:t>Issues </a:t>
            </a:r>
          </a:p>
          <a:p>
            <a:pPr marL="765810" lvl="1" indent="-365760"/>
            <a:r>
              <a:rPr lang="en-US" altLang="ko-KR" dirty="0"/>
              <a:t>1 : Coverage issues with 4Rx Handheld device and 2Rx Vehicle UE</a:t>
            </a:r>
          </a:p>
          <a:p>
            <a:pPr marL="765810" lvl="1" indent="-365760"/>
            <a:r>
              <a:rPr lang="en-GB" altLang="ko-KR" dirty="0"/>
              <a:t>2 : Need to distinguish Handheld UE and Vehicle UE in FR1?</a:t>
            </a:r>
          </a:p>
          <a:p>
            <a:pPr marL="765810" lvl="1" indent="-365760"/>
            <a:r>
              <a:rPr lang="en-GB" altLang="ko-KR" dirty="0"/>
              <a:t>3 : Demodulation / RRM impact with 2Rx </a:t>
            </a:r>
            <a:r>
              <a:rPr lang="en-GB" altLang="ko-KR" dirty="0" smtClean="0"/>
              <a:t>vehicles</a:t>
            </a:r>
          </a:p>
          <a:p>
            <a:pPr marL="765810" lvl="1" indent="-365760"/>
            <a:r>
              <a:rPr lang="en-GB" altLang="ko-KR" dirty="0" smtClean="0"/>
              <a:t>4 : </a:t>
            </a:r>
            <a:r>
              <a:rPr lang="en-GB" altLang="ko-KR" dirty="0"/>
              <a:t>T</a:t>
            </a:r>
            <a:r>
              <a:rPr lang="en-GB" altLang="ko-KR" dirty="0" smtClean="0"/>
              <a:t>he </a:t>
            </a:r>
            <a:r>
              <a:rPr lang="en-GB" altLang="ko-KR" dirty="0"/>
              <a:t>difficulty of mounting 4Rx antennae on the roof of the vehicle</a:t>
            </a:r>
          </a:p>
          <a:p>
            <a:pPr marL="365760" indent="-365760"/>
            <a:r>
              <a:rPr lang="en-GB" altLang="ko-KR" dirty="0"/>
              <a:t>Answers</a:t>
            </a:r>
          </a:p>
          <a:p>
            <a:pPr marL="765810" lvl="1" indent="-365760">
              <a:spcBef>
                <a:spcPts val="300"/>
              </a:spcBef>
            </a:pPr>
            <a:r>
              <a:rPr lang="en-US" altLang="ko-KR" dirty="0" smtClean="0"/>
              <a:t>Issue </a:t>
            </a:r>
            <a:r>
              <a:rPr lang="en-US" altLang="ko-KR" dirty="0"/>
              <a:t>1: </a:t>
            </a:r>
          </a:p>
          <a:p>
            <a:pPr marL="1165860" lvl="2" indent="-365760">
              <a:spcBef>
                <a:spcPts val="300"/>
              </a:spcBef>
            </a:pPr>
            <a:r>
              <a:rPr lang="en-US" altLang="ko-KR" dirty="0"/>
              <a:t>Antenna gain </a:t>
            </a:r>
            <a:r>
              <a:rPr lang="en-US" altLang="ko-KR" dirty="0" smtClean="0"/>
              <a:t>[3] in </a:t>
            </a:r>
            <a:r>
              <a:rPr lang="en-US" altLang="ko-KR" dirty="0"/>
              <a:t>Car is much higher than handheld</a:t>
            </a:r>
          </a:p>
          <a:p>
            <a:pPr marL="1165860" lvl="2" indent="-365760">
              <a:spcBef>
                <a:spcPts val="300"/>
              </a:spcBef>
            </a:pPr>
            <a:r>
              <a:rPr lang="en-US" altLang="ko-KR" dirty="0"/>
              <a:t>DL: Taking antenna gain into account, Car with 2Rx have no less SNR than handheld device with 4Rx UE </a:t>
            </a:r>
          </a:p>
          <a:p>
            <a:pPr marL="1165860" lvl="2" indent="-365760">
              <a:spcBef>
                <a:spcPts val="300"/>
              </a:spcBef>
            </a:pPr>
            <a:r>
              <a:rPr lang="en-US" altLang="ko-KR" dirty="0"/>
              <a:t>UL: Taking antenna gain into account, Car has superior performance than handheld  device.</a:t>
            </a:r>
          </a:p>
          <a:p>
            <a:pPr marL="765810" lvl="1" indent="-365760">
              <a:spcBef>
                <a:spcPts val="300"/>
              </a:spcBef>
            </a:pPr>
            <a:r>
              <a:rPr lang="en-US" altLang="ko-KR" dirty="0" smtClean="0"/>
              <a:t>Issue </a:t>
            </a:r>
            <a:r>
              <a:rPr lang="en-US" altLang="ko-KR" dirty="0"/>
              <a:t>2: 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/>
              <a:t>UE declare its type for testing </a:t>
            </a:r>
          </a:p>
          <a:p>
            <a:pPr marL="1623060" lvl="3" indent="-365760">
              <a:spcBef>
                <a:spcPts val="300"/>
              </a:spcBef>
            </a:pPr>
            <a:r>
              <a:rPr lang="en-GB" altLang="ko-KR" dirty="0"/>
              <a:t>For RFIC </a:t>
            </a:r>
            <a:r>
              <a:rPr lang="en-GB" altLang="ko-KR" dirty="0" smtClean="0"/>
              <a:t>GCF </a:t>
            </a:r>
            <a:r>
              <a:rPr lang="en-GB" altLang="ko-KR" dirty="0"/>
              <a:t>test, both 2Rx and 4Rx can be declared for all chipset</a:t>
            </a:r>
          </a:p>
          <a:p>
            <a:pPr marL="1623060" lvl="3" indent="-365760">
              <a:spcBef>
                <a:spcPts val="300"/>
              </a:spcBef>
            </a:pPr>
            <a:r>
              <a:rPr lang="en-GB" altLang="ko-KR" dirty="0"/>
              <a:t>For device </a:t>
            </a:r>
            <a:r>
              <a:rPr lang="en-GB" altLang="ko-KR" dirty="0" smtClean="0"/>
              <a:t>GCF </a:t>
            </a:r>
            <a:r>
              <a:rPr lang="en-GB" altLang="ko-KR" dirty="0"/>
              <a:t>test, handheld device can only declare 4Rx</a:t>
            </a:r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 smtClean="0"/>
              <a:t>Issue </a:t>
            </a:r>
            <a:r>
              <a:rPr lang="en-GB" altLang="ko-KR" dirty="0"/>
              <a:t>3 :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/>
              <a:t>Demodulation/RRM with requirements applied per number of declared Rx.</a:t>
            </a:r>
          </a:p>
          <a:p>
            <a:pPr marL="765810" lvl="1" indent="-365760">
              <a:spcBef>
                <a:spcPts val="300"/>
              </a:spcBef>
            </a:pPr>
            <a:endParaRPr lang="en-GB" altLang="ko-KR" dirty="0">
              <a:solidFill>
                <a:srgbClr val="FF0000"/>
              </a:solidFill>
            </a:endParaRPr>
          </a:p>
          <a:p>
            <a:pPr marL="765810" lvl="1" indent="-365760"/>
            <a:endParaRPr lang="en-US" altLang="ko-KR" dirty="0">
              <a:solidFill>
                <a:srgbClr val="FF0000"/>
              </a:solidFill>
            </a:endParaRPr>
          </a:p>
          <a:p>
            <a:pPr marL="365760" indent="-365760">
              <a:buFont typeface="Wingdings" panose="05000000000000000000" pitchFamily="2" charset="2"/>
              <a:buChar char="§"/>
            </a:pPr>
            <a:endParaRPr lang="en-GB" altLang="ko-KR" dirty="0"/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582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2069" y="685800"/>
            <a:ext cx="8686800" cy="5791200"/>
          </a:xfrm>
        </p:spPr>
        <p:txBody>
          <a:bodyPr/>
          <a:lstStyle/>
          <a:p>
            <a:pPr marL="765810" lvl="1" indent="-365760">
              <a:spcBef>
                <a:spcPts val="300"/>
              </a:spcBef>
            </a:pPr>
            <a:r>
              <a:rPr lang="en-US" altLang="ko-KR" sz="2400" dirty="0"/>
              <a:t>Issue </a:t>
            </a:r>
            <a:r>
              <a:rPr lang="en-US" altLang="ko-KR" sz="2400" dirty="0" smtClean="0"/>
              <a:t>4: </a:t>
            </a:r>
          </a:p>
          <a:p>
            <a:pPr marL="400050" lvl="1" indent="0">
              <a:spcBef>
                <a:spcPts val="300"/>
              </a:spcBef>
              <a:buNone/>
            </a:pPr>
            <a:r>
              <a:rPr lang="en-US" altLang="ko-KR" dirty="0"/>
              <a:t>Implementation difficulties include</a:t>
            </a:r>
            <a:r>
              <a:rPr lang="de-DE" altLang="ko-KR" dirty="0" smtClean="0"/>
              <a:t>:</a:t>
            </a:r>
            <a:endParaRPr lang="de-DE" altLang="ko-KR" dirty="0"/>
          </a:p>
          <a:p>
            <a:pPr marL="0" indent="0">
              <a:buNone/>
            </a:pPr>
            <a:endParaRPr lang="en-US" altLang="ko-KR" sz="1800" dirty="0"/>
          </a:p>
          <a:p>
            <a:pPr lvl="1">
              <a:buFont typeface="+mj-lt"/>
              <a:buAutoNum type="arabicPeriod"/>
            </a:pPr>
            <a:r>
              <a:rPr lang="en-US" altLang="ko-KR" dirty="0">
                <a:solidFill>
                  <a:srgbClr val="00B0F0"/>
                </a:solidFill>
              </a:rPr>
              <a:t>Antenna connector availability</a:t>
            </a:r>
            <a:endParaRPr lang="de-DE" altLang="ko-KR" dirty="0">
              <a:solidFill>
                <a:srgbClr val="00B0F0"/>
              </a:solidFill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 smtClean="0"/>
              <a:t>Tighter requirements </a:t>
            </a:r>
            <a:r>
              <a:rPr lang="en-US" altLang="ko-KR" dirty="0"/>
              <a:t>in quality &amp; cost requirements compared to hand held UE</a:t>
            </a:r>
          </a:p>
          <a:p>
            <a:pPr lvl="1">
              <a:buFont typeface="+mj-lt"/>
              <a:buAutoNum type="arabicPeriod"/>
            </a:pPr>
            <a:r>
              <a:rPr lang="en-US" altLang="ko-KR" dirty="0">
                <a:solidFill>
                  <a:srgbClr val="00B0F0"/>
                </a:solidFill>
              </a:rPr>
              <a:t>Environmental requirements </a:t>
            </a:r>
            <a:r>
              <a:rPr lang="en-US" altLang="ko-KR" dirty="0"/>
              <a:t>like water proofing antenna systems limit # of antenna slots on the roof </a:t>
            </a:r>
          </a:p>
          <a:p>
            <a:pPr lvl="1">
              <a:buFont typeface="+mj-lt"/>
              <a:buAutoNum type="arabicPeriod"/>
            </a:pPr>
            <a:r>
              <a:rPr lang="en-US" altLang="ko-KR" dirty="0">
                <a:solidFill>
                  <a:srgbClr val="00B0F0"/>
                </a:solidFill>
              </a:rPr>
              <a:t>Additional antenna cables – cost, space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/>
              <a:t>Room for cables through </a:t>
            </a:r>
            <a:r>
              <a:rPr lang="en-US" altLang="ko-KR" dirty="0" smtClean="0"/>
              <a:t>C-pillars (like Car frame) </a:t>
            </a:r>
            <a:r>
              <a:rPr lang="en-US" altLang="ko-KR" dirty="0"/>
              <a:t>is not available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/>
              <a:t>Weight of additional cables affect the automotive design 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/>
              <a:t>Low end cars have serious design restrictions, when # of C-pillars are limited</a:t>
            </a:r>
          </a:p>
          <a:p>
            <a:pPr lvl="1">
              <a:buFont typeface="+mj-lt"/>
              <a:buAutoNum type="arabicPeriod"/>
            </a:pPr>
            <a:r>
              <a:rPr lang="en-US" altLang="ko-KR" dirty="0">
                <a:solidFill>
                  <a:srgbClr val="00B0F0"/>
                </a:solidFill>
              </a:rPr>
              <a:t>Limited space for placement </a:t>
            </a:r>
            <a:r>
              <a:rPr lang="en-US" altLang="ko-KR" dirty="0"/>
              <a:t>of communication modules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/>
              <a:t>Emergency call is mandated in some regions. Placement of radio modules for e-call, etc., limit the placement options for cellular antenna systems.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/>
              <a:t>Such scenarios introduce additional cabling issues within the automotive design. </a:t>
            </a:r>
          </a:p>
          <a:p>
            <a:endParaRPr lang="en-US" dirty="0" smtClean="0"/>
          </a:p>
          <a:p>
            <a:endParaRPr lang="en-US" dirty="0"/>
          </a:p>
          <a:p>
            <a:endParaRPr lang="en-IN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r>
              <a:rPr lang="en-US" altLang="ko-KR" dirty="0" smtClean="0"/>
              <a:t>Appendix 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784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457200"/>
          </a:xfrm>
        </p:spPr>
        <p:txBody>
          <a:bodyPr/>
          <a:lstStyle/>
          <a:p>
            <a:r>
              <a:rPr lang="en-US" altLang="ko-KR" dirty="0"/>
              <a:t>Appendix </a:t>
            </a:r>
            <a:r>
              <a:rPr lang="en-US" altLang="ko-KR" dirty="0" smtClean="0"/>
              <a:t>(3)</a:t>
            </a:r>
            <a:endParaRPr lang="en-IN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8600" y="685800"/>
            <a:ext cx="8610600" cy="6035675"/>
          </a:xfrm>
        </p:spPr>
        <p:txBody>
          <a:bodyPr/>
          <a:lstStyle/>
          <a:p>
            <a:pPr lvl="1">
              <a:buFont typeface="+mj-lt"/>
              <a:buAutoNum type="arabicPeriod" startAt="5"/>
            </a:pPr>
            <a:r>
              <a:rPr lang="en-US" dirty="0">
                <a:solidFill>
                  <a:srgbClr val="00B0F0"/>
                </a:solidFill>
              </a:rPr>
              <a:t>Form factor of the car </a:t>
            </a:r>
            <a:r>
              <a:rPr lang="en-US" dirty="0"/>
              <a:t>is limited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Multiple antenna placements at different position, for example in roof top does not guarantee enough real estate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Best position of antenna systems is subject to optimization for implementing best antenna radiation capabilities</a:t>
            </a:r>
          </a:p>
          <a:p>
            <a:pPr lvl="1">
              <a:buFont typeface="+mj-lt"/>
              <a:buAutoNum type="arabicPeriod" startAt="5"/>
            </a:pPr>
            <a:r>
              <a:rPr lang="en-US" dirty="0">
                <a:solidFill>
                  <a:srgbClr val="00B0F0"/>
                </a:solidFill>
              </a:rPr>
              <a:t>Additional RF compensator requirements </a:t>
            </a:r>
            <a:r>
              <a:rPr lang="en-US" dirty="0"/>
              <a:t>to compensate loss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Which requires space and cost. Also adds to additional heating of the automotive communication systems. </a:t>
            </a:r>
            <a:endParaRPr lang="en-US" dirty="0"/>
          </a:p>
          <a:p>
            <a:pPr lvl="1">
              <a:buFont typeface="+mj-lt"/>
              <a:buAutoNum type="arabicPeriod" startAt="5"/>
            </a:pPr>
            <a:r>
              <a:rPr lang="en-US" dirty="0" smtClean="0">
                <a:solidFill>
                  <a:srgbClr val="00B0F0"/>
                </a:solidFill>
              </a:rPr>
              <a:t>Multiple radios in car </a:t>
            </a:r>
            <a:r>
              <a:rPr lang="en-US" dirty="0" smtClean="0"/>
              <a:t>should </a:t>
            </a:r>
            <a:r>
              <a:rPr lang="en-US" dirty="0"/>
              <a:t>be considered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Implementation challenges inside a car hold tougher requirements (similar as above) when compared to hand held UE.  </a:t>
            </a:r>
          </a:p>
          <a:p>
            <a:pPr lvl="1">
              <a:buFont typeface="+mj-lt"/>
              <a:buAutoNum type="arabicPeriod" startAt="5"/>
            </a:pPr>
            <a:r>
              <a:rPr lang="en-US" dirty="0">
                <a:solidFill>
                  <a:srgbClr val="00B0F0"/>
                </a:solidFill>
              </a:rPr>
              <a:t>Additional heat compensation </a:t>
            </a:r>
            <a:r>
              <a:rPr lang="en-US" dirty="0"/>
              <a:t>requirements (ambient/operating temperature until 95°C) </a:t>
            </a:r>
          </a:p>
          <a:p>
            <a:pPr lvl="2" indent="-285750">
              <a:buFontTx/>
              <a:buChar char="-"/>
            </a:pPr>
            <a:r>
              <a:rPr lang="en-US" sz="1600" dirty="0"/>
              <a:t>The 5G device inside automotive must be fully functional, heat sink measures could be required when antenna chains increase within telematics control unit. </a:t>
            </a:r>
          </a:p>
          <a:p>
            <a:pPr lvl="2" indent="-285750">
              <a:buFontTx/>
              <a:buChar char="-"/>
            </a:pPr>
            <a:r>
              <a:rPr lang="en-US" sz="1600" dirty="0"/>
              <a:t>Long term product life should be considered which is also different from hand held UE</a:t>
            </a:r>
          </a:p>
          <a:p>
            <a:pPr lvl="2" indent="-285750">
              <a:buFontTx/>
              <a:buChar char="-"/>
            </a:pPr>
            <a:r>
              <a:rPr lang="en-US" sz="1600" dirty="0"/>
              <a:t>Qualification requirements are different and harder compared to UE hand held (Ex: drop test)  </a:t>
            </a:r>
          </a:p>
          <a:p>
            <a:pPr lvl="1">
              <a:buFont typeface="+mj-lt"/>
              <a:buAutoNum type="arabicPeriod" startAt="5"/>
            </a:pPr>
            <a:r>
              <a:rPr lang="en-US" dirty="0">
                <a:solidFill>
                  <a:srgbClr val="00B0F0"/>
                </a:solidFill>
              </a:rPr>
              <a:t>Costs associated with points </a:t>
            </a:r>
            <a:r>
              <a:rPr lang="en-US" dirty="0" smtClean="0">
                <a:solidFill>
                  <a:srgbClr val="00B0F0"/>
                </a:solidFill>
              </a:rPr>
              <a:t>1-8 </a:t>
            </a:r>
            <a:r>
              <a:rPr lang="en-US" dirty="0"/>
              <a:t>is significant for automotive development. Cannot be considered trivial.</a:t>
            </a:r>
          </a:p>
          <a:p>
            <a:pPr marL="457200" lvl="1" indent="0">
              <a:buNone/>
            </a:pPr>
            <a:endParaRPr lang="en-US" sz="1600" dirty="0"/>
          </a:p>
          <a:p>
            <a:endParaRPr lang="en-US" dirty="0"/>
          </a:p>
          <a:p>
            <a:endParaRPr lang="en-IN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0492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/>
              <a:t>Appendix </a:t>
            </a:r>
            <a:r>
              <a:rPr lang="en-US" altLang="ko-KR" dirty="0" smtClean="0"/>
              <a:t>(4)</a:t>
            </a:r>
            <a:endParaRPr lang="en-IN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906963"/>
          </a:xfrm>
        </p:spPr>
        <p:txBody>
          <a:bodyPr/>
          <a:lstStyle/>
          <a:p>
            <a:r>
              <a:rPr lang="de-DE" altLang="ko-KR" sz="2800" dirty="0"/>
              <a:t>View of Automotive Industry</a:t>
            </a:r>
            <a:endParaRPr lang="en-US" sz="2800" dirty="0" smtClean="0"/>
          </a:p>
          <a:p>
            <a:pPr lvl="1"/>
            <a:r>
              <a:rPr lang="en-US" dirty="0" smtClean="0"/>
              <a:t>Mandating </a:t>
            </a:r>
            <a:r>
              <a:rPr lang="en-US" dirty="0"/>
              <a:t>4 RX impose serious constraints to support 5G compatible device in automotive sector. </a:t>
            </a:r>
          </a:p>
          <a:p>
            <a:pPr marL="400050" lvl="1" indent="0">
              <a:buNone/>
            </a:pPr>
            <a:endParaRPr lang="en-US" dirty="0"/>
          </a:p>
          <a:p>
            <a:pPr lvl="1"/>
            <a:r>
              <a:rPr lang="en-US" dirty="0"/>
              <a:t>Working group level </a:t>
            </a:r>
            <a:r>
              <a:rPr lang="en-US" dirty="0" smtClean="0"/>
              <a:t>agreements in rel-15 </a:t>
            </a:r>
            <a:r>
              <a:rPr lang="en-US" dirty="0"/>
              <a:t>will avoid the risk of automotive industry delaying adoption of 5G Sub-6 GHz technology and will enable to further enhance automotive vertical integration in 3GPP scope. </a:t>
            </a:r>
          </a:p>
          <a:p>
            <a:pPr marL="400050" lvl="1" indent="0">
              <a:buNone/>
            </a:pPr>
            <a:endParaRPr lang="en-US" dirty="0"/>
          </a:p>
          <a:p>
            <a:pPr lvl="1"/>
            <a:r>
              <a:rPr lang="en-US" dirty="0"/>
              <a:t>The technology definition is recommended to be adaptive and flexible, when supportive technical and business related facts exist. 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In addition to points 1-9, OEMS request operators to share specific points where more explanation and facts from automotive development chain are necessary, with respect to RAN plenary to </a:t>
            </a:r>
            <a:r>
              <a:rPr lang="en-US" dirty="0" smtClean="0"/>
              <a:t>have </a:t>
            </a:r>
            <a:r>
              <a:rPr lang="en-US" dirty="0" smtClean="0"/>
              <a:t>agreements. </a:t>
            </a:r>
            <a:endParaRPr lang="en-US" dirty="0"/>
          </a:p>
          <a:p>
            <a:endParaRPr lang="en-IN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0537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Appendix </a:t>
            </a:r>
            <a:r>
              <a:rPr lang="en-US" altLang="ko-KR" dirty="0" smtClean="0"/>
              <a:t>(5)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C-pillars (from HYUNDAI)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905000"/>
            <a:ext cx="6604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814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17c5c574-4f42-45b3-8a7f-77d8e859d074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</TotalTime>
  <Words>974</Words>
  <Application>Microsoft Office PowerPoint</Application>
  <PresentationFormat>화면 슬라이드 쇼(4:3)</PresentationFormat>
  <Paragraphs>107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6" baseType="lpstr">
      <vt:lpstr>宋体</vt:lpstr>
      <vt:lpstr>맑은 고딕</vt:lpstr>
      <vt:lpstr>Arial</vt:lpstr>
      <vt:lpstr>Calibri</vt:lpstr>
      <vt:lpstr>Wingdings</vt:lpstr>
      <vt:lpstr>Office Theme</vt:lpstr>
      <vt:lpstr>WF on 2RX Requirements  for vehicle mounted NR UE at FR1</vt:lpstr>
      <vt:lpstr>Background</vt:lpstr>
      <vt:lpstr>Issues</vt:lpstr>
      <vt:lpstr>WF</vt:lpstr>
      <vt:lpstr>Appendix (1)</vt:lpstr>
      <vt:lpstr>Appendix (2)</vt:lpstr>
      <vt:lpstr>Appendix (3)</vt:lpstr>
      <vt:lpstr>Appendix (4)</vt:lpstr>
      <vt:lpstr>Appendix (5)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 test methodology</dc:title>
  <dc:creator>LG Electronics</dc:creator>
  <cp:keywords>Beam correspondence</cp:keywords>
  <cp:lastModifiedBy>임수환/책임연구원/차세대표준(연)CAS팀(suhwan.lim@lge.com)</cp:lastModifiedBy>
  <cp:revision>972</cp:revision>
  <dcterms:created xsi:type="dcterms:W3CDTF">2013-05-13T16:02:00Z</dcterms:created>
  <dcterms:modified xsi:type="dcterms:W3CDTF">2018-05-24T09:51:30Z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