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0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9DCB2-C365-45CF-808F-638A3EF4A01D}" type="datetimeFigureOut">
              <a:rPr lang="zh-CN" altLang="en-US" smtClean="0"/>
              <a:pPr/>
              <a:t>2018/5/22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D77C0-F31E-457F-9EC0-946F296F68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9DCB2-C365-45CF-808F-638A3EF4A01D}" type="datetimeFigureOut">
              <a:rPr lang="zh-CN" altLang="en-US" smtClean="0"/>
              <a:pPr/>
              <a:t>2018/5/22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D77C0-F31E-457F-9EC0-946F296F68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9DCB2-C365-45CF-808F-638A3EF4A01D}" type="datetimeFigureOut">
              <a:rPr lang="zh-CN" altLang="en-US" smtClean="0"/>
              <a:pPr/>
              <a:t>2018/5/22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D77C0-F31E-457F-9EC0-946F296F68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9DCB2-C365-45CF-808F-638A3EF4A01D}" type="datetimeFigureOut">
              <a:rPr lang="zh-CN" altLang="en-US" smtClean="0"/>
              <a:pPr/>
              <a:t>2018/5/22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D77C0-F31E-457F-9EC0-946F296F68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9DCB2-C365-45CF-808F-638A3EF4A01D}" type="datetimeFigureOut">
              <a:rPr lang="zh-CN" altLang="en-US" smtClean="0"/>
              <a:pPr/>
              <a:t>2018/5/22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D77C0-F31E-457F-9EC0-946F296F68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9DCB2-C365-45CF-808F-638A3EF4A01D}" type="datetimeFigureOut">
              <a:rPr lang="zh-CN" altLang="en-US" smtClean="0"/>
              <a:pPr/>
              <a:t>2018/5/22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D77C0-F31E-457F-9EC0-946F296F68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9DCB2-C365-45CF-808F-638A3EF4A01D}" type="datetimeFigureOut">
              <a:rPr lang="zh-CN" altLang="en-US" smtClean="0"/>
              <a:pPr/>
              <a:t>2018/5/22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D77C0-F31E-457F-9EC0-946F296F68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9DCB2-C365-45CF-808F-638A3EF4A01D}" type="datetimeFigureOut">
              <a:rPr lang="zh-CN" altLang="en-US" smtClean="0"/>
              <a:pPr/>
              <a:t>2018/5/22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D77C0-F31E-457F-9EC0-946F296F68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9DCB2-C365-45CF-808F-638A3EF4A01D}" type="datetimeFigureOut">
              <a:rPr lang="zh-CN" altLang="en-US" smtClean="0"/>
              <a:pPr/>
              <a:t>2018/5/22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D77C0-F31E-457F-9EC0-946F296F68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9DCB2-C365-45CF-808F-638A3EF4A01D}" type="datetimeFigureOut">
              <a:rPr lang="zh-CN" altLang="en-US" smtClean="0"/>
              <a:pPr/>
              <a:t>2018/5/22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D77C0-F31E-457F-9EC0-946F296F68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9DCB2-C365-45CF-808F-638A3EF4A01D}" type="datetimeFigureOut">
              <a:rPr lang="zh-CN" altLang="en-US" smtClean="0"/>
              <a:pPr/>
              <a:t>2018/5/22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D77C0-F31E-457F-9EC0-946F296F68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59DCB2-C365-45CF-808F-638A3EF4A01D}" type="datetimeFigureOut">
              <a:rPr lang="zh-CN" altLang="en-US" smtClean="0"/>
              <a:pPr/>
              <a:t>2018/5/22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D77C0-F31E-457F-9EC0-946F296F68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ctrTitle"/>
          </p:nvPr>
        </p:nvSpPr>
        <p:spPr>
          <a:xfrm>
            <a:off x="685800" y="2247007"/>
            <a:ext cx="7772400" cy="1470025"/>
          </a:xfrm>
        </p:spPr>
        <p:txBody>
          <a:bodyPr>
            <a:noAutofit/>
          </a:bodyPr>
          <a:lstStyle/>
          <a:p>
            <a:r>
              <a:rPr lang="en-US" altLang="ja-JP" sz="3600" dirty="0" smtClean="0"/>
              <a:t>WF on NR BS </a:t>
            </a:r>
            <a:r>
              <a:rPr lang="en-US" altLang="ja-JP" sz="3600" dirty="0" err="1" smtClean="0"/>
              <a:t>demod</a:t>
            </a:r>
            <a:r>
              <a:rPr lang="en-US" altLang="ja-JP" sz="3600" dirty="0" smtClean="0"/>
              <a:t> requirements and test </a:t>
            </a:r>
            <a:r>
              <a:rPr lang="en-GB" altLang="zh-CN" sz="3600" dirty="0" smtClean="0"/>
              <a:t>applicability considering multiple channel bandwidths</a:t>
            </a:r>
            <a:endParaRPr kumimoji="1" lang="ja-JP" altLang="en-US" sz="3600" dirty="0"/>
          </a:p>
        </p:txBody>
      </p:sp>
      <p:sp>
        <p:nvSpPr>
          <p:cNvPr id="5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509120"/>
            <a:ext cx="6400800" cy="1129680"/>
          </a:xfrm>
        </p:spPr>
        <p:txBody>
          <a:bodyPr>
            <a:normAutofit/>
          </a:bodyPr>
          <a:lstStyle/>
          <a:p>
            <a:r>
              <a:rPr kumimoji="1" lang="en-US" altLang="zh-CN" dirty="0" smtClean="0">
                <a:solidFill>
                  <a:schemeClr val="tx1"/>
                </a:solidFill>
              </a:rPr>
              <a:t>China Telecom,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6" name="テキスト ボックス 3"/>
          <p:cNvSpPr txBox="1"/>
          <p:nvPr/>
        </p:nvSpPr>
        <p:spPr>
          <a:xfrm>
            <a:off x="253950" y="188639"/>
            <a:ext cx="404040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/>
              <a:t>3GPP TSG-RAN WG4 </a:t>
            </a:r>
            <a:r>
              <a:rPr lang="en-US" sz="2200" dirty="0" smtClean="0"/>
              <a:t>Meeting #87</a:t>
            </a:r>
            <a:endParaRPr lang="en-US" sz="2200" dirty="0"/>
          </a:p>
          <a:p>
            <a:r>
              <a:rPr lang="en-GB" altLang="zh-CN" sz="2200" dirty="0"/>
              <a:t>Busan, Korea, 21-24 May, </a:t>
            </a:r>
            <a:r>
              <a:rPr lang="en-GB" altLang="zh-CN" sz="2200" dirty="0" smtClean="0"/>
              <a:t>2018</a:t>
            </a:r>
            <a:endParaRPr lang="en-GB" sz="2200" i="1" dirty="0" smtClean="0"/>
          </a:p>
          <a:p>
            <a:r>
              <a:rPr lang="en-GB" sz="2200" dirty="0" smtClean="0"/>
              <a:t>Agenda: 7.</a:t>
            </a:r>
            <a:r>
              <a:rPr lang="en-US" altLang="zh-CN" sz="2200" dirty="0" smtClean="0"/>
              <a:t>12.2.1</a:t>
            </a:r>
            <a:endParaRPr lang="en-US" sz="2200" dirty="0"/>
          </a:p>
        </p:txBody>
      </p:sp>
      <p:sp>
        <p:nvSpPr>
          <p:cNvPr id="7" name="正方形/長方形 4"/>
          <p:cNvSpPr/>
          <p:nvPr/>
        </p:nvSpPr>
        <p:spPr>
          <a:xfrm>
            <a:off x="5868144" y="116632"/>
            <a:ext cx="3067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sz="2400" dirty="0" smtClean="0"/>
              <a:t>R4-1807969</a:t>
            </a:r>
            <a:endParaRPr lang="en-US" altLang="ja-JP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 smtClean="0"/>
              <a:t>In LTE, 6 channel bandwidths ranging from 1.4 MHz to 20 MHz are defined, and LTE PUSCH performance requirements and some LTE PUCCH performance requirements are specified for each of the 6 channel bandwidths. </a:t>
            </a:r>
          </a:p>
          <a:p>
            <a:r>
              <a:rPr lang="en-US" altLang="zh-CN" sz="2400" dirty="0" smtClean="0"/>
              <a:t>In LTE BS conformance test, for a BS supporting multiple channel bandwidths only the tests for the lowest and the highest channel bandwidth supported by the BS are applicable.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256584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For </a:t>
            </a:r>
            <a:r>
              <a:rPr lang="x-none" altLang="zh-CN" sz="2400" dirty="0" smtClean="0"/>
              <a:t>NR</a:t>
            </a:r>
            <a:r>
              <a:rPr lang="x-none" altLang="zh-CN" sz="2400" dirty="0"/>
              <a:t>, </a:t>
            </a:r>
            <a:r>
              <a:rPr lang="x-none" altLang="zh-CN" sz="2400" dirty="0" smtClean="0"/>
              <a:t>3 sub-carrier spacing</a:t>
            </a:r>
            <a:r>
              <a:rPr lang="en-US" altLang="zh-CN" sz="2400" dirty="0" smtClean="0"/>
              <a:t>s</a:t>
            </a:r>
            <a:r>
              <a:rPr lang="x-none" altLang="zh-CN" sz="2400" dirty="0" smtClean="0"/>
              <a:t> and 13 channel bandwidths are </a:t>
            </a:r>
            <a:r>
              <a:rPr lang="en-US" altLang="zh-CN" sz="2400" dirty="0" smtClean="0"/>
              <a:t>introduced as specified in TS 38.104</a:t>
            </a:r>
            <a:r>
              <a:rPr lang="x-none" altLang="zh-CN" sz="2400" dirty="0" smtClean="0"/>
              <a:t>. </a:t>
            </a:r>
            <a:endParaRPr lang="en-US" altLang="zh-CN" sz="2400" dirty="0" smtClean="0"/>
          </a:p>
          <a:p>
            <a:r>
              <a:rPr lang="en-US" altLang="zh-CN" sz="2400" dirty="0" smtClean="0"/>
              <a:t>For </a:t>
            </a:r>
            <a:r>
              <a:rPr lang="x-none" altLang="zh-CN" sz="2400" dirty="0" smtClean="0"/>
              <a:t>NR </a:t>
            </a:r>
            <a:r>
              <a:rPr lang="x-none" altLang="zh-CN" sz="2400" dirty="0"/>
              <a:t>BS conformance test, the manufacturer shall declare the sub-carrier spacing </a:t>
            </a:r>
            <a:r>
              <a:rPr lang="en-US" altLang="zh-CN" sz="2400" dirty="0" smtClean="0"/>
              <a:t> and</a:t>
            </a:r>
            <a:r>
              <a:rPr lang="x-none" altLang="zh-CN" sz="2400" dirty="0" smtClean="0"/>
              <a:t> </a:t>
            </a:r>
            <a:r>
              <a:rPr lang="x-none" altLang="zh-CN" sz="2400" dirty="0"/>
              <a:t>channel bandwidth that are supported by the BS under test. </a:t>
            </a:r>
            <a:endParaRPr lang="en-US" altLang="zh-CN" sz="2400" dirty="0" smtClean="0"/>
          </a:p>
          <a:p>
            <a:r>
              <a:rPr lang="x-none" altLang="zh-CN" sz="2400" dirty="0" smtClean="0"/>
              <a:t>Based </a:t>
            </a:r>
            <a:r>
              <a:rPr lang="x-none" altLang="zh-CN" sz="2400" dirty="0"/>
              <a:t>on different operators’ needs </a:t>
            </a:r>
            <a:r>
              <a:rPr lang="en-US" altLang="zh-CN" sz="2400" dirty="0" smtClean="0"/>
              <a:t>in different regions, </a:t>
            </a:r>
            <a:r>
              <a:rPr lang="x-none" altLang="zh-CN" sz="2400" dirty="0" smtClean="0"/>
              <a:t>the </a:t>
            </a:r>
            <a:r>
              <a:rPr lang="x-none" altLang="zh-CN" sz="2400" dirty="0"/>
              <a:t>supported sub-carrier spacing and channel bandwidth can be different. </a:t>
            </a:r>
            <a:endParaRPr lang="en-US" altLang="zh-CN" sz="2400" dirty="0" smtClean="0"/>
          </a:p>
          <a:p>
            <a:pPr lvl="1"/>
            <a:r>
              <a:rPr lang="x-none" altLang="zh-CN" sz="2000" dirty="0" smtClean="0"/>
              <a:t>Note </a:t>
            </a:r>
            <a:r>
              <a:rPr lang="x-none" altLang="zh-CN" sz="2000" dirty="0"/>
              <a:t>that roaming is not an issue to be considered for BS</a:t>
            </a:r>
            <a:r>
              <a:rPr lang="x-none" altLang="zh-CN" sz="2000" dirty="0" smtClean="0"/>
              <a:t>.</a:t>
            </a:r>
            <a:endParaRPr lang="en-US" altLang="zh-CN" sz="2000" dirty="0" smtClean="0"/>
          </a:p>
          <a:p>
            <a:r>
              <a:rPr lang="en-US" altLang="zh-CN" sz="2400" dirty="0" smtClean="0"/>
              <a:t>Down-selection </a:t>
            </a:r>
            <a:r>
              <a:rPr lang="en-US" altLang="zh-CN" sz="2400" dirty="0"/>
              <a:t>of the sub-carrier spacing </a:t>
            </a:r>
            <a:r>
              <a:rPr lang="en-US" altLang="zh-CN" sz="2400" dirty="0" smtClean="0"/>
              <a:t>and </a:t>
            </a:r>
            <a:r>
              <a:rPr lang="en-US" altLang="zh-CN" sz="2400" dirty="0"/>
              <a:t>channel bandwidth combinations should be </a:t>
            </a:r>
            <a:r>
              <a:rPr lang="en-US" altLang="zh-CN" sz="2400" dirty="0" smtClean="0"/>
              <a:t>considered, while the test </a:t>
            </a:r>
            <a:r>
              <a:rPr lang="en-US" altLang="zh-CN" sz="2400" dirty="0"/>
              <a:t>coverage of BS equipment provided for different operators and </a:t>
            </a:r>
            <a:r>
              <a:rPr lang="en-US" altLang="zh-CN" sz="2400" dirty="0" smtClean="0"/>
              <a:t>regions should be guaranteed.</a:t>
            </a:r>
            <a:endParaRPr lang="zh-CN" altLang="zh-CN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en-US" altLang="zh-CN" sz="3600" dirty="0" smtClean="0"/>
              <a:t>WF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496" y="980728"/>
            <a:ext cx="8938320" cy="5472608"/>
          </a:xfrm>
        </p:spPr>
        <p:txBody>
          <a:bodyPr>
            <a:noAutofit/>
          </a:bodyPr>
          <a:lstStyle/>
          <a:p>
            <a:r>
              <a:rPr lang="en-US" altLang="zh-CN" sz="2200" dirty="0" smtClean="0"/>
              <a:t>For a certain sub-carrier spacing, </a:t>
            </a:r>
          </a:p>
          <a:p>
            <a:pPr lvl="1"/>
            <a:r>
              <a:rPr lang="en-US" altLang="zh-CN" sz="2000" dirty="0" smtClean="0"/>
              <a:t>Define PUSCH/PUCCH requirements  only for a sub-set of the supported channel bandwidths denoted as </a:t>
            </a:r>
            <a:r>
              <a:rPr lang="en-US" altLang="zh-CN" sz="2000" i="1" dirty="0" err="1" smtClean="0"/>
              <a:t>BW_subset</a:t>
            </a:r>
            <a:r>
              <a:rPr lang="en-US" altLang="zh-CN" sz="2000" dirty="0" smtClean="0"/>
              <a:t> = {</a:t>
            </a:r>
            <a:r>
              <a:rPr lang="en-US" altLang="zh-CN" sz="2000" i="1" dirty="0" smtClean="0"/>
              <a:t>BW1</a:t>
            </a:r>
            <a:r>
              <a:rPr lang="en-US" altLang="zh-CN" sz="2000" dirty="0" smtClean="0"/>
              <a:t>, …, </a:t>
            </a:r>
            <a:r>
              <a:rPr lang="en-US" altLang="zh-CN" sz="2000" i="1" dirty="0" err="1" smtClean="0"/>
              <a:t>BWi</a:t>
            </a:r>
            <a:r>
              <a:rPr lang="en-US" altLang="zh-CN" sz="2000" dirty="0" smtClean="0"/>
              <a:t>, </a:t>
            </a:r>
            <a:r>
              <a:rPr lang="en-US" altLang="zh-CN" sz="2000" i="1" dirty="0" smtClean="0"/>
              <a:t>BWi</a:t>
            </a:r>
            <a:r>
              <a:rPr lang="en-US" altLang="zh-CN" sz="2000" dirty="0" smtClean="0"/>
              <a:t>+1, …}.</a:t>
            </a:r>
          </a:p>
          <a:p>
            <a:pPr lvl="1"/>
            <a:r>
              <a:rPr lang="en-US" altLang="zh-CN" sz="2000" dirty="0" smtClean="0"/>
              <a:t>For PUSCH/PUCCH conformance test,</a:t>
            </a:r>
          </a:p>
          <a:p>
            <a:pPr lvl="2"/>
            <a:r>
              <a:rPr lang="en-US" altLang="zh-CN" sz="1800" dirty="0" smtClean="0"/>
              <a:t>For a BS supporting  one or multiple channel bandwidths within </a:t>
            </a:r>
            <a:r>
              <a:rPr lang="en-US" altLang="zh-CN" sz="1800" i="1" dirty="0" err="1" smtClean="0"/>
              <a:t>BW_subset</a:t>
            </a:r>
            <a:r>
              <a:rPr lang="en-US" altLang="zh-CN" sz="1800" dirty="0" smtClean="0"/>
              <a:t>, only the tests for the highest supported channel bandwidth within </a:t>
            </a:r>
            <a:r>
              <a:rPr lang="en-US" altLang="zh-CN" sz="1800" i="1" dirty="0" err="1" smtClean="0"/>
              <a:t>BW_subset</a:t>
            </a:r>
            <a:r>
              <a:rPr lang="en-US" altLang="zh-CN" sz="1800" i="1" dirty="0" smtClean="0"/>
              <a:t> </a:t>
            </a:r>
            <a:r>
              <a:rPr lang="en-US" altLang="zh-CN" sz="1800" dirty="0" smtClean="0"/>
              <a:t>are applicable.</a:t>
            </a:r>
          </a:p>
          <a:p>
            <a:pPr lvl="2"/>
            <a:r>
              <a:rPr lang="en-US" altLang="zh-CN" sz="1800" dirty="0" smtClean="0"/>
              <a:t>For a BS supporting none of the channel bandwidth within </a:t>
            </a:r>
            <a:r>
              <a:rPr lang="en-US" altLang="zh-CN" sz="1800" i="1" dirty="0" err="1" smtClean="0"/>
              <a:t>BW_subset</a:t>
            </a:r>
            <a:r>
              <a:rPr lang="en-US" altLang="zh-CN" sz="1800" dirty="0" smtClean="0"/>
              <a:t>, let </a:t>
            </a:r>
            <a:r>
              <a:rPr lang="en-US" altLang="zh-CN" sz="1800" i="1" dirty="0" err="1" smtClean="0"/>
              <a:t>BW_h</a:t>
            </a:r>
            <a:r>
              <a:rPr lang="en-US" altLang="zh-CN" sz="1800" dirty="0" smtClean="0"/>
              <a:t> denote the highest channel bandwidth supported by the BS,</a:t>
            </a:r>
          </a:p>
          <a:p>
            <a:pPr lvl="3"/>
            <a:r>
              <a:rPr lang="en-US" altLang="zh-CN" sz="1800" dirty="0" smtClean="0"/>
              <a:t>Select a channel bandwidth </a:t>
            </a:r>
            <a:r>
              <a:rPr lang="en-US" altLang="zh-CN" sz="1800" i="1" dirty="0" err="1" smtClean="0"/>
              <a:t>BWi</a:t>
            </a:r>
            <a:r>
              <a:rPr lang="en-US" altLang="zh-CN" sz="1800" dirty="0" smtClean="0"/>
              <a:t> from </a:t>
            </a:r>
            <a:r>
              <a:rPr lang="en-US" altLang="zh-CN" sz="1800" i="1" dirty="0" err="1" smtClean="0"/>
              <a:t>BW_subset</a:t>
            </a:r>
            <a:r>
              <a:rPr lang="en-US" altLang="zh-CN" sz="1800" dirty="0" smtClean="0"/>
              <a:t> which satisfies that </a:t>
            </a:r>
            <a:r>
              <a:rPr lang="en-US" altLang="zh-CN" sz="1800" i="1" dirty="0" err="1" smtClean="0"/>
              <a:t>BWi</a:t>
            </a:r>
            <a:r>
              <a:rPr lang="en-US" altLang="zh-CN" sz="1800" dirty="0" smtClean="0"/>
              <a:t> &lt; </a:t>
            </a:r>
            <a:r>
              <a:rPr lang="en-US" altLang="zh-CN" sz="1800" i="1" dirty="0" err="1" smtClean="0"/>
              <a:t>BW_h</a:t>
            </a:r>
            <a:r>
              <a:rPr lang="en-US" altLang="zh-CN" sz="1800" dirty="0" smtClean="0"/>
              <a:t> &lt; </a:t>
            </a:r>
            <a:r>
              <a:rPr lang="en-US" altLang="zh-CN" sz="1800" i="1" dirty="0" smtClean="0"/>
              <a:t>BWi+1</a:t>
            </a:r>
            <a:endParaRPr lang="en-US" altLang="zh-CN" sz="1800" dirty="0" smtClean="0"/>
          </a:p>
          <a:p>
            <a:pPr lvl="3"/>
            <a:r>
              <a:rPr lang="en-US" altLang="zh-CN" sz="1800" dirty="0" smtClean="0"/>
              <a:t>The tests for the channel bandwidth </a:t>
            </a:r>
            <a:r>
              <a:rPr lang="en-US" altLang="zh-CN" sz="1800" i="1" dirty="0" err="1" smtClean="0"/>
              <a:t>BWi</a:t>
            </a:r>
            <a:r>
              <a:rPr lang="en-US" altLang="zh-CN" sz="1800" dirty="0" smtClean="0"/>
              <a:t> are applicable. And assuming  that the </a:t>
            </a:r>
            <a:r>
              <a:rPr lang="en-GB" altLang="zh-CN" sz="1800" dirty="0" smtClean="0"/>
              <a:t>transmission bandwidth for </a:t>
            </a:r>
            <a:r>
              <a:rPr lang="en-US" altLang="zh-CN" sz="1800" dirty="0" smtClean="0"/>
              <a:t>channel bandwidth </a:t>
            </a:r>
            <a:r>
              <a:rPr lang="en-US" altLang="zh-CN" sz="1800" i="1" dirty="0" err="1" smtClean="0"/>
              <a:t>BWi</a:t>
            </a:r>
            <a:r>
              <a:rPr lang="en-US" altLang="zh-CN" sz="1800" dirty="0" smtClean="0"/>
              <a:t> is </a:t>
            </a:r>
            <a:r>
              <a:rPr lang="en-US" altLang="zh-CN" sz="1800" i="1" dirty="0" err="1" smtClean="0"/>
              <a:t>NRB_i</a:t>
            </a:r>
            <a:r>
              <a:rPr lang="en-US" altLang="zh-CN" sz="1800" dirty="0" smtClean="0"/>
              <a:t>, the first </a:t>
            </a:r>
            <a:r>
              <a:rPr lang="en-US" altLang="zh-CN" sz="1800" i="1" dirty="0" err="1" smtClean="0"/>
              <a:t>NRB_i</a:t>
            </a:r>
            <a:r>
              <a:rPr lang="en-US" altLang="zh-CN" sz="1800" dirty="0" smtClean="0"/>
              <a:t> PRBs within the channel bandwidth should be used for the test.</a:t>
            </a:r>
          </a:p>
          <a:p>
            <a:pPr lvl="1"/>
            <a:r>
              <a:rPr lang="en-US" altLang="zh-CN" sz="2000" dirty="0" smtClean="0"/>
              <a:t>The exact values for the set </a:t>
            </a:r>
            <a:r>
              <a:rPr lang="en-US" altLang="zh-CN" sz="2000" i="1" dirty="0" err="1" smtClean="0"/>
              <a:t>BW_subset</a:t>
            </a:r>
            <a:r>
              <a:rPr lang="en-US" altLang="zh-CN" sz="2000" dirty="0" smtClean="0"/>
              <a:t> = {</a:t>
            </a:r>
            <a:r>
              <a:rPr lang="en-US" altLang="zh-CN" sz="2000" i="1" dirty="0" smtClean="0"/>
              <a:t>BW1</a:t>
            </a:r>
            <a:r>
              <a:rPr lang="en-US" altLang="zh-CN" sz="2000" dirty="0" smtClean="0"/>
              <a:t>, …, </a:t>
            </a:r>
            <a:r>
              <a:rPr lang="en-US" altLang="zh-CN" sz="2000" i="1" dirty="0" err="1" smtClean="0"/>
              <a:t>BWi</a:t>
            </a:r>
            <a:r>
              <a:rPr lang="en-US" altLang="zh-CN" sz="2000" dirty="0" smtClean="0"/>
              <a:t>, </a:t>
            </a:r>
            <a:r>
              <a:rPr lang="en-US" altLang="zh-CN" sz="2000" i="1" dirty="0" smtClean="0"/>
              <a:t>BWi</a:t>
            </a:r>
            <a:r>
              <a:rPr lang="en-US" altLang="zh-CN" sz="2000" dirty="0" smtClean="0"/>
              <a:t>+1, …} (including the size of the set) are to be discussed in RAN4.</a:t>
            </a:r>
          </a:p>
          <a:p>
            <a:pPr lvl="1"/>
            <a:endParaRPr lang="en-US" altLang="zh-CN" sz="2200" dirty="0"/>
          </a:p>
          <a:p>
            <a:pPr lvl="2"/>
            <a:endParaRPr lang="en-US" altLang="zh-CN" sz="1800" dirty="0" smtClean="0"/>
          </a:p>
          <a:p>
            <a:pPr lvl="2"/>
            <a:endParaRPr lang="zh-CN" altLang="en-US" sz="1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385</Words>
  <Application>Microsoft Office PowerPoint</Application>
  <PresentationFormat>全屏显示(4:3)</PresentationFormat>
  <Paragraphs>25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WF on NR BS demod requirements and test applicability considering multiple channel bandwidths</vt:lpstr>
      <vt:lpstr>Background</vt:lpstr>
      <vt:lpstr>Background</vt:lpstr>
      <vt:lpstr>WF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BS test applicability considering multiple channel bandwidths</dc:title>
  <dc:creator>China Telecom</dc:creator>
  <cp:lastModifiedBy>China Telecom</cp:lastModifiedBy>
  <cp:revision>54</cp:revision>
  <dcterms:created xsi:type="dcterms:W3CDTF">2018-05-18T08:50:54Z</dcterms:created>
  <dcterms:modified xsi:type="dcterms:W3CDTF">2018-05-22T02:33:30Z</dcterms:modified>
</cp:coreProperties>
</file>