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0"/>
  </p:notesMasterIdLst>
  <p:sldIdLst>
    <p:sldId id="256" r:id="rId5"/>
    <p:sldId id="381" r:id="rId6"/>
    <p:sldId id="384" r:id="rId7"/>
    <p:sldId id="382" r:id="rId8"/>
    <p:sldId id="385" r:id="rId9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hangmeng (WN)" initials="Z(" lastIdx="5" clrIdx="0">
    <p:extLst>
      <p:ext uri="{19B8F6BF-5375-455C-9EA6-DF929625EA0E}">
        <p15:presenceInfo xmlns:p15="http://schemas.microsoft.com/office/powerpoint/2012/main" userId="S-1-5-21-147214757-305610072-1517763936-512399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7234" autoAdjust="0"/>
  </p:normalViewPr>
  <p:slideViewPr>
    <p:cSldViewPr>
      <p:cViewPr varScale="1">
        <p:scale>
          <a:sx n="85" d="100"/>
          <a:sy n="85" d="100"/>
        </p:scale>
        <p:origin x="77" y="18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14.05.2018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5/14/2018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5/14/2018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5/14/2018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5/14/2018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5/14/2018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5/14/2018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5/14/2018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5/14/2018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5/14/2018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5/14/2018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5/14/2018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219201"/>
            <a:ext cx="109728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5/14/2018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2209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US" altLang="zh-CN" sz="4000" dirty="0"/>
              <a:t>Way forward on new gaps for dense PRS </a:t>
            </a:r>
            <a:r>
              <a:rPr lang="en-US" altLang="zh-CN" sz="4000" dirty="0" smtClean="0"/>
              <a:t>configuration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2057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zh-CN" sz="2800" dirty="0">
                <a:solidFill>
                  <a:srgbClr val="898989"/>
                </a:solidFill>
              </a:rPr>
              <a:t>Huawei, HiSilicon, </a:t>
            </a:r>
            <a:r>
              <a:rPr lang="en-US" altLang="zh-CN" sz="2800" dirty="0" smtClean="0">
                <a:solidFill>
                  <a:srgbClr val="898989"/>
                </a:solidFill>
              </a:rPr>
              <a:t>…</a:t>
            </a:r>
            <a:endParaRPr lang="en-US" altLang="en-US" sz="2800" dirty="0">
              <a:solidFill>
                <a:srgbClr val="898989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304800" y="298076"/>
            <a:ext cx="3523209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#</a:t>
            </a:r>
            <a:r>
              <a:rPr lang="ru-RU" altLang="zh-CN" sz="1800" b="1" dirty="0" smtClean="0"/>
              <a:t>8</a:t>
            </a:r>
            <a:r>
              <a:rPr lang="en-US" altLang="zh-CN" sz="1800" b="1" dirty="0" smtClean="0"/>
              <a:t>7</a:t>
            </a:r>
            <a:r>
              <a:rPr lang="en-US" altLang="zh-CN" sz="1800" b="1" dirty="0"/>
              <a:t/>
            </a:r>
            <a:br>
              <a:rPr lang="en-US" altLang="zh-CN" sz="1800" b="1" dirty="0"/>
            </a:br>
            <a:r>
              <a:rPr lang="en-US" sz="1800" b="1" dirty="0" smtClean="0"/>
              <a:t>Busan, Korea, 21</a:t>
            </a:r>
            <a:r>
              <a:rPr lang="en-US" sz="1800" b="1" baseline="30000" dirty="0" smtClean="0"/>
              <a:t>st</a:t>
            </a:r>
            <a:r>
              <a:rPr lang="en-US" sz="1800" b="1" dirty="0" smtClean="0"/>
              <a:t> – 25</a:t>
            </a:r>
            <a:r>
              <a:rPr lang="en-US" sz="1800" b="1" baseline="30000" dirty="0" smtClean="0"/>
              <a:t>th</a:t>
            </a:r>
            <a:r>
              <a:rPr lang="en-US" sz="1800" b="1" dirty="0" smtClean="0"/>
              <a:t> May, 2018</a:t>
            </a:r>
          </a:p>
          <a:p>
            <a:pPr>
              <a:buNone/>
            </a:pPr>
            <a:r>
              <a:rPr lang="en-US" sz="1800" b="1" dirty="0" smtClean="0"/>
              <a:t>Agenda item</a:t>
            </a:r>
            <a:r>
              <a:rPr lang="en-US" sz="1800" b="1" smtClean="0"/>
              <a:t>: </a:t>
            </a:r>
            <a:r>
              <a:rPr lang="en-US" sz="1800" b="1" smtClean="0"/>
              <a:t>6.20.4.4</a:t>
            </a:r>
            <a:endParaRPr lang="en-GB" sz="1800" b="1" dirty="0"/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10667999" y="298076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R4-1807365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82437D5-0D8E-4A9F-9C7D-417E89D359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3357236-09A9-447B-922F-0FFF893017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zh-CN" dirty="0"/>
              <a:t>More than one new measurement gap pattern are introduced to support dense PRS</a:t>
            </a:r>
          </a:p>
          <a:p>
            <a:pPr lvl="1"/>
            <a:r>
              <a:rPr lang="zh-CN" altLang="zh-CN" dirty="0"/>
              <a:t>FFS wether the same gap patterns can be used for both FDD and TDD</a:t>
            </a:r>
          </a:p>
          <a:p>
            <a:pPr lvl="0"/>
            <a:r>
              <a:rPr lang="zh-CN" altLang="zh-CN" dirty="0"/>
              <a:t>The new measurement gap patterns are specified in 36.133</a:t>
            </a:r>
          </a:p>
          <a:p>
            <a:pPr lvl="0"/>
            <a:r>
              <a:rPr lang="zh-CN" altLang="zh-CN" dirty="0"/>
              <a:t>Gap pattern ID is signalled to the UE</a:t>
            </a:r>
          </a:p>
          <a:p>
            <a:pPr lvl="0"/>
            <a:r>
              <a:rPr lang="zh-CN" altLang="zh-CN" dirty="0"/>
              <a:t>New measurement gap patterns are characterized by:</a:t>
            </a:r>
          </a:p>
          <a:p>
            <a:pPr lvl="1"/>
            <a:r>
              <a:rPr lang="zh-CN" altLang="zh-CN" dirty="0"/>
              <a:t>MGL &gt; 6</a:t>
            </a:r>
          </a:p>
          <a:p>
            <a:pPr lvl="1"/>
            <a:r>
              <a:rPr lang="zh-CN" altLang="zh-CN" dirty="0"/>
              <a:t>MGL not longer than the number of PRS subframes needed to meet RSTD requirements + 2 subframes for switching</a:t>
            </a:r>
          </a:p>
          <a:p>
            <a:pPr lvl="1"/>
            <a:r>
              <a:rPr lang="zh-CN" altLang="zh-CN" dirty="0"/>
              <a:t>MGL/MGRP &lt; X, X is TBD</a:t>
            </a:r>
          </a:p>
          <a:p>
            <a:pPr lvl="0"/>
            <a:r>
              <a:rPr lang="zh-CN" altLang="zh-CN" dirty="0"/>
              <a:t>UE may indicate a preferred measurement gap pattern ID</a:t>
            </a:r>
          </a:p>
          <a:p>
            <a:r>
              <a:rPr lang="zh-CN" altLang="zh-CN" dirty="0"/>
              <a:t>A measurement gap pattern with a longer MGL may be indicated for CEModeB and a shorter MGL for CEModeA</a:t>
            </a:r>
            <a:endParaRPr lang="sv-SE" altLang="zh-CN" dirty="0"/>
          </a:p>
        </p:txBody>
      </p:sp>
    </p:spTree>
    <p:extLst>
      <p:ext uri="{BB962C8B-B14F-4D97-AF65-F5344CB8AC3E}">
        <p14:creationId xmlns:p14="http://schemas.microsoft.com/office/powerpoint/2010/main" val="448698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82437D5-0D8E-4A9F-9C7D-417E89D359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3357236-09A9-447B-922F-0FFF893017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dirty="0"/>
              <a:t>A new measurement gap pattern is configured for UE that requires such gaps for performing RSTD measurements configured via LPP</a:t>
            </a:r>
            <a:endParaRPr lang="zh-CN" altLang="zh-CN" dirty="0"/>
          </a:p>
          <a:p>
            <a:pPr lvl="0"/>
            <a:r>
              <a:rPr lang="en-US" altLang="zh-CN" dirty="0"/>
              <a:t>Impact on RSTD requirements:</a:t>
            </a:r>
            <a:endParaRPr lang="zh-CN" altLang="zh-CN" dirty="0"/>
          </a:p>
          <a:p>
            <a:pPr lvl="1"/>
            <a:r>
              <a:rPr lang="en-US" altLang="zh-CN" dirty="0"/>
              <a:t>The existing UE Cat M1 and Cat M2 accuracy requirements for RSTD measurements in gaps shall also apply with the new gaps</a:t>
            </a:r>
            <a:endParaRPr lang="zh-CN" altLang="zh-CN" dirty="0"/>
          </a:p>
          <a:p>
            <a:pPr lvl="0"/>
            <a:r>
              <a:rPr lang="en-US" altLang="zh-CN" dirty="0"/>
              <a:t>New measurement gap patterns shall not be requested if UE is not configured with RSTD measurements via LPP</a:t>
            </a:r>
            <a:endParaRPr lang="zh-CN" altLang="zh-CN" dirty="0"/>
          </a:p>
          <a:p>
            <a:pPr lvl="0"/>
            <a:r>
              <a:rPr lang="en-US" altLang="zh-CN" dirty="0"/>
              <a:t>The new measurement gap pattern configurations are to be specified assuming X=0.15 </a:t>
            </a:r>
            <a:r>
              <a:rPr lang="zh-CN" altLang="zh-CN" dirty="0"/>
              <a:t>(MGL/MGRP &lt; X [R4-1803147])</a:t>
            </a:r>
          </a:p>
        </p:txBody>
      </p:sp>
    </p:spTree>
    <p:extLst>
      <p:ext uri="{BB962C8B-B14F-4D97-AF65-F5344CB8AC3E}">
        <p14:creationId xmlns:p14="http://schemas.microsoft.com/office/powerpoint/2010/main" val="1408182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2955" y="365125"/>
            <a:ext cx="11573302" cy="1325563"/>
          </a:xfrm>
        </p:spPr>
        <p:txBody>
          <a:bodyPr/>
          <a:lstStyle/>
          <a:p>
            <a:r>
              <a:rPr lang="en-GB" dirty="0" smtClean="0"/>
              <a:t>WF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182" y="1537250"/>
            <a:ext cx="11955439" cy="5226502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New </a:t>
            </a:r>
            <a:r>
              <a:rPr lang="en-US" altLang="zh-CN" dirty="0"/>
              <a:t>gaps shall not be used for RRM measurements.</a:t>
            </a:r>
          </a:p>
          <a:p>
            <a:r>
              <a:rPr lang="en-US" altLang="zh-CN" dirty="0" smtClean="0"/>
              <a:t>Upon </a:t>
            </a:r>
            <a:r>
              <a:rPr lang="en-US" altLang="zh-CN" dirty="0"/>
              <a:t>receiving RSTD measurement configuration, UE requests the proper RSTD gap pattern from the serving </a:t>
            </a:r>
            <a:r>
              <a:rPr lang="en-US" altLang="zh-CN" dirty="0" err="1"/>
              <a:t>eNB</a:t>
            </a:r>
            <a:r>
              <a:rPr lang="en-US" altLang="zh-CN" dirty="0"/>
              <a:t>.</a:t>
            </a:r>
          </a:p>
          <a:p>
            <a:r>
              <a:rPr lang="en-US" altLang="zh-CN" dirty="0" smtClean="0"/>
              <a:t>Upon </a:t>
            </a:r>
            <a:r>
              <a:rPr lang="en-US" altLang="zh-CN" dirty="0"/>
              <a:t>receiving RSTD measurement configuration with new gaps, UE should suspend or delay RRM measurement report and resume after the new gaps are no longer used.</a:t>
            </a:r>
          </a:p>
          <a:p>
            <a:r>
              <a:rPr lang="en-US" altLang="zh-CN" dirty="0" smtClean="0"/>
              <a:t>Enhance </a:t>
            </a:r>
            <a:r>
              <a:rPr lang="en-US" altLang="zh-CN" dirty="0"/>
              <a:t>RLM requirement as long as new gaps for dense PRS configuration are introduced.</a:t>
            </a:r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832625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2955" y="20392"/>
            <a:ext cx="11573302" cy="1325563"/>
          </a:xfrm>
        </p:spPr>
        <p:txBody>
          <a:bodyPr/>
          <a:lstStyle/>
          <a:p>
            <a:r>
              <a:rPr lang="en-GB" dirty="0" smtClean="0"/>
              <a:t>Gap patterns</a:t>
            </a:r>
            <a:endParaRPr lang="en-GB" dirty="0"/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44868924"/>
              </p:ext>
            </p:extLst>
          </p:nvPr>
        </p:nvGraphicFramePr>
        <p:xfrm>
          <a:off x="1144889" y="1066800"/>
          <a:ext cx="9829434" cy="54864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37063"/>
                <a:gridCol w="1952126"/>
                <a:gridCol w="1904944"/>
                <a:gridCol w="3070715"/>
                <a:gridCol w="1464586"/>
              </a:tblGrid>
              <a:tr h="3573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Gap Pattern Id</a:t>
                      </a:r>
                      <a:endParaRPr lang="zh-CN" sz="1200" b="1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MeasurementGap Length (MGL, ms)</a:t>
                      </a:r>
                      <a:endParaRPr lang="zh-CN" sz="1200" b="1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Measurement Gap Repetition Period</a:t>
                      </a:r>
                      <a:endParaRPr lang="zh-CN" sz="12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(MGRP, ms)</a:t>
                      </a:r>
                      <a:endParaRPr lang="zh-CN" sz="1200" b="1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Measurement Purpose</a:t>
                      </a:r>
                      <a:endParaRPr lang="zh-CN" sz="1200" b="1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Notes</a:t>
                      </a:r>
                      <a:endParaRPr lang="zh-CN" sz="1200" b="1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786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[Rstd0]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6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40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Only catM2 5MHz CE mode A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786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[Rstd1]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10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80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Only catM2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786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[Rstd2]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10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160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Only catM2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786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[Rstd3]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10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320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Only catM2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786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[Rstd4]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10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640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Only catM2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786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[Rstd5]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10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1280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Only catM2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786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[Rstd6]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14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160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Only CE mode A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786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[Rstd7]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14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320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Only CE mode A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786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[Rstd8]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14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640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Only CE mode A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786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[Rstd9]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14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1280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Only CE mode A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786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[Rstd10]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24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160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Only CE mode A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TDD only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786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[Rstd11]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24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320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Only CE mode A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TDD only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786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[Rstd12]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24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640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Only CE mode A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TDD only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786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[Rstd13]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24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1280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Only CE mode A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TDD only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786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[Rstd14]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32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320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786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[Rstd15]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32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640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786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[Rstd16]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32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1280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786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[Rstd17]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54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640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TDD only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786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[Rstd18]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54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1280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TDD only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786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[Rstd19]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60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640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TDD only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786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[Rstd20]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60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1280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TDD only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786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[Rstd21]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64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640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786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[Rstd22]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64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1280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zh-CN" sz="120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14703">
                <a:tc gridSpan="5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Editors Note 1: the gap patterns in this table are to be down selected.</a:t>
                      </a:r>
                      <a:endParaRPr lang="zh-CN" sz="1200" dirty="0"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Editors Note 2: gap patterns Rstd17/18 and Rstd19/20 are two options for TDD and one set of the two shall be left.</a:t>
                      </a:r>
                      <a:endParaRPr lang="zh-CN" sz="1200" dirty="0"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Editors Note 3: consider to remove 64 MGL if 60 MGL is remained in the table.</a:t>
                      </a:r>
                      <a:endParaRPr lang="zh-CN" sz="1200" dirty="0"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Editors Note 4: in order to introduce less patterns, consider to remove MGRP 1280.</a:t>
                      </a:r>
                      <a:endParaRPr lang="zh-CN" sz="1200" dirty="0">
                        <a:effectLst/>
                        <a:latin typeface="Tms Rmn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6452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C7EDCC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Props1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2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00F65EB-5730-43A8-9AFA-15BFC5DC8F7F}">
  <ds:schemaRefs>
    <ds:schemaRef ds:uri="http://www.w3.org/XML/1998/namespace"/>
    <ds:schemaRef ds:uri="http://schemas.microsoft.com/office/2006/documentManagement/types"/>
    <ds:schemaRef ds:uri="http://purl.org/dc/terms/"/>
    <ds:schemaRef ds:uri="http://schemas.microsoft.com/office/2006/metadata/properties"/>
    <ds:schemaRef ds:uri="http://schemas.openxmlformats.org/package/2006/metadata/core-properties"/>
    <ds:schemaRef ds:uri="17c5c574-4f42-45b3-8a7f-77d8e859d074"/>
    <ds:schemaRef ds:uri="http://purl.org/dc/elements/1.1/"/>
    <ds:schemaRef ds:uri="http://purl.org/dc/dcmitype/"/>
    <ds:schemaRef ds:uri="http://schemas.microsoft.com/office/infopath/2007/PartnerControls"/>
    <ds:schemaRef ds:uri="66EEDB98-F073-460B-B9B0-9643F9FE785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14268</TotalTime>
  <Words>567</Words>
  <Application>Microsoft Office PowerPoint</Application>
  <PresentationFormat>宽屏</PresentationFormat>
  <Paragraphs>153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MS Mincho</vt:lpstr>
      <vt:lpstr>Tms Rmn</vt:lpstr>
      <vt:lpstr>宋体</vt:lpstr>
      <vt:lpstr>Arial</vt:lpstr>
      <vt:lpstr>Calibri</vt:lpstr>
      <vt:lpstr>Times New Roman</vt:lpstr>
      <vt:lpstr>Office Theme</vt:lpstr>
      <vt:lpstr>Way forward on new gaps for dense PRS configuration</vt:lpstr>
      <vt:lpstr>Background</vt:lpstr>
      <vt:lpstr>Background</vt:lpstr>
      <vt:lpstr>WF</vt:lpstr>
      <vt:lpstr>Gap patterns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Huawei</dc:creator>
  <cp:keywords>CTPClassification=:VisualMarkings=, CTPClassification=CTP_PUBLIC:VisualMarkings=</cp:keywords>
  <cp:lastModifiedBy>Huawei</cp:lastModifiedBy>
  <cp:revision>1112</cp:revision>
  <dcterms:created xsi:type="dcterms:W3CDTF">2013-05-13T16:02:00Z</dcterms:created>
  <dcterms:modified xsi:type="dcterms:W3CDTF">2018-05-14T12:24:28Z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0755fb4a-e43a-4d5c-80d1-f6e170670078</vt:lpwstr>
  </property>
  <property fmtid="{D5CDD505-2E9C-101B-9397-08002B2CF9AE}" pid="7" name="CTP_TimeStamp">
    <vt:lpwstr>2017-02-16 07:48:43Z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CTPClassification">
    <vt:lpwstr>CTP_PUBLIC</vt:lpwstr>
  </property>
  <property fmtid="{D5CDD505-2E9C-101B-9397-08002B2CF9AE}" pid="13" name="_2015_ms_pID_725343">
    <vt:lpwstr>(3)OIcu01TbgCY31T356MO+5OFFdTpDUfuHfhDfyHYOtQpFz/nlLWBw+rfl8IS8tEDT+zYZ7JN2
61pFqLaTWpUul+hP9MQgUbdL7L6xdHrn80bGAV6s08TRlOLRjmBzqlktL/2ENomsCB86Qiho
j02xl9c4oiP35DwF8kHNaxVxnywIr2D+QABpt95pVl0KVry7/GTRBJM5iCg6EXk9qSpkW1ki
MCx4xnD5rHfH3u6uIk</vt:lpwstr>
  </property>
  <property fmtid="{D5CDD505-2E9C-101B-9397-08002B2CF9AE}" pid="14" name="_2015_ms_pID_7253431">
    <vt:lpwstr>MkXdpYILIX/VbQ3WJ8JEveqnTUNgx2ahrmMVP0D6QJZZViG9a79T48
ic3aX2ErdmGl4XLAgi3tluTZgdlRr7ufTImq7Z4k/9R6RshNKYPR5aTiy4Cq8HaQuQxcOHtp
vnX5ZwgIlWohddG1DIgghYd2X8sA1cyqVup98UO0iIt1s6/JucUnypln9Igl7gZo2QOnIp6T
MTjuQTpH/dpWv/ZFPMzJC9R3HNWZyr3SeF5y</vt:lpwstr>
  </property>
  <property fmtid="{D5CDD505-2E9C-101B-9397-08002B2CF9AE}" pid="15" name="_2015_ms_pID_7253432">
    <vt:lpwstr>6g==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1526300653</vt:lpwstr>
  </property>
</Properties>
</file>