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6" r:id="rId5"/>
    <p:sldId id="267" r:id="rId6"/>
    <p:sldId id="265" r:id="rId7"/>
    <p:sldId id="268"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0167" autoAdjust="0"/>
  </p:normalViewPr>
  <p:slideViewPr>
    <p:cSldViewPr>
      <p:cViewPr varScale="1">
        <p:scale>
          <a:sx n="83" d="100"/>
          <a:sy n="83" d="100"/>
        </p:scale>
        <p:origin x="1378" y="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4248553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3663825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3711251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498162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259855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2652944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3089231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913986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4032675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377497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184487D-FDE4-4005-AB74-60F7543127C1}" type="datetimeFigureOut">
              <a:rPr kumimoji="1" lang="ja-JP" altLang="en-US" smtClean="0"/>
              <a:pPr/>
              <a:t>2018/5/14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51595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84487D-FDE4-4005-AB74-60F7543127C1}" type="datetimeFigureOut">
              <a:rPr kumimoji="1" lang="ja-JP" altLang="en-US" smtClean="0"/>
              <a:pPr/>
              <a:t>2018/5/14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9EE45-6FB4-4369-962C-77AEFB489F0D}" type="slidenum">
              <a:rPr kumimoji="1" lang="ja-JP" altLang="en-US" smtClean="0"/>
              <a:pPr/>
              <a:t>‹#›</a:t>
            </a:fld>
            <a:endParaRPr kumimoji="1" lang="ja-JP" altLang="en-US"/>
          </a:p>
        </p:txBody>
      </p:sp>
    </p:spTree>
    <p:extLst>
      <p:ext uri="{BB962C8B-B14F-4D97-AF65-F5344CB8AC3E}">
        <p14:creationId xmlns:p14="http://schemas.microsoft.com/office/powerpoint/2010/main" val="463078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altLang="ja-JP" b="1" dirty="0"/>
              <a:t>Approach</a:t>
            </a:r>
            <a:r>
              <a:rPr kumimoji="1" lang="en-GB" altLang="ja-JP" b="1" dirty="0"/>
              <a:t> for finalizing </a:t>
            </a:r>
            <a:r>
              <a:rPr lang="en-GB" altLang="ja-JP" b="1" dirty="0"/>
              <a:t>simultaneous Rx/Tx discussion</a:t>
            </a:r>
            <a:endParaRPr kumimoji="1" lang="ja-JP" altLang="en-US" dirty="0"/>
          </a:p>
        </p:txBody>
      </p:sp>
      <p:sp>
        <p:nvSpPr>
          <p:cNvPr id="4" name="Rectangle 4"/>
          <p:cNvSpPr>
            <a:spLocks noGrp="1"/>
          </p:cNvSpPr>
          <p:nvPr>
            <p:ph type="subTitle" idx="1"/>
          </p:nvPr>
        </p:nvSpPr>
        <p:spPr/>
        <p:txBody>
          <a:bodyPr/>
          <a:lstStyle/>
          <a:p>
            <a:pPr eaLnBrk="1" hangingPunct="1"/>
            <a:r>
              <a:rPr lang="en-GB" altLang="ja-JP" sz="2400" b="1" dirty="0">
                <a:solidFill>
                  <a:schemeClr val="tx1"/>
                </a:solidFill>
                <a:ea typeface="MS PGothic" panose="020B0600070205080204" pitchFamily="50" charset="-128"/>
              </a:rPr>
              <a:t>NTT DOCOMO, INC.</a:t>
            </a:r>
          </a:p>
          <a:p>
            <a:pPr eaLnBrk="1" hangingPunct="1"/>
            <a:endParaRPr lang="en-GB" altLang="ja-JP" sz="2400" b="1" dirty="0">
              <a:solidFill>
                <a:schemeClr val="tx1"/>
              </a:solidFill>
              <a:ea typeface="MS PGothic" panose="020B0600070205080204" pitchFamily="50" charset="-128"/>
            </a:endParaRPr>
          </a:p>
        </p:txBody>
      </p:sp>
      <p:sp>
        <p:nvSpPr>
          <p:cNvPr id="3" name="正方形/長方形 2"/>
          <p:cNvSpPr/>
          <p:nvPr/>
        </p:nvSpPr>
        <p:spPr>
          <a:xfrm>
            <a:off x="7092280" y="44624"/>
            <a:ext cx="1316386" cy="369332"/>
          </a:xfrm>
          <a:prstGeom prst="rect">
            <a:avLst/>
          </a:prstGeom>
        </p:spPr>
        <p:txBody>
          <a:bodyPr wrap="none">
            <a:spAutoFit/>
          </a:bodyPr>
          <a:lstStyle/>
          <a:p>
            <a:r>
              <a:rPr lang="en-US" altLang="ja-JP" dirty="0"/>
              <a:t>R4-1807135</a:t>
            </a:r>
            <a:endParaRPr lang="ja-JP" altLang="en-US" dirty="0"/>
          </a:p>
        </p:txBody>
      </p:sp>
      <p:sp>
        <p:nvSpPr>
          <p:cNvPr id="5" name="正方形/長方形 4"/>
          <p:cNvSpPr/>
          <p:nvPr/>
        </p:nvSpPr>
        <p:spPr>
          <a:xfrm>
            <a:off x="107504" y="116632"/>
            <a:ext cx="3204210" cy="646331"/>
          </a:xfrm>
          <a:prstGeom prst="rect">
            <a:avLst/>
          </a:prstGeom>
        </p:spPr>
        <p:txBody>
          <a:bodyPr wrap="none">
            <a:spAutoFit/>
          </a:bodyPr>
          <a:lstStyle/>
          <a:p>
            <a:r>
              <a:rPr lang="en-GB" altLang="ja-JP" b="1" dirty="0"/>
              <a:t>3GPP TSG-RAN4 Meeting #87</a:t>
            </a:r>
            <a:endParaRPr lang="en-US" altLang="ja-JP" b="1" dirty="0">
              <a:ea typeface="MS PGothic" panose="020B0600070205080204" pitchFamily="50" charset="-128"/>
            </a:endParaRPr>
          </a:p>
          <a:p>
            <a:r>
              <a:rPr lang="en-US" altLang="ja-JP" b="1" dirty="0"/>
              <a:t>Busan, KR, 21</a:t>
            </a:r>
            <a:r>
              <a:rPr lang="en-US" altLang="ja-JP" b="1" baseline="30000" dirty="0"/>
              <a:t>th</a:t>
            </a:r>
            <a:r>
              <a:rPr lang="en-US" altLang="ja-JP" b="1" dirty="0"/>
              <a:t> - 25</a:t>
            </a:r>
            <a:r>
              <a:rPr lang="en-US" altLang="ja-JP" b="1" baseline="30000" dirty="0"/>
              <a:t>th</a:t>
            </a:r>
            <a:r>
              <a:rPr lang="en-US" altLang="ja-JP" b="1" dirty="0"/>
              <a:t> May, 2018</a:t>
            </a:r>
            <a:endParaRPr lang="ja-JP" altLang="ja-JP" dirty="0"/>
          </a:p>
        </p:txBody>
      </p:sp>
    </p:spTree>
    <p:extLst>
      <p:ext uri="{BB962C8B-B14F-4D97-AF65-F5344CB8AC3E}">
        <p14:creationId xmlns:p14="http://schemas.microsoft.com/office/powerpoint/2010/main" val="3574665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457200" y="128588"/>
            <a:ext cx="8363272" cy="1143000"/>
          </a:xfrm>
        </p:spPr>
        <p:txBody>
          <a:bodyPr/>
          <a:lstStyle/>
          <a:p>
            <a:r>
              <a:rPr lang="fi-FI" altLang="en-US" dirty="0">
                <a:ea typeface="MS PGothic" panose="020B0600070205080204" pitchFamily="50" charset="-128"/>
              </a:rPr>
              <a:t>Topics to be treaed</a:t>
            </a:r>
          </a:p>
        </p:txBody>
      </p:sp>
      <p:sp>
        <p:nvSpPr>
          <p:cNvPr id="10" name="Content Placeholder 7">
            <a:extLst>
              <a:ext uri="{FF2B5EF4-FFF2-40B4-BE49-F238E27FC236}">
                <a16:creationId xmlns:a16="http://schemas.microsoft.com/office/drawing/2014/main" id="{A7F1E19B-23E7-4875-8615-69803BA4BC85}"/>
              </a:ext>
            </a:extLst>
          </p:cNvPr>
          <p:cNvSpPr>
            <a:spLocks noGrp="1"/>
          </p:cNvSpPr>
          <p:nvPr>
            <p:ph idx="1"/>
          </p:nvPr>
        </p:nvSpPr>
        <p:spPr>
          <a:xfrm>
            <a:off x="180023" y="1484784"/>
            <a:ext cx="8697912" cy="5504815"/>
          </a:xfrm>
        </p:spPr>
        <p:txBody>
          <a:bodyPr>
            <a:normAutofit/>
          </a:bodyPr>
          <a:lstStyle/>
          <a:p>
            <a:r>
              <a:rPr lang="en-US" altLang="ja-JP" sz="3600" dirty="0">
                <a:ea typeface="MS PGothic" panose="020B0600070205080204" pitchFamily="50" charset="-128"/>
              </a:rPr>
              <a:t>Harmonics and inter-modulation</a:t>
            </a:r>
          </a:p>
          <a:p>
            <a:r>
              <a:rPr lang="en-US" altLang="ja-JP" sz="3600" dirty="0">
                <a:ea typeface="MS PGothic" panose="020B0600070205080204" pitchFamily="50" charset="-128"/>
              </a:rPr>
              <a:t>Handling of higher configuration</a:t>
            </a:r>
          </a:p>
          <a:p>
            <a:r>
              <a:rPr lang="fi-FI" altLang="ja-JP" sz="3600" dirty="0">
                <a:ea typeface="MS PGothic" panose="020B0600070205080204" pitchFamily="50" charset="-128"/>
              </a:rPr>
              <a:t>schedule</a:t>
            </a:r>
          </a:p>
        </p:txBody>
      </p:sp>
    </p:spTree>
    <p:extLst>
      <p:ext uri="{BB962C8B-B14F-4D97-AF65-F5344CB8AC3E}">
        <p14:creationId xmlns:p14="http://schemas.microsoft.com/office/powerpoint/2010/main" val="1903650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0" y="128588"/>
            <a:ext cx="7416799" cy="1143000"/>
          </a:xfrm>
        </p:spPr>
        <p:txBody>
          <a:bodyPr>
            <a:normAutofit/>
          </a:bodyPr>
          <a:lstStyle/>
          <a:p>
            <a:r>
              <a:rPr lang="fi-FI" altLang="en-US" sz="3600" dirty="0">
                <a:ea typeface="MS PGothic" panose="020B0600070205080204" pitchFamily="50" charset="-128"/>
              </a:rPr>
              <a:t>Harmonics and inter-modulation</a:t>
            </a:r>
          </a:p>
        </p:txBody>
      </p:sp>
      <p:sp>
        <p:nvSpPr>
          <p:cNvPr id="8195" name="Content Placeholder 7"/>
          <p:cNvSpPr>
            <a:spLocks noGrp="1"/>
          </p:cNvSpPr>
          <p:nvPr>
            <p:ph idx="1"/>
          </p:nvPr>
        </p:nvSpPr>
        <p:spPr>
          <a:xfrm>
            <a:off x="180023" y="1185542"/>
            <a:ext cx="8697912" cy="5504815"/>
          </a:xfrm>
        </p:spPr>
        <p:txBody>
          <a:bodyPr>
            <a:noAutofit/>
          </a:bodyPr>
          <a:lstStyle/>
          <a:p>
            <a:r>
              <a:rPr lang="en-US" altLang="ja-JP" sz="2000" dirty="0">
                <a:ea typeface="MS PGothic" panose="020B0600070205080204" pitchFamily="50" charset="-128"/>
              </a:rPr>
              <a:t>If a certain configuration with harmonics and/or IMD should impact on the decision on if that configuration is Rx/Tx simultaneous capability or not?</a:t>
            </a:r>
          </a:p>
          <a:p>
            <a:r>
              <a:rPr lang="en-US" altLang="ja-JP" sz="2000" dirty="0">
                <a:ea typeface="MS PGothic" panose="020B0600070205080204" pitchFamily="50" charset="-128"/>
              </a:rPr>
              <a:t>Answer would be NO.</a:t>
            </a:r>
          </a:p>
          <a:p>
            <a:pPr lvl="1"/>
            <a:r>
              <a:rPr lang="en-US" altLang="ja-JP" sz="2000" dirty="0">
                <a:ea typeface="MS PGothic" panose="020B0600070205080204" pitchFamily="50" charset="-128"/>
              </a:rPr>
              <a:t>Since harmonics and intermodulation do not always make that configuration infeasible.</a:t>
            </a:r>
          </a:p>
          <a:p>
            <a:pPr lvl="1"/>
            <a:r>
              <a:rPr lang="en-US" altLang="ja-JP" sz="2000" dirty="0">
                <a:ea typeface="MS PGothic" panose="020B0600070205080204" pitchFamily="50" charset="-128"/>
              </a:rPr>
              <a:t>Example 1: DC_3A-n78A: 2</a:t>
            </a:r>
            <a:r>
              <a:rPr lang="en-US" altLang="ja-JP" sz="2000" baseline="30000" dirty="0">
                <a:ea typeface="MS PGothic" panose="020B0600070205080204" pitchFamily="50" charset="-128"/>
              </a:rPr>
              <a:t>nd</a:t>
            </a:r>
            <a:r>
              <a:rPr lang="en-US" altLang="ja-JP" sz="2000" dirty="0">
                <a:ea typeface="MS PGothic" panose="020B0600070205080204" pitchFamily="50" charset="-128"/>
              </a:rPr>
              <a:t> harmonic</a:t>
            </a:r>
          </a:p>
          <a:p>
            <a:pPr lvl="2"/>
            <a:r>
              <a:rPr lang="en-US" altLang="ja-JP" sz="1600" dirty="0">
                <a:ea typeface="MS PGothic" panose="020B0600070205080204" pitchFamily="50" charset="-128"/>
              </a:rPr>
              <a:t>2</a:t>
            </a:r>
            <a:r>
              <a:rPr lang="en-US" altLang="ja-JP" sz="1600" baseline="30000" dirty="0">
                <a:ea typeface="MS PGothic" panose="020B0600070205080204" pitchFamily="50" charset="-128"/>
              </a:rPr>
              <a:t>nd</a:t>
            </a:r>
            <a:r>
              <a:rPr lang="en-US" altLang="ja-JP" sz="1600" dirty="0">
                <a:ea typeface="MS PGothic" panose="020B0600070205080204" pitchFamily="50" charset="-128"/>
              </a:rPr>
              <a:t> harmonic of Band 3 always hits somewhere within n78A. </a:t>
            </a:r>
          </a:p>
          <a:p>
            <a:pPr lvl="2"/>
            <a:r>
              <a:rPr lang="en-US" altLang="ja-JP" sz="1600" dirty="0">
                <a:ea typeface="MS PGothic" panose="020B0600070205080204" pitchFamily="50" charset="-128"/>
              </a:rPr>
              <a:t>It does not mean this does always impact on real operation since some operators may have spectrum holding combination not impacted by the 2</a:t>
            </a:r>
            <a:r>
              <a:rPr lang="en-US" altLang="ja-JP" sz="1600" baseline="30000" dirty="0">
                <a:ea typeface="MS PGothic" panose="020B0600070205080204" pitchFamily="50" charset="-128"/>
              </a:rPr>
              <a:t>nd</a:t>
            </a:r>
            <a:r>
              <a:rPr lang="en-US" altLang="ja-JP" sz="1600" dirty="0">
                <a:ea typeface="MS PGothic" panose="020B0600070205080204" pitchFamily="50" charset="-128"/>
              </a:rPr>
              <a:t> harmonic. </a:t>
            </a:r>
            <a:endParaRPr lang="en-US" altLang="ja-JP" sz="1200" dirty="0">
              <a:ea typeface="MS PGothic" panose="020B0600070205080204" pitchFamily="50" charset="-128"/>
            </a:endParaRPr>
          </a:p>
          <a:p>
            <a:pPr lvl="2"/>
            <a:r>
              <a:rPr lang="en-US" altLang="ja-JP" sz="1600" dirty="0">
                <a:ea typeface="MS PGothic" panose="020B0600070205080204" pitchFamily="50" charset="-128"/>
              </a:rPr>
              <a:t>In addition, LTE Band 3 and n78 can have sufficient isolation to use simultaneous </a:t>
            </a:r>
            <a:r>
              <a:rPr lang="en-US" altLang="ja-JP" sz="1600" dirty="0" err="1">
                <a:ea typeface="MS PGothic" panose="020B0600070205080204" pitchFamily="50" charset="-128"/>
              </a:rPr>
              <a:t>RxTx</a:t>
            </a:r>
            <a:r>
              <a:rPr lang="en-US" altLang="ja-JP" sz="1600" dirty="0">
                <a:ea typeface="MS PGothic" panose="020B0600070205080204" pitchFamily="50" charset="-128"/>
              </a:rPr>
              <a:t> operation in case the 2</a:t>
            </a:r>
            <a:r>
              <a:rPr lang="en-US" altLang="ja-JP" sz="1600" baseline="30000" dirty="0">
                <a:ea typeface="MS PGothic" panose="020B0600070205080204" pitchFamily="50" charset="-128"/>
              </a:rPr>
              <a:t>nd</a:t>
            </a:r>
            <a:r>
              <a:rPr lang="en-US" altLang="ja-JP" sz="1600" dirty="0">
                <a:ea typeface="MS PGothic" panose="020B0600070205080204" pitchFamily="50" charset="-128"/>
              </a:rPr>
              <a:t> harmonic is not harmful.</a:t>
            </a:r>
          </a:p>
          <a:p>
            <a:pPr lvl="1"/>
            <a:r>
              <a:rPr lang="en-US" altLang="ja-JP" sz="2000" dirty="0">
                <a:ea typeface="MS PGothic" panose="020B0600070205080204" pitchFamily="50" charset="-128"/>
              </a:rPr>
              <a:t>Example 2: DC_3A-n78A: IMD2</a:t>
            </a:r>
          </a:p>
          <a:p>
            <a:pPr lvl="2"/>
            <a:r>
              <a:rPr lang="en-US" altLang="ja-JP" sz="1600" dirty="0">
                <a:ea typeface="MS PGothic" panose="020B0600070205080204" pitchFamily="50" charset="-128"/>
              </a:rPr>
              <a:t>IMD2 of dual uplink of 3A and n78 may hit somewhere within Band 3. </a:t>
            </a:r>
          </a:p>
          <a:p>
            <a:pPr lvl="2"/>
            <a:r>
              <a:rPr lang="en-US" altLang="ja-JP" sz="1600" dirty="0">
                <a:ea typeface="MS PGothic" panose="020B0600070205080204" pitchFamily="50" charset="-128"/>
              </a:rPr>
              <a:t>It does not mean this does always impact on real operation since some operators may have spectrum holding combination not impacted by the IMD2 and also it depends on RB length and positions in each band.  Note in case the IMD2 does not fall into the being operated Band 3, dual uplink must be able to used. Without simultaneous Rx/Tx capability, even single UL switched is not possible or meaningless.</a:t>
            </a:r>
            <a:endParaRPr lang="en-US" altLang="ja-JP" sz="1200" dirty="0">
              <a:ea typeface="MS PGothic" panose="020B0600070205080204" pitchFamily="50" charset="-128"/>
            </a:endParaRPr>
          </a:p>
        </p:txBody>
      </p:sp>
      <p:sp>
        <p:nvSpPr>
          <p:cNvPr id="819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spcBef>
                <a:spcPct val="0"/>
              </a:spcBef>
              <a:buFontTx/>
              <a:buNone/>
            </a:pPr>
            <a:r>
              <a:rPr kumimoji="0" lang="en-GB" altLang="ja-JP" sz="1100">
                <a:solidFill>
                  <a:schemeClr val="bg1"/>
                </a:solidFill>
                <a:latin typeface="Arial" panose="020B0604020202020204" pitchFamily="34" charset="0"/>
              </a:rPr>
              <a:t>Slide </a:t>
            </a:r>
            <a:fld id="{7784F935-68B7-46B2-9B46-E5FCF200BDB7}" type="slidenum">
              <a:rPr kumimoji="0" lang="en-GB" altLang="ja-JP" sz="1100">
                <a:solidFill>
                  <a:schemeClr val="bg1"/>
                </a:solidFill>
                <a:latin typeface="Arial" panose="020B0604020202020204" pitchFamily="34" charset="0"/>
              </a:rPr>
              <a:pPr>
                <a:spcBef>
                  <a:spcPct val="0"/>
                </a:spcBef>
                <a:buFontTx/>
                <a:buNone/>
              </a:pPr>
              <a:t>3</a:t>
            </a:fld>
            <a:endParaRPr kumimoji="0" lang="en-GB" altLang="ja-JP" sz="1100">
              <a:solidFill>
                <a:schemeClr val="bg1"/>
              </a:solidFill>
              <a:latin typeface="Arial" panose="020B0604020202020204" pitchFamily="34" charset="0"/>
            </a:endParaRPr>
          </a:p>
        </p:txBody>
      </p:sp>
    </p:spTree>
    <p:extLst>
      <p:ext uri="{BB962C8B-B14F-4D97-AF65-F5344CB8AC3E}">
        <p14:creationId xmlns:p14="http://schemas.microsoft.com/office/powerpoint/2010/main" val="1125711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0" y="128588"/>
            <a:ext cx="8697912" cy="1143000"/>
          </a:xfrm>
        </p:spPr>
        <p:txBody>
          <a:bodyPr>
            <a:normAutofit fontScale="90000"/>
          </a:bodyPr>
          <a:lstStyle/>
          <a:p>
            <a:r>
              <a:rPr lang="fi-FI" altLang="en-US" sz="3600" dirty="0">
                <a:ea typeface="MS PGothic" panose="020B0600070205080204" pitchFamily="50" charset="-128"/>
              </a:rPr>
              <a:t>Example handling of higher order configuraiton(1/2)</a:t>
            </a:r>
          </a:p>
        </p:txBody>
      </p:sp>
      <p:sp>
        <p:nvSpPr>
          <p:cNvPr id="8195" name="Content Placeholder 7"/>
          <p:cNvSpPr>
            <a:spLocks noGrp="1"/>
          </p:cNvSpPr>
          <p:nvPr>
            <p:ph idx="1"/>
          </p:nvPr>
        </p:nvSpPr>
        <p:spPr>
          <a:xfrm>
            <a:off x="180023" y="1185542"/>
            <a:ext cx="8697912" cy="5504815"/>
          </a:xfrm>
        </p:spPr>
        <p:txBody>
          <a:bodyPr>
            <a:noAutofit/>
          </a:bodyPr>
          <a:lstStyle/>
          <a:p>
            <a:r>
              <a:rPr lang="en-US" altLang="ja-JP" sz="2400" dirty="0">
                <a:ea typeface="MS PGothic" panose="020B0600070205080204" pitchFamily="50" charset="-128"/>
              </a:rPr>
              <a:t>Case 1: all the fallback modes are simultaneous Rx/Tx mandatory.</a:t>
            </a:r>
          </a:p>
          <a:p>
            <a:pPr lvl="1"/>
            <a:r>
              <a:rPr lang="en-US" altLang="ja-JP" sz="2000" dirty="0">
                <a:ea typeface="MS PGothic" panose="020B0600070205080204" pitchFamily="50" charset="-128"/>
              </a:rPr>
              <a:t>Example 1: DC_1A-2A-3A-4A-n78</a:t>
            </a:r>
          </a:p>
          <a:p>
            <a:pPr lvl="2"/>
            <a:r>
              <a:rPr lang="en-US" altLang="ja-JP" sz="2000" dirty="0">
                <a:ea typeface="MS PGothic" panose="020B0600070205080204" pitchFamily="50" charset="-128"/>
              </a:rPr>
              <a:t>Provided that 1A-n78, 2A-n78, 3A-n78 and 4A-n78 are all simultaneous Rx/Tx are mandatory and in CA_1A-2A-3A-4A, any band can be </a:t>
            </a:r>
            <a:r>
              <a:rPr lang="en-US" altLang="ja-JP" sz="2000" dirty="0" err="1">
                <a:ea typeface="MS PGothic" panose="020B0600070205080204" pitchFamily="50" charset="-128"/>
              </a:rPr>
              <a:t>Pcell</a:t>
            </a:r>
            <a:r>
              <a:rPr lang="en-US" altLang="ja-JP" sz="2000" dirty="0">
                <a:ea typeface="MS PGothic" panose="020B0600070205080204" pitchFamily="50" charset="-128"/>
              </a:rPr>
              <a:t>, then, the DC_1A-2A-3A-4A_n78 is simultaneous Rx/Tx is mandatory with all paired UL configurations.</a:t>
            </a:r>
          </a:p>
          <a:p>
            <a:r>
              <a:rPr lang="en-US" altLang="ja-JP" sz="2400" dirty="0">
                <a:ea typeface="MS PGothic" panose="020B0600070205080204" pitchFamily="50" charset="-128"/>
              </a:rPr>
              <a:t>Case 2: One LTE or NR band cannot be </a:t>
            </a:r>
            <a:r>
              <a:rPr lang="en-US" altLang="ja-JP" sz="2400" dirty="0" err="1">
                <a:ea typeface="MS PGothic" panose="020B0600070205080204" pitchFamily="50" charset="-128"/>
              </a:rPr>
              <a:t>Pcell</a:t>
            </a:r>
            <a:r>
              <a:rPr lang="en-US" altLang="ja-JP" sz="2400" dirty="0">
                <a:ea typeface="MS PGothic" panose="020B0600070205080204" pitchFamily="50" charset="-128"/>
              </a:rPr>
              <a:t>.</a:t>
            </a:r>
          </a:p>
          <a:p>
            <a:pPr lvl="1"/>
            <a:r>
              <a:rPr lang="en-US" altLang="ja-JP" sz="2000" dirty="0">
                <a:ea typeface="MS PGothic" panose="020B0600070205080204" pitchFamily="50" charset="-128"/>
              </a:rPr>
              <a:t>NR CA without Dual band uplink with different bands</a:t>
            </a:r>
          </a:p>
          <a:p>
            <a:pPr lvl="2"/>
            <a:r>
              <a:rPr lang="en-US" altLang="ja-JP" sz="1800" dirty="0">
                <a:ea typeface="MS PGothic" panose="020B0600070205080204" pitchFamily="50" charset="-128"/>
              </a:rPr>
              <a:t>Example 2: CA_n1A-n41A</a:t>
            </a:r>
          </a:p>
          <a:p>
            <a:pPr lvl="3"/>
            <a:r>
              <a:rPr lang="en-US" altLang="ja-JP" sz="1600" dirty="0">
                <a:ea typeface="MS PGothic" panose="020B0600070205080204" pitchFamily="50" charset="-128"/>
              </a:rPr>
              <a:t>Currently in LTE, DL_1A-41A_UL_1A is allowed while DL_1A-41A_UL_41 is not allowed. </a:t>
            </a:r>
            <a:r>
              <a:rPr lang="en-US" altLang="ja-JP" sz="1600" b="1" dirty="0">
                <a:ea typeface="MS PGothic" panose="020B0600070205080204" pitchFamily="50" charset="-128"/>
              </a:rPr>
              <a:t>Note that the latter is being discussed so that the status may change</a:t>
            </a:r>
            <a:r>
              <a:rPr lang="en-US" altLang="ja-JP" sz="1600" dirty="0">
                <a:ea typeface="MS PGothic" panose="020B0600070205080204" pitchFamily="50" charset="-128"/>
              </a:rPr>
              <a:t>.</a:t>
            </a:r>
          </a:p>
          <a:p>
            <a:pPr lvl="3"/>
            <a:r>
              <a:rPr lang="en-US" altLang="ja-JP" sz="1600" dirty="0">
                <a:ea typeface="MS PGothic" panose="020B0600070205080204" pitchFamily="50" charset="-128"/>
              </a:rPr>
              <a:t>Thus, simultaneous Rx/Tx is possible for the former while it is not for the latter.</a:t>
            </a:r>
          </a:p>
          <a:p>
            <a:pPr lvl="1"/>
            <a:r>
              <a:rPr lang="en-US" altLang="ja-JP" sz="2000" dirty="0">
                <a:ea typeface="MS PGothic" panose="020B0600070205080204" pitchFamily="50" charset="-128"/>
              </a:rPr>
              <a:t>NR CA with Dual band uplink with different bands</a:t>
            </a:r>
          </a:p>
          <a:p>
            <a:pPr lvl="2"/>
            <a:r>
              <a:rPr lang="en-US" altLang="ja-JP" sz="1800" dirty="0">
                <a:ea typeface="MS PGothic" panose="020B0600070205080204" pitchFamily="50" charset="-128"/>
              </a:rPr>
              <a:t>Example 3: CA_n1A-n8A-n41A_UL_n1A-n41A or n1A-n8A or n8A-n41A</a:t>
            </a:r>
          </a:p>
          <a:p>
            <a:pPr lvl="3"/>
            <a:r>
              <a:rPr lang="en-US" altLang="ja-JP" sz="1600" dirty="0">
                <a:ea typeface="MS PGothic" panose="020B0600070205080204" pitchFamily="50" charset="-128"/>
              </a:rPr>
              <a:t>Only CA_n1A-n8A-n41A_UL_n1A-n8A is possible to be simultaneous Rx/Tx in case CA_n1A-n41A_UL_n1A-n41A is not still allowed.</a:t>
            </a:r>
          </a:p>
          <a:p>
            <a:pPr lvl="1"/>
            <a:endParaRPr lang="en-US" altLang="ja-JP" sz="2000" dirty="0">
              <a:ea typeface="MS PGothic" panose="020B0600070205080204" pitchFamily="50" charset="-128"/>
            </a:endParaRPr>
          </a:p>
        </p:txBody>
      </p:sp>
      <p:sp>
        <p:nvSpPr>
          <p:cNvPr id="819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spcBef>
                <a:spcPct val="0"/>
              </a:spcBef>
              <a:buFontTx/>
              <a:buNone/>
            </a:pPr>
            <a:r>
              <a:rPr kumimoji="0" lang="en-GB" altLang="ja-JP" sz="1100">
                <a:solidFill>
                  <a:schemeClr val="bg1"/>
                </a:solidFill>
                <a:latin typeface="Arial" panose="020B0604020202020204" pitchFamily="34" charset="0"/>
              </a:rPr>
              <a:t>Slide </a:t>
            </a:r>
            <a:fld id="{7784F935-68B7-46B2-9B46-E5FCF200BDB7}" type="slidenum">
              <a:rPr kumimoji="0" lang="en-GB" altLang="ja-JP" sz="1100">
                <a:solidFill>
                  <a:schemeClr val="bg1"/>
                </a:solidFill>
                <a:latin typeface="Arial" panose="020B0604020202020204" pitchFamily="34" charset="0"/>
              </a:rPr>
              <a:pPr>
                <a:spcBef>
                  <a:spcPct val="0"/>
                </a:spcBef>
                <a:buFontTx/>
                <a:buNone/>
              </a:pPr>
              <a:t>4</a:t>
            </a:fld>
            <a:endParaRPr kumimoji="0" lang="en-GB" altLang="ja-JP" sz="1100">
              <a:solidFill>
                <a:schemeClr val="bg1"/>
              </a:solidFill>
              <a:latin typeface="Arial" panose="020B0604020202020204" pitchFamily="34" charset="0"/>
            </a:endParaRPr>
          </a:p>
        </p:txBody>
      </p:sp>
    </p:spTree>
    <p:extLst>
      <p:ext uri="{BB962C8B-B14F-4D97-AF65-F5344CB8AC3E}">
        <p14:creationId xmlns:p14="http://schemas.microsoft.com/office/powerpoint/2010/main" val="3339550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971600" y="128588"/>
            <a:ext cx="7416799" cy="1143000"/>
          </a:xfrm>
        </p:spPr>
        <p:txBody>
          <a:bodyPr>
            <a:normAutofit fontScale="90000"/>
          </a:bodyPr>
          <a:lstStyle/>
          <a:p>
            <a:r>
              <a:rPr lang="fi-FI" altLang="en-US" sz="3600" dirty="0">
                <a:ea typeface="MS PGothic" panose="020B0600070205080204" pitchFamily="50" charset="-128"/>
              </a:rPr>
              <a:t>Example handling of higher order configuraiton(2/2)</a:t>
            </a:r>
          </a:p>
        </p:txBody>
      </p:sp>
      <p:sp>
        <p:nvSpPr>
          <p:cNvPr id="8195" name="Content Placeholder 7"/>
          <p:cNvSpPr>
            <a:spLocks noGrp="1"/>
          </p:cNvSpPr>
          <p:nvPr>
            <p:ph idx="1"/>
          </p:nvPr>
        </p:nvSpPr>
        <p:spPr>
          <a:xfrm>
            <a:off x="180022" y="1185542"/>
            <a:ext cx="8856473" cy="5504815"/>
          </a:xfrm>
        </p:spPr>
        <p:txBody>
          <a:bodyPr>
            <a:noAutofit/>
          </a:bodyPr>
          <a:lstStyle/>
          <a:p>
            <a:r>
              <a:rPr lang="en-US" altLang="ja-JP" sz="2400" dirty="0">
                <a:ea typeface="MS PGothic" panose="020B0600070205080204" pitchFamily="50" charset="-128"/>
              </a:rPr>
              <a:t>DC case with Dual uplink with different bands</a:t>
            </a:r>
          </a:p>
          <a:p>
            <a:pPr lvl="2"/>
            <a:r>
              <a:rPr lang="en-US" altLang="ja-JP" sz="1800" dirty="0">
                <a:ea typeface="MS PGothic" panose="020B0600070205080204" pitchFamily="50" charset="-128"/>
              </a:rPr>
              <a:t>Example 1: DC_1A-3A-8A-n41A_UL_1A_n41A or 3A_n41A or 8A_n41A</a:t>
            </a:r>
          </a:p>
          <a:p>
            <a:pPr lvl="3"/>
            <a:r>
              <a:rPr lang="en-US" altLang="ja-JP" sz="1600" dirty="0">
                <a:ea typeface="MS PGothic" panose="020B0600070205080204" pitchFamily="50" charset="-128"/>
              </a:rPr>
              <a:t>EN-DC of DC_1A-3A-8A_n41A is NOT possible in case DC_1A_n41A is not still allowed. The reason is when n41 is UL, Band 1 DL is being damaged by the n41A UL.</a:t>
            </a:r>
          </a:p>
          <a:p>
            <a:pPr lvl="2"/>
            <a:r>
              <a:rPr lang="en-US" altLang="ja-JP" sz="1800" dirty="0">
                <a:ea typeface="MS PGothic" panose="020B0600070205080204" pitchFamily="50" charset="-128"/>
              </a:rPr>
              <a:t>Example 2: DC_1A-3A_n8-n41A_UL_1A_n8A or 1A_n41A or 3A_n8A or 3A_n41A</a:t>
            </a:r>
          </a:p>
          <a:p>
            <a:pPr lvl="3"/>
            <a:r>
              <a:rPr lang="en-US" altLang="ja-JP" sz="1600" dirty="0">
                <a:ea typeface="MS PGothic" panose="020B0600070205080204" pitchFamily="50" charset="-128"/>
              </a:rPr>
              <a:t>EN-DC of DC_1A-3A_n8A-n41A_UL_1A_n8A and 3A_n8A can be simultaneous Rx/Tx</a:t>
            </a:r>
          </a:p>
          <a:p>
            <a:pPr lvl="1"/>
            <a:r>
              <a:rPr lang="en-US" altLang="ja-JP" sz="2400" dirty="0">
                <a:ea typeface="MS PGothic" panose="020B0600070205080204" pitchFamily="50" charset="-128"/>
              </a:rPr>
              <a:t>Hence, if simultaneous Rx/Tx is possible or not depends on possible paired UL configuration.</a:t>
            </a:r>
          </a:p>
        </p:txBody>
      </p:sp>
      <p:sp>
        <p:nvSpPr>
          <p:cNvPr id="819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spcBef>
                <a:spcPct val="0"/>
              </a:spcBef>
              <a:buFontTx/>
              <a:buNone/>
            </a:pPr>
            <a:r>
              <a:rPr kumimoji="0" lang="en-GB" altLang="ja-JP" sz="1100">
                <a:solidFill>
                  <a:schemeClr val="bg1"/>
                </a:solidFill>
                <a:latin typeface="Arial" panose="020B0604020202020204" pitchFamily="34" charset="0"/>
              </a:rPr>
              <a:t>Slide </a:t>
            </a:r>
            <a:fld id="{7784F935-68B7-46B2-9B46-E5FCF200BDB7}" type="slidenum">
              <a:rPr kumimoji="0" lang="en-GB" altLang="ja-JP" sz="1100">
                <a:solidFill>
                  <a:schemeClr val="bg1"/>
                </a:solidFill>
                <a:latin typeface="Arial" panose="020B0604020202020204" pitchFamily="34" charset="0"/>
              </a:rPr>
              <a:pPr>
                <a:spcBef>
                  <a:spcPct val="0"/>
                </a:spcBef>
                <a:buFontTx/>
                <a:buNone/>
              </a:pPr>
              <a:t>5</a:t>
            </a:fld>
            <a:endParaRPr kumimoji="0" lang="en-GB" altLang="ja-JP" sz="1100">
              <a:solidFill>
                <a:schemeClr val="bg1"/>
              </a:solidFill>
              <a:latin typeface="Arial" panose="020B0604020202020204" pitchFamily="34" charset="0"/>
            </a:endParaRPr>
          </a:p>
        </p:txBody>
      </p:sp>
    </p:spTree>
    <p:extLst>
      <p:ext uri="{BB962C8B-B14F-4D97-AF65-F5344CB8AC3E}">
        <p14:creationId xmlns:p14="http://schemas.microsoft.com/office/powerpoint/2010/main" val="4208051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0" y="128588"/>
            <a:ext cx="7416799" cy="1143000"/>
          </a:xfrm>
        </p:spPr>
        <p:txBody>
          <a:bodyPr>
            <a:normAutofit/>
          </a:bodyPr>
          <a:lstStyle/>
          <a:p>
            <a:r>
              <a:rPr lang="fi-FI" altLang="en-US" sz="3600" dirty="0">
                <a:ea typeface="MS PGothic" panose="020B0600070205080204" pitchFamily="50" charset="-128"/>
              </a:rPr>
              <a:t>Schedule</a:t>
            </a:r>
          </a:p>
        </p:txBody>
      </p:sp>
      <p:sp>
        <p:nvSpPr>
          <p:cNvPr id="8195" name="Content Placeholder 7"/>
          <p:cNvSpPr>
            <a:spLocks noGrp="1"/>
          </p:cNvSpPr>
          <p:nvPr>
            <p:ph idx="1"/>
          </p:nvPr>
        </p:nvSpPr>
        <p:spPr>
          <a:xfrm>
            <a:off x="180023" y="1185542"/>
            <a:ext cx="8697912" cy="5504815"/>
          </a:xfrm>
        </p:spPr>
        <p:txBody>
          <a:bodyPr>
            <a:noAutofit/>
          </a:bodyPr>
          <a:lstStyle/>
          <a:p>
            <a:r>
              <a:rPr lang="en-US" altLang="ja-JP" sz="2400" dirty="0">
                <a:ea typeface="MS PGothic" panose="020B0600070205080204" pitchFamily="50" charset="-128"/>
              </a:rPr>
              <a:t>The outcome of discussion of which lower order configuration is simultaneous Rx/Tx mandatory affects the outcome of the higher order configuration including the lower.</a:t>
            </a:r>
          </a:p>
          <a:p>
            <a:r>
              <a:rPr lang="en-US" altLang="ja-JP" sz="2400" dirty="0">
                <a:ea typeface="MS PGothic" panose="020B0600070205080204" pitchFamily="50" charset="-128"/>
              </a:rPr>
              <a:t>RAN4 decision on which configuration shall be simultaneous Rx/Tx mandatory does not affect RAN2 capability work.</a:t>
            </a:r>
          </a:p>
          <a:p>
            <a:r>
              <a:rPr lang="en-US" altLang="ja-JP" sz="2400" dirty="0">
                <a:ea typeface="MS PGothic" panose="020B0600070205080204" pitchFamily="50" charset="-128"/>
              </a:rPr>
              <a:t>Moreover, which NR CA and EN-DC configurations will remain as Rel15 is not clear by the end of RAN4#87. Some of them may move to Rel-16.</a:t>
            </a:r>
          </a:p>
          <a:p>
            <a:r>
              <a:rPr lang="en-US" altLang="ja-JP" sz="2400" dirty="0">
                <a:ea typeface="MS PGothic" panose="020B0600070205080204" pitchFamily="50" charset="-128"/>
              </a:rPr>
              <a:t>Hence, at least in R4#87, it would be efficient for RAN4 to focus on the lowest order configuration since that outcome is the key to discuss those for higher order configurations. </a:t>
            </a:r>
          </a:p>
          <a:p>
            <a:r>
              <a:rPr lang="en-US" altLang="ja-JP" sz="2400" dirty="0">
                <a:ea typeface="MS PGothic" panose="020B0600070205080204" pitchFamily="50" charset="-128"/>
              </a:rPr>
              <a:t>The time for the final decision on RAN4#88 or 88BIS considering the number of configurations. The exact time can be discussed.</a:t>
            </a:r>
          </a:p>
        </p:txBody>
      </p:sp>
      <p:sp>
        <p:nvSpPr>
          <p:cNvPr id="819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spcBef>
                <a:spcPct val="0"/>
              </a:spcBef>
              <a:buFontTx/>
              <a:buNone/>
            </a:pPr>
            <a:r>
              <a:rPr kumimoji="0" lang="en-GB" altLang="ja-JP" sz="1100">
                <a:solidFill>
                  <a:schemeClr val="bg1"/>
                </a:solidFill>
                <a:latin typeface="Arial" panose="020B0604020202020204" pitchFamily="34" charset="0"/>
              </a:rPr>
              <a:t>Slide </a:t>
            </a:r>
            <a:fld id="{7784F935-68B7-46B2-9B46-E5FCF200BDB7}" type="slidenum">
              <a:rPr kumimoji="0" lang="en-GB" altLang="ja-JP" sz="1100">
                <a:solidFill>
                  <a:schemeClr val="bg1"/>
                </a:solidFill>
                <a:latin typeface="Arial" panose="020B0604020202020204" pitchFamily="34" charset="0"/>
              </a:rPr>
              <a:pPr>
                <a:spcBef>
                  <a:spcPct val="0"/>
                </a:spcBef>
                <a:buFontTx/>
                <a:buNone/>
              </a:pPr>
              <a:t>6</a:t>
            </a:fld>
            <a:endParaRPr kumimoji="0" lang="en-GB" altLang="ja-JP" sz="1100">
              <a:solidFill>
                <a:schemeClr val="bg1"/>
              </a:solidFill>
              <a:latin typeface="Arial" panose="020B0604020202020204" pitchFamily="34" charset="0"/>
            </a:endParaRPr>
          </a:p>
        </p:txBody>
      </p:sp>
    </p:spTree>
    <p:extLst>
      <p:ext uri="{BB962C8B-B14F-4D97-AF65-F5344CB8AC3E}">
        <p14:creationId xmlns:p14="http://schemas.microsoft.com/office/powerpoint/2010/main" val="3831207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0" y="128588"/>
            <a:ext cx="7416799" cy="1143000"/>
          </a:xfrm>
        </p:spPr>
        <p:txBody>
          <a:bodyPr>
            <a:normAutofit/>
          </a:bodyPr>
          <a:lstStyle/>
          <a:p>
            <a:r>
              <a:rPr lang="fi-FI" altLang="en-US" sz="3600" dirty="0">
                <a:ea typeface="MS PGothic" panose="020B0600070205080204" pitchFamily="50" charset="-128"/>
              </a:rPr>
              <a:t>Summary</a:t>
            </a:r>
          </a:p>
        </p:txBody>
      </p:sp>
      <p:sp>
        <p:nvSpPr>
          <p:cNvPr id="8195" name="Content Placeholder 7"/>
          <p:cNvSpPr>
            <a:spLocks noGrp="1"/>
          </p:cNvSpPr>
          <p:nvPr>
            <p:ph idx="1"/>
          </p:nvPr>
        </p:nvSpPr>
        <p:spPr>
          <a:xfrm>
            <a:off x="180023" y="1185542"/>
            <a:ext cx="8697912" cy="5504815"/>
          </a:xfrm>
        </p:spPr>
        <p:txBody>
          <a:bodyPr>
            <a:noAutofit/>
          </a:bodyPr>
          <a:lstStyle/>
          <a:p>
            <a:pPr marL="457200" indent="-457200">
              <a:buFont typeface="+mj-lt"/>
              <a:buAutoNum type="arabicPeriod"/>
            </a:pPr>
            <a:r>
              <a:rPr lang="en-US" altLang="ja-JP" sz="2400" dirty="0">
                <a:ea typeface="MS PGothic" panose="020B0600070205080204" pitchFamily="50" charset="-128"/>
              </a:rPr>
              <a:t>Harmonic and IMD are not directly relevant to the discussion.</a:t>
            </a:r>
          </a:p>
          <a:p>
            <a:pPr marL="457200" indent="-457200">
              <a:buFont typeface="+mj-lt"/>
              <a:buAutoNum type="arabicPeriod"/>
            </a:pPr>
            <a:r>
              <a:rPr lang="en-US" altLang="ja-JP" sz="2400" dirty="0">
                <a:ea typeface="MS PGothic" panose="020B0600070205080204" pitchFamily="50" charset="-128"/>
              </a:rPr>
              <a:t>For EN-DC/NR CA configurations whose all the fallback modes are simultaneous Rx/Tx mandatory, those configurations are considered as simultaneous Rx/Tx to be mandatory as well.</a:t>
            </a:r>
          </a:p>
          <a:p>
            <a:pPr marL="457200" indent="-457200">
              <a:buFont typeface="+mj-lt"/>
              <a:buAutoNum type="arabicPeriod"/>
            </a:pPr>
            <a:r>
              <a:rPr lang="en-US" altLang="ja-JP" sz="2400" dirty="0">
                <a:ea typeface="MS PGothic" panose="020B0600070205080204" pitchFamily="50" charset="-128"/>
              </a:rPr>
              <a:t>In case a certain EN-DC/NR CA configuration has NOT simultaneous Rx/Tx mandatory fallback modes, simultaneous Rx/Tx mandatory shall be clarified for each paired UL configuration basis.</a:t>
            </a:r>
          </a:p>
          <a:p>
            <a:pPr marL="457200" indent="-457200">
              <a:buFont typeface="+mj-lt"/>
              <a:buAutoNum type="arabicPeriod"/>
            </a:pPr>
            <a:r>
              <a:rPr lang="en-US" altLang="ja-JP" sz="2400" dirty="0">
                <a:ea typeface="MS PGothic" panose="020B0600070205080204" pitchFamily="50" charset="-128"/>
              </a:rPr>
              <a:t>At least in R4#87, RAN4 should focus on the lowest order configuration since that outcome is the key to discuss those for higher order configurations. </a:t>
            </a:r>
          </a:p>
          <a:p>
            <a:pPr marL="457200" indent="-457200">
              <a:buFont typeface="+mj-lt"/>
              <a:buAutoNum type="arabicPeriod"/>
            </a:pPr>
            <a:r>
              <a:rPr lang="en-US" altLang="ja-JP" sz="2400" dirty="0">
                <a:ea typeface="MS PGothic" panose="020B0600070205080204" pitchFamily="50" charset="-128"/>
              </a:rPr>
              <a:t>The time for the final decision on which configuration shall be Rx/Tx mandatory would be RAN4#88 or 88BIS considering the number of configurations. The exact time can be discussed.</a:t>
            </a:r>
          </a:p>
        </p:txBody>
      </p:sp>
      <p:sp>
        <p:nvSpPr>
          <p:cNvPr id="819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spcBef>
                <a:spcPct val="0"/>
              </a:spcBef>
              <a:buFontTx/>
              <a:buNone/>
            </a:pPr>
            <a:r>
              <a:rPr kumimoji="0" lang="en-GB" altLang="ja-JP" sz="1100">
                <a:solidFill>
                  <a:schemeClr val="bg1"/>
                </a:solidFill>
                <a:latin typeface="Arial" panose="020B0604020202020204" pitchFamily="34" charset="0"/>
              </a:rPr>
              <a:t>Slide </a:t>
            </a:r>
            <a:fld id="{7784F935-68B7-46B2-9B46-E5FCF200BDB7}" type="slidenum">
              <a:rPr kumimoji="0" lang="en-GB" altLang="ja-JP" sz="1100">
                <a:solidFill>
                  <a:schemeClr val="bg1"/>
                </a:solidFill>
                <a:latin typeface="Arial" panose="020B0604020202020204" pitchFamily="34" charset="0"/>
              </a:rPr>
              <a:pPr>
                <a:spcBef>
                  <a:spcPct val="0"/>
                </a:spcBef>
                <a:buFontTx/>
                <a:buNone/>
              </a:pPr>
              <a:t>7</a:t>
            </a:fld>
            <a:endParaRPr kumimoji="0" lang="en-GB" altLang="ja-JP" sz="1100">
              <a:solidFill>
                <a:schemeClr val="bg1"/>
              </a:solidFill>
              <a:latin typeface="Arial" panose="020B0604020202020204" pitchFamily="34" charset="0"/>
            </a:endParaRPr>
          </a:p>
        </p:txBody>
      </p:sp>
    </p:spTree>
    <p:extLst>
      <p:ext uri="{BB962C8B-B14F-4D97-AF65-F5344CB8AC3E}">
        <p14:creationId xmlns:p14="http://schemas.microsoft.com/office/powerpoint/2010/main" val="131973260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757</TotalTime>
  <Words>905</Words>
  <Application>Microsoft Office PowerPoint</Application>
  <PresentationFormat>画面に合わせる (4:3)</PresentationFormat>
  <Paragraphs>56</Paragraphs>
  <Slides>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7</vt:i4>
      </vt:variant>
    </vt:vector>
  </HeadingPairs>
  <TitlesOfParts>
    <vt:vector size="12" baseType="lpstr">
      <vt:lpstr>ＭＳ Ｐゴシック</vt:lpstr>
      <vt:lpstr>ＭＳ Ｐゴシック</vt:lpstr>
      <vt:lpstr>Arial</vt:lpstr>
      <vt:lpstr>Calibri</vt:lpstr>
      <vt:lpstr>Office ​​テーマ</vt:lpstr>
      <vt:lpstr>Approach for finalizing simultaneous Rx/Tx discussion</vt:lpstr>
      <vt:lpstr>Topics to be treaed</vt:lpstr>
      <vt:lpstr>Harmonics and inter-modulation</vt:lpstr>
      <vt:lpstr>Example handling of higher order configuraiton(1/2)</vt:lpstr>
      <vt:lpstr>Example handling of higher order configuraiton(2/2)</vt:lpstr>
      <vt:lpstr>Schedule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LTE-CA, EN-DC, NR CA/DC configuration handling for Rel-16</dc:title>
  <dc:creator>0172918</dc:creator>
  <cp:lastModifiedBy>get.every.single.stunning.view@gmail.com</cp:lastModifiedBy>
  <cp:revision>49</cp:revision>
  <dcterms:created xsi:type="dcterms:W3CDTF">2018-04-06T07:19:49Z</dcterms:created>
  <dcterms:modified xsi:type="dcterms:W3CDTF">2018-05-14T14:35:21Z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(2)HdgAJ93NwD7+wDPIXFwjlhgbIWQ+i6KXr4MmLN66RbPLRlMwp7WpDKlPXNDEg1SoTbp6WuVq
PjXVdDNj6U5R+HGEwBrT52zyFTFjknZFdVYdtTVym17ahFPcfRA/UYRumwSd6K0tO1GNS3oo
xudI1nn0gcgxrt6dI/Kx507ON/SAgRyRRHKNWOyMccuBgg+kdasM4Pkg3AdikpCj/Knvn7A2
OawN0/9/EPirJbkEHK</vt:lpwstr>
  </property>
  <property fmtid="{D5CDD505-2E9C-101B-9397-08002B2CF9AE}" pid="3" name="_2015_ms_pID_7253431">
    <vt:lpwstr>Anycwn+U6NGZBPIVwD0DZ1PDcd0ohpRqjxoioMspnfS5IYzH5qZZ/Y
DEvkKbGiM5imPHjtSOD5JS3/yGKzpOmZUbtqYm/ASQBRsVg1PzX7n28fLdmcxt3vz7gfdSd9
2T64WLVJAG95bShauyNmrZQNRScZdxRTC+UFKHSbqk1vLbntCS3apOHeA1u/QtoNn5CFbo8u
Dl5XhmEHSA/c7Nqx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1523833766</vt:lpwstr>
  </property>
</Properties>
</file>