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5" r:id="rId4"/>
    <p:sldId id="296" r:id="rId5"/>
    <p:sldId id="29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>
        <p:scale>
          <a:sx n="100" d="100"/>
          <a:sy n="100" d="100"/>
        </p:scale>
        <p:origin x="29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PRACH demodulation </a:t>
            </a:r>
            <a:r>
              <a:rPr lang="en-US" altLang="ja-JP" sz="4000" dirty="0" err="1"/>
              <a:t>requriements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7490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RAN#87	</a:t>
            </a:r>
            <a:endParaRPr lang="ja-JP" altLang="ja-JP" dirty="0"/>
          </a:p>
          <a:p>
            <a:r>
              <a:rPr lang="en-GB" altLang="zh-CN" b="1" dirty="0"/>
              <a:t>Busan, Korea (Republic of), May 21</a:t>
            </a:r>
            <a:r>
              <a:rPr lang="en-GB" altLang="zh-CN" b="1" baseline="30000" dirty="0"/>
              <a:t>st</a:t>
            </a:r>
            <a:r>
              <a:rPr lang="en-GB" altLang="zh-CN" b="1" dirty="0"/>
              <a:t> – 25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</a:t>
            </a:r>
            <a:r>
              <a:rPr lang="en-US" altLang="zh-CN" b="1" dirty="0"/>
              <a:t>2018</a:t>
            </a:r>
          </a:p>
          <a:p>
            <a:endParaRPr lang="en-US" b="1" dirty="0"/>
          </a:p>
          <a:p>
            <a:r>
              <a:rPr lang="en-US" altLang="ja-JP" b="1" dirty="0"/>
              <a:t>Agenda: 7.12.2.4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</a:t>
            </a:r>
            <a:r>
              <a:rPr lang="en-US" altLang="zh-CN" b="1" dirty="0"/>
              <a:t>07078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C92BE8-3BDF-41D1-B8DD-054DF8652357}"/>
              </a:ext>
            </a:extLst>
          </p:cNvPr>
          <p:cNvSpPr/>
          <p:nvPr/>
        </p:nvSpPr>
        <p:spPr>
          <a:xfrm>
            <a:off x="395536" y="1268760"/>
            <a:ext cx="7848872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NR PRACH performance metric is the SNR for False alarm probability &lt; 0.1% and Missed detection probability &lt;1%</a:t>
            </a:r>
            <a:endParaRPr lang="zh-CN" altLang="zh-CN" dirty="0"/>
          </a:p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The requirements on timing estimation error should be further studied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general parameters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E47211-7128-4FDC-8B0E-7A0911186B44}"/>
              </a:ext>
            </a:extLst>
          </p:cNvPr>
          <p:cNvSpPr/>
          <p:nvPr/>
        </p:nvSpPr>
        <p:spPr>
          <a:xfrm>
            <a:off x="395536" y="1124744"/>
            <a:ext cx="6858000" cy="2267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NR PRACH performance requirements are defined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For 1Tx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For some but not all the supported cell BWs in 38.104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SCS of 1.25kHz, 5kHz, 15kHz and 30kHz for FR1, SCS of 60kHz and 120kHz for FR2</a:t>
            </a:r>
          </a:p>
          <a:p>
            <a:pPr marL="800100" lvl="1" indent="-342900">
              <a:spcAft>
                <a:spcPts val="1000"/>
              </a:spcAft>
              <a:buSzPts val="1000"/>
              <a:buFont typeface="Wingdings" panose="05000000000000000000" pitchFamily="2" charset="2"/>
              <a:buChar char="l"/>
            </a:pPr>
            <a:r>
              <a:rPr lang="en-US" altLang="zh-CN" dirty="0"/>
              <a:t>Frequency offset of 400Hz for FR1 and 3kHz for FR2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PRACH format specific parameters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8B8A9A-7841-4486-8E1E-E80B9A1D2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784199"/>
              </p:ext>
            </p:extLst>
          </p:nvPr>
        </p:nvGraphicFramePr>
        <p:xfrm>
          <a:off x="755576" y="1052736"/>
          <a:ext cx="7704858" cy="5112568"/>
        </p:xfrm>
        <a:graphic>
          <a:graphicData uri="http://schemas.openxmlformats.org/drawingml/2006/table">
            <a:tbl>
              <a:tblPr firstRow="1" firstCol="1" bandRow="1"/>
              <a:tblGrid>
                <a:gridCol w="1283965">
                  <a:extLst>
                    <a:ext uri="{9D8B030D-6E8A-4147-A177-3AD203B41FA5}">
                      <a16:colId xmlns:a16="http://schemas.microsoft.com/office/drawing/2014/main" val="3467398106"/>
                    </a:ext>
                  </a:extLst>
                </a:gridCol>
                <a:gridCol w="1283965">
                  <a:extLst>
                    <a:ext uri="{9D8B030D-6E8A-4147-A177-3AD203B41FA5}">
                      <a16:colId xmlns:a16="http://schemas.microsoft.com/office/drawing/2014/main" val="3509958536"/>
                    </a:ext>
                  </a:extLst>
                </a:gridCol>
                <a:gridCol w="1283965">
                  <a:extLst>
                    <a:ext uri="{9D8B030D-6E8A-4147-A177-3AD203B41FA5}">
                      <a16:colId xmlns:a16="http://schemas.microsoft.com/office/drawing/2014/main" val="789236225"/>
                    </a:ext>
                  </a:extLst>
                </a:gridCol>
                <a:gridCol w="1283965">
                  <a:extLst>
                    <a:ext uri="{9D8B030D-6E8A-4147-A177-3AD203B41FA5}">
                      <a16:colId xmlns:a16="http://schemas.microsoft.com/office/drawing/2014/main" val="1875572371"/>
                    </a:ext>
                  </a:extLst>
                </a:gridCol>
                <a:gridCol w="1284499">
                  <a:extLst>
                    <a:ext uri="{9D8B030D-6E8A-4147-A177-3AD203B41FA5}">
                      <a16:colId xmlns:a16="http://schemas.microsoft.com/office/drawing/2014/main" val="399723434"/>
                    </a:ext>
                  </a:extLst>
                </a:gridCol>
                <a:gridCol w="1284499">
                  <a:extLst>
                    <a:ext uri="{9D8B030D-6E8A-4147-A177-3AD203B41FA5}">
                      <a16:colId xmlns:a16="http://schemas.microsoft.com/office/drawing/2014/main" val="3492333461"/>
                    </a:ext>
                  </a:extLst>
                </a:gridCol>
              </a:tblGrid>
              <a:tr h="2777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Burst format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Ncs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Logical sequence index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09171"/>
                  </a:ext>
                </a:extLst>
              </a:tr>
              <a:tr h="294886">
                <a:tc row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8105081"/>
                  </a:ext>
                </a:extLst>
              </a:tr>
              <a:tr h="294886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640339"/>
                  </a:ext>
                </a:extLst>
              </a:tr>
              <a:tr h="294886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63677"/>
                  </a:ext>
                </a:extLst>
              </a:tr>
              <a:tr h="34971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783079"/>
                  </a:ext>
                </a:extLst>
              </a:tr>
              <a:tr h="294886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14229"/>
                  </a:ext>
                </a:extLst>
              </a:tr>
              <a:tr h="353186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15/30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850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15/30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218983"/>
                  </a:ext>
                </a:extLst>
              </a:tr>
              <a:tr h="331634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531475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026508"/>
                  </a:ext>
                </a:extLst>
              </a:tr>
              <a:tr h="360040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45336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60/120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88884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096295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60/120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1953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036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9905B7-1E98-4B81-9D19-A6656CEA6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66291"/>
              </p:ext>
            </p:extLst>
          </p:nvPr>
        </p:nvGraphicFramePr>
        <p:xfrm>
          <a:off x="251520" y="1124744"/>
          <a:ext cx="8064896" cy="3575988"/>
        </p:xfrm>
        <a:graphic>
          <a:graphicData uri="http://schemas.openxmlformats.org/drawingml/2006/table">
            <a:tbl>
              <a:tblPr firstRow="1" firstCol="1" bandRow="1"/>
              <a:tblGrid>
                <a:gridCol w="1728192">
                  <a:extLst>
                    <a:ext uri="{9D8B030D-6E8A-4147-A177-3AD203B41FA5}">
                      <a16:colId xmlns:a16="http://schemas.microsoft.com/office/drawing/2014/main" val="2411171668"/>
                    </a:ext>
                  </a:extLst>
                </a:gridCol>
                <a:gridCol w="1984664">
                  <a:extLst>
                    <a:ext uri="{9D8B030D-6E8A-4147-A177-3AD203B41FA5}">
                      <a16:colId xmlns:a16="http://schemas.microsoft.com/office/drawing/2014/main" val="1361784462"/>
                    </a:ext>
                  </a:extLst>
                </a:gridCol>
                <a:gridCol w="1759752">
                  <a:extLst>
                    <a:ext uri="{9D8B030D-6E8A-4147-A177-3AD203B41FA5}">
                      <a16:colId xmlns:a16="http://schemas.microsoft.com/office/drawing/2014/main" val="2179707711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544363901"/>
                    </a:ext>
                  </a:extLst>
                </a:gridCol>
              </a:tblGrid>
              <a:tr h="24524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70661"/>
                  </a:ext>
                </a:extLst>
              </a:tr>
              <a:tr h="3308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kumimoji="1"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kumimoji="1"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67337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 transparent Tx diversity considered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2790"/>
                  </a:ext>
                </a:extLst>
              </a:tr>
              <a:tr h="367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2, 4, 8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1,2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diversity branches in baseband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902943"/>
                  </a:ext>
                </a:extLst>
              </a:tr>
              <a:tr h="2378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1.25, 5, 15, 30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60,120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974473"/>
                  </a:ext>
                </a:extLst>
              </a:tr>
              <a:tr h="700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 (MHz)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1.25kHz SCS: 25</a:t>
                      </a:r>
                      <a:endParaRPr kumimoji="1" lang="zh-CN" altLang="zh-CN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5kHz SCS: 25</a:t>
                      </a:r>
                      <a:endParaRPr kumimoji="1" lang="zh-CN" altLang="zh-CN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 SCS: 25</a:t>
                      </a:r>
                      <a:endParaRPr kumimoji="1" lang="zh-CN" altLang="zh-CN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 SCS: 25</a:t>
                      </a:r>
                      <a:endParaRPr kumimoji="1" lang="zh-CN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1" lang="zh-CN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part of the supported BWs is tested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599442"/>
                  </a:ext>
                </a:extLst>
              </a:tr>
              <a:tr h="2029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0846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Burst format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 1, 2, 3, A1, A2, A3, B4, C0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A1,A2,A3,B4,C0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part of the format is tested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016188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AWGN, TDL-C (RMS 300ns, UE speed 30km/h)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AWGN, TDL-D (RMS 30ns, UE speed 30km/h)</a:t>
                      </a:r>
                      <a:endParaRPr lang="zh-CN" alt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96566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offset(Hz)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0,400</a:t>
                      </a:r>
                      <a:endParaRPr kumimoji="1" lang="zh-CN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0,3000</a:t>
                      </a:r>
                      <a:endParaRPr kumimoji="1" lang="zh-CN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Assume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0.1 ppm at UE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416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7414</TotalTime>
  <Words>355</Words>
  <Application>Microsoft Office PowerPoint</Application>
  <PresentationFormat>On-screen Show (4:3)</PresentationFormat>
  <Paragraphs>140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MS Mincho</vt:lpstr>
      <vt:lpstr>MS PGothic</vt:lpstr>
      <vt:lpstr>SimSun</vt:lpstr>
      <vt:lpstr>SimSun</vt:lpstr>
      <vt:lpstr>Arial</vt:lpstr>
      <vt:lpstr>Calibri</vt:lpstr>
      <vt:lpstr>Times New Roman</vt:lpstr>
      <vt:lpstr>Wingdings</vt:lpstr>
      <vt:lpstr>Office テーマ</vt:lpstr>
      <vt:lpstr>WF on NR PRACH demodulation requriements</vt:lpstr>
      <vt:lpstr>Test scope and performance metric</vt:lpstr>
      <vt:lpstr>PUCCH general parameters</vt:lpstr>
      <vt:lpstr>PRACH format specific parameters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Jian (NSB - CN/Hangzhou)</cp:lastModifiedBy>
  <cp:revision>366</cp:revision>
  <dcterms:created xsi:type="dcterms:W3CDTF">2017-01-18T16:32:26Z</dcterms:created>
  <dcterms:modified xsi:type="dcterms:W3CDTF">2018-05-14T08:16:48Z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