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75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err="1"/>
              <a:t>Scell</a:t>
            </a:r>
            <a:r>
              <a:rPr lang="en-US" sz="4000" dirty="0"/>
              <a:t> </a:t>
            </a:r>
            <a:r>
              <a:rPr lang="en-US" sz="4000" dirty="0" smtClean="0"/>
              <a:t>activation </a:t>
            </a:r>
            <a:r>
              <a:rPr lang="en-US" sz="4000" dirty="0"/>
              <a:t>delay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[],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888018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R4-1806267</a:t>
            </a:r>
            <a:endParaRPr lang="zh-CN" altLang="zh-CN" sz="1800" dirty="0"/>
          </a:p>
        </p:txBody>
      </p:sp>
      <p:sp>
        <p:nvSpPr>
          <p:cNvPr id="6" name="Rectangle 5"/>
          <p:cNvSpPr/>
          <p:nvPr/>
        </p:nvSpPr>
        <p:spPr>
          <a:xfrm>
            <a:off x="312964" y="930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3GPP TSG-RAN WG4 Meeting #87	                                         </a:t>
            </a:r>
            <a:r>
              <a:rPr lang="en-US" altLang="zh-CN" b="1" dirty="0" smtClean="0"/>
              <a:t>Busan</a:t>
            </a:r>
            <a:r>
              <a:rPr lang="en-US" altLang="zh-CN" b="1" dirty="0"/>
              <a:t>, KR, 21th – 25th May, 2018</a:t>
            </a:r>
            <a:endParaRPr lang="zh-CN" altLang="zh-CN" dirty="0"/>
          </a:p>
          <a:p>
            <a:r>
              <a:rPr lang="en-US" altLang="zh-CN" b="1" dirty="0"/>
              <a:t>Agenda Item:	7.10.10.4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SCell activation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3324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Background: it was agreed in </a:t>
            </a:r>
            <a:r>
              <a:rPr lang="en-US" dirty="0" smtClean="0"/>
              <a:t>RAN4#86</a:t>
            </a:r>
            <a:r>
              <a:rPr lang="en-US" altLang="zh-CN" dirty="0" smtClean="0"/>
              <a:t>b</a:t>
            </a:r>
            <a:r>
              <a:rPr lang="en-US" dirty="0" smtClean="0"/>
              <a:t> </a:t>
            </a:r>
            <a:r>
              <a:rPr lang="en-US" dirty="0"/>
              <a:t>that </a:t>
            </a:r>
            <a:endParaRPr lang="en-US" dirty="0" smtClean="0"/>
          </a:p>
          <a:p>
            <a:pPr lvl="1"/>
            <a:r>
              <a:rPr lang="en-US" altLang="zh-CN" sz="2100" i="1" dirty="0">
                <a:solidFill>
                  <a:schemeClr val="tx2"/>
                </a:solidFill>
              </a:rPr>
              <a:t>SSB based activation delay requirement </a:t>
            </a:r>
            <a:r>
              <a:rPr lang="en-US" altLang="zh-CN" sz="2100" i="1" dirty="0" err="1">
                <a:solidFill>
                  <a:schemeClr val="tx2"/>
                </a:solidFill>
              </a:rPr>
              <a:t>Tactivation_time</a:t>
            </a:r>
            <a:r>
              <a:rPr lang="en-US" altLang="zh-CN" sz="2100" i="1" dirty="0">
                <a:solidFill>
                  <a:schemeClr val="tx2"/>
                </a:solidFill>
              </a:rPr>
              <a:t> in FR1: </a:t>
            </a:r>
            <a:r>
              <a:rPr lang="en-US" altLang="zh-CN" sz="2100" i="1" dirty="0" err="1"/>
              <a:t>Tactivation_time</a:t>
            </a:r>
            <a:r>
              <a:rPr lang="en-US" altLang="zh-CN" sz="2100" i="1" dirty="0"/>
              <a:t> </a:t>
            </a:r>
            <a:r>
              <a:rPr lang="en-US" altLang="zh-CN" sz="1900" i="1" dirty="0"/>
              <a:t>is consisted of </a:t>
            </a:r>
            <a:endParaRPr lang="zh-CN" altLang="zh-CN" sz="1900" dirty="0"/>
          </a:p>
          <a:p>
            <a:pPr lvl="2" hangingPunct="0"/>
            <a:r>
              <a:rPr lang="en-US" altLang="zh-CN" sz="1600" i="1" dirty="0"/>
              <a:t>MAC-CE message decode time </a:t>
            </a:r>
            <a:endParaRPr lang="zh-CN" altLang="zh-CN" sz="1600" dirty="0"/>
          </a:p>
          <a:p>
            <a:pPr lvl="2" hangingPunct="0"/>
            <a:r>
              <a:rPr lang="en-US" altLang="zh-CN" sz="1600" i="1" dirty="0"/>
              <a:t>RF warm up excluding AGC settling: </a:t>
            </a:r>
            <a:r>
              <a:rPr lang="en-US" altLang="zh-CN" sz="1600" i="1" dirty="0">
                <a:solidFill>
                  <a:schemeClr val="accent5"/>
                </a:solidFill>
              </a:rPr>
              <a:t>TBD</a:t>
            </a:r>
            <a:endParaRPr lang="zh-CN" altLang="zh-CN" sz="1600" dirty="0">
              <a:solidFill>
                <a:schemeClr val="accent5"/>
              </a:solidFill>
            </a:endParaRPr>
          </a:p>
          <a:p>
            <a:pPr lvl="2" hangingPunct="0"/>
            <a:r>
              <a:rPr lang="en-US" altLang="zh-CN" sz="1600" i="1" dirty="0"/>
              <a:t>AGC settling: N1 SMTC periods for known and N2 SMTC periods for unknown cells</a:t>
            </a:r>
            <a:endParaRPr lang="zh-CN" altLang="zh-CN" sz="1600" dirty="0"/>
          </a:p>
          <a:p>
            <a:pPr lvl="3" hangingPunct="0"/>
            <a:r>
              <a:rPr lang="en-US" altLang="zh-CN" sz="1400" i="1" dirty="0"/>
              <a:t>The exact value of N1 and N2 are </a:t>
            </a:r>
            <a:r>
              <a:rPr lang="en-US" altLang="zh-CN" sz="1400" i="1" dirty="0">
                <a:solidFill>
                  <a:schemeClr val="accent5"/>
                </a:solidFill>
              </a:rPr>
              <a:t>TBD</a:t>
            </a:r>
            <a:endParaRPr lang="zh-CN" altLang="zh-CN" sz="1400" dirty="0">
              <a:solidFill>
                <a:schemeClr val="accent5"/>
              </a:solidFill>
            </a:endParaRPr>
          </a:p>
          <a:p>
            <a:pPr lvl="3" hangingPunct="0"/>
            <a:r>
              <a:rPr lang="en-US" altLang="zh-CN" sz="1400" i="1" dirty="0"/>
              <a:t>It is FFS that the parameter value of N1 shall depend on the </a:t>
            </a:r>
            <a:r>
              <a:rPr lang="en-US" altLang="zh-CN" sz="1400" i="1" dirty="0" err="1"/>
              <a:t>SCell</a:t>
            </a:r>
            <a:r>
              <a:rPr lang="en-US" altLang="zh-CN" sz="1400" i="1" dirty="0"/>
              <a:t> measurement cycle in use prior to the </a:t>
            </a:r>
            <a:r>
              <a:rPr lang="en-US" altLang="zh-CN" sz="1400" i="1" dirty="0" err="1"/>
              <a:t>SCell</a:t>
            </a:r>
            <a:r>
              <a:rPr lang="en-US" altLang="zh-CN" sz="1400" i="1" dirty="0"/>
              <a:t> activation</a:t>
            </a:r>
            <a:endParaRPr lang="zh-CN" altLang="zh-CN" sz="1400" dirty="0"/>
          </a:p>
          <a:p>
            <a:pPr lvl="2" hangingPunct="0"/>
            <a:r>
              <a:rPr lang="en-US" altLang="zh-CN" sz="1600" i="1" dirty="0"/>
              <a:t>PSS/SSS and SSB index acquiring: </a:t>
            </a:r>
            <a:endParaRPr lang="zh-CN" altLang="zh-CN" sz="1600" dirty="0"/>
          </a:p>
          <a:p>
            <a:pPr lvl="3" hangingPunct="0"/>
            <a:r>
              <a:rPr lang="en-US" altLang="zh-CN" sz="1400" i="1" dirty="0"/>
              <a:t>[2] SMTC periods for known cell provided that PSS/SSS detection and PBCH decoding are not needed</a:t>
            </a:r>
            <a:endParaRPr lang="zh-CN" altLang="zh-CN" sz="1400" dirty="0"/>
          </a:p>
          <a:p>
            <a:pPr lvl="3" hangingPunct="0"/>
            <a:r>
              <a:rPr lang="en-US" altLang="zh-CN" sz="1400" i="1" dirty="0"/>
              <a:t>[4] SMTC period for known cell provided that PBCH decoding is needed</a:t>
            </a:r>
            <a:endParaRPr lang="zh-CN" altLang="zh-CN" sz="1400" dirty="0"/>
          </a:p>
          <a:p>
            <a:pPr lvl="3" hangingPunct="0"/>
            <a:r>
              <a:rPr lang="en-US" altLang="zh-CN" sz="1400" i="1" dirty="0"/>
              <a:t>[5] SMTC period for unknown cell provided that PSS/SSS detection and PBCH </a:t>
            </a:r>
            <a:r>
              <a:rPr lang="en-US" altLang="zh-CN" sz="1600" i="1" dirty="0"/>
              <a:t>decoding are needed</a:t>
            </a:r>
            <a:endParaRPr lang="en-US" altLang="zh-CN" sz="3800" dirty="0"/>
          </a:p>
          <a:p>
            <a:pPr lvl="1" hangingPunct="0"/>
            <a:r>
              <a:rPr lang="en-US" altLang="zh-CN" sz="1500" i="1" dirty="0"/>
              <a:t>SSB based activation delay requirement </a:t>
            </a:r>
            <a:r>
              <a:rPr lang="en-US" altLang="zh-CN" sz="1500" i="1" dirty="0" err="1"/>
              <a:t>T</a:t>
            </a:r>
            <a:r>
              <a:rPr lang="en-US" altLang="zh-CN" sz="900" i="1" dirty="0" err="1"/>
              <a:t>activation_time</a:t>
            </a:r>
            <a:r>
              <a:rPr lang="en-US" altLang="zh-CN" sz="1500" i="1" dirty="0"/>
              <a:t> in FR2: </a:t>
            </a:r>
            <a:r>
              <a:rPr lang="en-US" altLang="zh-CN" sz="1500" i="1" dirty="0" err="1"/>
              <a:t>T</a:t>
            </a:r>
            <a:r>
              <a:rPr lang="en-US" altLang="zh-CN" sz="1100" i="1" dirty="0" err="1"/>
              <a:t>activation_time</a:t>
            </a:r>
            <a:r>
              <a:rPr lang="en-US" altLang="zh-CN" sz="1500" i="1" dirty="0"/>
              <a:t> is consisted of </a:t>
            </a:r>
            <a:endParaRPr lang="zh-CN" altLang="zh-CN" sz="1500" i="1" dirty="0"/>
          </a:p>
          <a:p>
            <a:pPr lvl="2" hangingPunct="0"/>
            <a:r>
              <a:rPr lang="en-US" altLang="zh-CN" sz="1500" i="1" dirty="0"/>
              <a:t>MAC-CE message decode time </a:t>
            </a:r>
            <a:endParaRPr lang="zh-CN" altLang="zh-CN" sz="1500" i="1" dirty="0"/>
          </a:p>
          <a:p>
            <a:pPr lvl="2" hangingPunct="0"/>
            <a:r>
              <a:rPr lang="en-US" altLang="zh-CN" sz="1500" i="1" dirty="0"/>
              <a:t>RF warm up excluding AGC settling: TBD</a:t>
            </a:r>
            <a:endParaRPr lang="zh-CN" altLang="zh-CN" sz="1500" i="1" dirty="0"/>
          </a:p>
          <a:p>
            <a:pPr lvl="2" hangingPunct="0"/>
            <a:r>
              <a:rPr lang="en-US" altLang="zh-CN" sz="1500" i="1" dirty="0"/>
              <a:t>AGC settling: N3 SMTC periods for known and N4 SMTC periods for unknown cells</a:t>
            </a:r>
            <a:endParaRPr lang="zh-CN" altLang="zh-CN" sz="1500" i="1" dirty="0"/>
          </a:p>
          <a:p>
            <a:pPr lvl="3" hangingPunct="0"/>
            <a:r>
              <a:rPr lang="en-US" altLang="zh-CN" sz="1500" i="1" dirty="0"/>
              <a:t>The exact value of N3 and N4 are TBD</a:t>
            </a:r>
            <a:endParaRPr lang="zh-CN" altLang="zh-CN" sz="1500" i="1" dirty="0"/>
          </a:p>
          <a:p>
            <a:pPr lvl="3" hangingPunct="0"/>
            <a:r>
              <a:rPr lang="en-US" altLang="zh-CN" sz="1500" i="1" dirty="0"/>
              <a:t>It is FFS that the parameter value of N3 shall depend on the </a:t>
            </a:r>
            <a:r>
              <a:rPr lang="en-US" altLang="zh-CN" sz="1500" i="1" dirty="0" err="1"/>
              <a:t>SCell</a:t>
            </a:r>
            <a:r>
              <a:rPr lang="en-US" altLang="zh-CN" sz="1500" i="1" dirty="0"/>
              <a:t> measurement cycle in use prior to the </a:t>
            </a:r>
            <a:r>
              <a:rPr lang="en-US" altLang="zh-CN" sz="1500" i="1" dirty="0" err="1"/>
              <a:t>SCell</a:t>
            </a:r>
            <a:r>
              <a:rPr lang="en-US" altLang="zh-CN" sz="1500" i="1" dirty="0"/>
              <a:t> activation</a:t>
            </a:r>
            <a:endParaRPr lang="zh-CN" altLang="zh-CN" sz="1500" i="1" dirty="0"/>
          </a:p>
          <a:p>
            <a:pPr lvl="2" hangingPunct="0"/>
            <a:r>
              <a:rPr lang="en-US" altLang="zh-CN" sz="1500" i="1" dirty="0"/>
              <a:t>PSS/SSS and SSB index acquiring: </a:t>
            </a:r>
            <a:endParaRPr lang="zh-CN" altLang="zh-CN" sz="1500" i="1" dirty="0"/>
          </a:p>
          <a:p>
            <a:pPr lvl="3" hangingPunct="0"/>
            <a:r>
              <a:rPr lang="en-GB" altLang="zh-CN" sz="1500" i="1" dirty="0"/>
              <a:t>Rx beam sweeping should be considered for PSS/SSS detection and measurement for FR2 for both known and unknown cell</a:t>
            </a:r>
            <a:endParaRPr lang="zh-CN" altLang="zh-CN" sz="1500" i="1" dirty="0"/>
          </a:p>
          <a:p>
            <a:pPr lvl="3" hangingPunct="0"/>
            <a:r>
              <a:rPr lang="en-GB" altLang="zh-CN" sz="1500" i="1" dirty="0"/>
              <a:t>The corresponding delay is FFS</a:t>
            </a:r>
            <a:endParaRPr lang="zh-CN" altLang="zh-CN" sz="1500" i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7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287" y="-92075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53675"/>
              </p:ext>
            </p:extLst>
          </p:nvPr>
        </p:nvGraphicFramePr>
        <p:xfrm>
          <a:off x="2072633" y="3455674"/>
          <a:ext cx="6114415" cy="20330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4730"/>
                <a:gridCol w="1754505"/>
                <a:gridCol w="1643380"/>
                <a:gridCol w="1701800"/>
              </a:tblGrid>
              <a:tr h="5943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effectLst/>
                        </a:rPr>
                        <a:t>T</a:t>
                      </a:r>
                      <a:r>
                        <a:rPr lang="en-GB" sz="800" kern="100" dirty="0" err="1">
                          <a:effectLst/>
                        </a:rPr>
                        <a:t>activation_time</a:t>
                      </a:r>
                      <a:r>
                        <a:rPr lang="en-GB" sz="1050" kern="100" dirty="0">
                          <a:effectLst/>
                        </a:rPr>
                        <a:t>  = </a:t>
                      </a:r>
                      <a:r>
                        <a:rPr lang="en-GB" sz="1050" kern="100" dirty="0" err="1">
                          <a:effectLst/>
                        </a:rPr>
                        <a:t>T</a:t>
                      </a:r>
                      <a:r>
                        <a:rPr lang="en-GB" sz="800" kern="100" dirty="0" err="1">
                          <a:effectLst/>
                        </a:rPr>
                        <a:t>mac_processing</a:t>
                      </a:r>
                      <a:r>
                        <a:rPr lang="en-GB" sz="800" kern="100" dirty="0">
                          <a:effectLst/>
                        </a:rPr>
                        <a:t> +</a:t>
                      </a:r>
                      <a:r>
                        <a:rPr lang="en-GB" sz="1050" kern="100" dirty="0">
                          <a:effectLst/>
                        </a:rPr>
                        <a:t>T</a:t>
                      </a:r>
                      <a:r>
                        <a:rPr lang="en-GB" sz="800" kern="100" dirty="0">
                          <a:effectLst/>
                        </a:rPr>
                        <a:t>rf1 +</a:t>
                      </a:r>
                      <a:r>
                        <a:rPr lang="en-GB" sz="1050" kern="100" dirty="0" err="1">
                          <a:effectLst/>
                        </a:rPr>
                        <a:t>T</a:t>
                      </a:r>
                      <a:r>
                        <a:rPr lang="en-GB" sz="800" kern="100" dirty="0" err="1">
                          <a:effectLst/>
                        </a:rPr>
                        <a:t>ssb</a:t>
                      </a:r>
                      <a:r>
                        <a:rPr lang="en-GB" sz="800" kern="100" dirty="0">
                          <a:effectLst/>
                        </a:rPr>
                        <a:t> +</a:t>
                      </a:r>
                      <a:r>
                        <a:rPr lang="en-GB" sz="1050" kern="100" dirty="0" err="1">
                          <a:effectLst/>
                        </a:rPr>
                        <a:t>T</a:t>
                      </a:r>
                      <a:r>
                        <a:rPr lang="en-GB" sz="800" kern="100" dirty="0" err="1">
                          <a:effectLst/>
                        </a:rPr>
                        <a:t>agc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effectLst/>
                        </a:rPr>
                        <a:t>SCell</a:t>
                      </a:r>
                      <a:r>
                        <a:rPr lang="en-US" sz="1000" kern="100" dirty="0">
                          <a:effectLst/>
                        </a:rPr>
                        <a:t> unknown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SCell known with MIB reading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SCell known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FR1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[(K1+0.5.ms)+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0.5ms +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[5]*SMTC_period+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[2]*SMTC_period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[(K1+0.5.ms)+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0.5ms +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[4]*SMTC_period+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[2]*SMTC_period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[(K1+0.5.ms)+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0.5ms +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[2]*SMTC_period+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[2]*SMTC_period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FR2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[(K1+0.5.ms)+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0.5ms +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[5*N]*SMTC_period+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[2*N]*SMTC_period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[(K1+0.5.ms)+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 0.5ms + 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[4*N]*SMTC_period+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[2*N]*SMTC_period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[(K1+0.5.ms)+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 0.5ms + 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[2*N]*</a:t>
                      </a:r>
                      <a:r>
                        <a:rPr lang="en-US" sz="1000" kern="100" dirty="0" err="1">
                          <a:effectLst/>
                        </a:rPr>
                        <a:t>SMTC_period</a:t>
                      </a:r>
                      <a:r>
                        <a:rPr lang="en-US" sz="1000" kern="100" dirty="0">
                          <a:effectLst/>
                        </a:rPr>
                        <a:t>+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[2*N]*</a:t>
                      </a:r>
                      <a:r>
                        <a:rPr lang="en-US" sz="1000" kern="100" dirty="0" err="1">
                          <a:effectLst/>
                        </a:rPr>
                        <a:t>SMTC_period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09508" y="1064406"/>
            <a:ext cx="792553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Proposal 1:</a:t>
            </a: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</a:t>
            </a:r>
            <a:r>
              <a:rPr kumimoji="0" lang="en-US" altLang="zh-CN" sz="1600" b="1" i="1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activation_time</a:t>
            </a:r>
            <a:r>
              <a:rPr kumimoji="0" lang="en-US" altLang="zh-CN" sz="1600" b="1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which is consisted of 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MAC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RF warm up excluding AGC settling: TBD and independent of SCS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AGC settling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71600" algn="l"/>
              </a:tabLst>
            </a:pP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PSS/SSS and SSB index acquiring: 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can be specified as: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It is noted that N can be less than the maximum RX beams numbers, e.g. N=[8].</a:t>
            </a:r>
            <a:endParaRPr kumimoji="0" lang="en-GB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396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4307</TotalTime>
  <Words>427</Words>
  <Application>Microsoft Office PowerPoint</Application>
  <PresentationFormat>Widescreen</PresentationFormat>
  <Paragraphs>70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Times New Roman</vt:lpstr>
      <vt:lpstr>Office Theme</vt:lpstr>
      <vt:lpstr>Way forward on Scell activation delay</vt:lpstr>
      <vt:lpstr>SCell activation delay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Huang, Rui</cp:lastModifiedBy>
  <cp:revision>119</cp:revision>
  <dcterms:created xsi:type="dcterms:W3CDTF">2018-01-12T20:18:33Z</dcterms:created>
  <dcterms:modified xsi:type="dcterms:W3CDTF">2018-05-14T02:09:12Z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d070ac83-4620-494c-825a-9fcd1bbc7fb4</vt:lpwstr>
  </property>
  <property fmtid="{D5CDD505-2E9C-101B-9397-08002B2CF9AE}" pid="3" name="CTP_TimeStamp">
    <vt:lpwstr>2018-05-14 02:09:11Z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AdHocReviewCycleID">
    <vt:i4>-1674262311</vt:i4>
  </property>
  <property fmtid="{D5CDD505-2E9C-101B-9397-08002B2CF9AE}" pid="12" name="_NewReviewCycle">
    <vt:lpwstr/>
  </property>
  <property fmtid="{D5CDD505-2E9C-101B-9397-08002B2CF9AE}" pid="13" name="_EmailSubject">
    <vt:lpwstr>WF on SCell activation and addition delay</vt:lpwstr>
  </property>
  <property fmtid="{D5CDD505-2E9C-101B-9397-08002B2CF9AE}" pid="14" name="_AuthorEmail">
    <vt:lpwstr>awlokj@qti.qualcomm.com</vt:lpwstr>
  </property>
  <property fmtid="{D5CDD505-2E9C-101B-9397-08002B2CF9AE}" pid="15" name="_AuthorEmailDisplayName">
    <vt:lpwstr>Awlok Josan</vt:lpwstr>
  </property>
  <property fmtid="{D5CDD505-2E9C-101B-9397-08002B2CF9AE}" pid="16" name="CTPClassification">
    <vt:lpwstr>CTP_NT</vt:lpwstr>
  </property>
</Properties>
</file>