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72" r:id="rId4"/>
    <p:sldId id="273" r:id="rId5"/>
    <p:sldId id="275" r:id="rId6"/>
    <p:sldId id="276" r:id="rId7"/>
    <p:sldId id="277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412" autoAdjust="0"/>
  </p:normalViewPr>
  <p:slideViewPr>
    <p:cSldViewPr snapToGrid="0">
      <p:cViewPr varScale="1">
        <p:scale>
          <a:sx n="63" d="100"/>
          <a:sy n="63" d="100"/>
        </p:scale>
        <p:origin x="10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71B4-A2CB-884D-B041-8AB6D9C66E34}" type="datetimeFigureOut">
              <a:rPr kumimoji="1" lang="zh-CN" altLang="en-US" smtClean="0"/>
              <a:t>2018/4/18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3D55-DEFF-AA47-B2CB-8DE38FBB3C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8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NR CA, EN-DC and NR DC notation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Sprint, Nokia</a:t>
            </a:r>
            <a:r>
              <a:rPr lang="en-US" sz="2800" smtClean="0"/>
              <a:t>, </a:t>
            </a:r>
            <a:r>
              <a:rPr lang="en-US" sz="2800" smtClean="0"/>
              <a:t>Dish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</a:t>
            </a:r>
            <a:r>
              <a:rPr lang="en-GB" altLang="zh-CN" sz="2400" b="1" dirty="0" smtClean="0"/>
              <a:t>					R</a:t>
            </a:r>
            <a:r>
              <a:rPr lang="en-US" altLang="zh-CN" sz="2400" b="1" dirty="0" smtClean="0"/>
              <a:t>4-1805661</a:t>
            </a:r>
            <a:r>
              <a:rPr lang="en-GB" altLang="zh-CN" sz="2400" b="1" dirty="0" smtClean="0"/>
              <a:t>                                                                        Melbourne</a:t>
            </a:r>
            <a:r>
              <a:rPr lang="en-GB" altLang="zh-CN" sz="2400" b="1" dirty="0"/>
              <a:t>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Proposals </a:t>
            </a:r>
            <a:r>
              <a:rPr lang="en-US" altLang="zh-CN" dirty="0"/>
              <a:t>for notation in </a:t>
            </a:r>
            <a:r>
              <a:rPr lang="en-US" altLang="zh-CN" dirty="0" smtClean="0"/>
              <a:t>R4-1804223 [1], R4-1804029 [2</a:t>
            </a:r>
            <a:r>
              <a:rPr lang="en-US" altLang="zh-CN" dirty="0"/>
              <a:t>], </a:t>
            </a:r>
            <a:r>
              <a:rPr lang="en-US" altLang="zh-CN" dirty="0" smtClean="0"/>
              <a:t>R4-1803750 [3]</a:t>
            </a:r>
          </a:p>
          <a:p>
            <a:pPr marL="365760" indent="-365760"/>
            <a:endParaRPr lang="en-US" altLang="zh-CN" dirty="0" smtClean="0"/>
          </a:p>
          <a:p>
            <a:pPr marL="0" indent="0">
              <a:buNone/>
            </a:pPr>
            <a:endParaRPr lang="en-GB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Max BW needed?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proposals included maximum aggregated BW numbers in the notation, </a:t>
            </a:r>
            <a:r>
              <a:rPr lang="en-US" dirty="0"/>
              <a:t>like </a:t>
            </a:r>
            <a:r>
              <a:rPr lang="en-US" dirty="0" err="1"/>
              <a:t>CA_nX</a:t>
            </a:r>
            <a:r>
              <a:rPr lang="en-US" dirty="0"/>
              <a:t>(D,250) </a:t>
            </a:r>
            <a:endParaRPr lang="en-US" dirty="0" smtClean="0"/>
          </a:p>
          <a:p>
            <a:r>
              <a:rPr lang="en-US" dirty="0" smtClean="0"/>
              <a:t>This leaves open the issue of the tables possible getting larger and larger as additional BWs are supported</a:t>
            </a:r>
          </a:p>
          <a:p>
            <a:r>
              <a:rPr lang="en-US" dirty="0" smtClean="0"/>
              <a:t>The Maximum BW can be implied by #CCs Band X * Max BW X + #CCs Band Y * Max BW Band Y</a:t>
            </a:r>
          </a:p>
          <a:p>
            <a:r>
              <a:rPr lang="en-US" dirty="0" smtClean="0"/>
              <a:t>For this reason, max BW is not needed in the notation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195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Proposal 1 BW Classes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233368"/>
              </p:ext>
            </p:extLst>
          </p:nvPr>
        </p:nvGraphicFramePr>
        <p:xfrm>
          <a:off x="1800422" y="2360626"/>
          <a:ext cx="7737715" cy="3204602"/>
        </p:xfrm>
        <a:graphic>
          <a:graphicData uri="http://schemas.openxmlformats.org/drawingml/2006/table">
            <a:tbl>
              <a:tblPr firstRow="1" firstCol="1" bandRow="1"/>
              <a:tblGrid>
                <a:gridCol w="3857765"/>
                <a:gridCol w="1939975"/>
                <a:gridCol w="1939975"/>
              </a:tblGrid>
              <a:tr h="444838">
                <a:tc rowSpan="2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Contiguous EN-DC bandwidth class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Number of contiguous CC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48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LTE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20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AA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20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838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838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AC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838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JK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J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K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7328310" y="-45017"/>
            <a:ext cx="1952031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smtClean="0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1: Contiguous EN-DC bandwidth classes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5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9845"/>
            <a:ext cx="11719560" cy="1325563"/>
          </a:xfrm>
        </p:spPr>
        <p:txBody>
          <a:bodyPr/>
          <a:lstStyle/>
          <a:p>
            <a:r>
              <a:rPr lang="en-US" dirty="0"/>
              <a:t>Way Forward Proposal </a:t>
            </a:r>
            <a:r>
              <a:rPr lang="en-US" dirty="0" smtClean="0"/>
              <a:t>2 NR CA BW Class Notation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6023079"/>
              </p:ext>
            </p:extLst>
          </p:nvPr>
        </p:nvGraphicFramePr>
        <p:xfrm>
          <a:off x="396240" y="1417321"/>
          <a:ext cx="11292840" cy="4724401"/>
        </p:xfrm>
        <a:graphic>
          <a:graphicData uri="http://schemas.openxmlformats.org/drawingml/2006/table">
            <a:tbl>
              <a:tblPr firstRow="1" firstCol="1" bandRow="1"/>
              <a:tblGrid>
                <a:gridCol w="2350844"/>
                <a:gridCol w="2350844"/>
                <a:gridCol w="3295576"/>
                <a:gridCol w="3295576"/>
              </a:tblGrid>
              <a:tr h="457815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Type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Notation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815">
                <a:tc row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 CA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Intraband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contiguous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CA_nXC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Already used and follows LTE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80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Intraband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non-contiguous example 1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CA_nX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(8A)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new way compared to LTE notation which would be CA_n257A-n257A-n257A-n257A-n257A-n257A-n257A-n257A using band n257 as an example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44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Intraband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non-contiguous example 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CA_nX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(3A-C)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new way compared to LTE notation which would be CA_n257A-n257A-n257A-n257C using band n257 as an example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51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Interband CA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CA_nXA-nYA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Already used and follows LTE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695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" y="0"/>
            <a:ext cx="11948160" cy="1325563"/>
          </a:xfrm>
        </p:spPr>
        <p:txBody>
          <a:bodyPr/>
          <a:lstStyle/>
          <a:p>
            <a:r>
              <a:rPr lang="en-US" dirty="0"/>
              <a:t>Way Forward Proposal </a:t>
            </a:r>
            <a:r>
              <a:rPr lang="en-US" dirty="0" smtClean="0"/>
              <a:t>3 EN-DC BW Class Notation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69909"/>
              </p:ext>
            </p:extLst>
          </p:nvPr>
        </p:nvGraphicFramePr>
        <p:xfrm>
          <a:off x="396240" y="1123359"/>
          <a:ext cx="11292840" cy="4728801"/>
        </p:xfrm>
        <a:graphic>
          <a:graphicData uri="http://schemas.openxmlformats.org/drawingml/2006/table">
            <a:tbl>
              <a:tblPr firstRow="1" firstCol="1" bandRow="1"/>
              <a:tblGrid>
                <a:gridCol w="2350844"/>
                <a:gridCol w="2350844"/>
                <a:gridCol w="3295576"/>
                <a:gridCol w="3295576"/>
              </a:tblGrid>
              <a:tr h="326985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Type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Notation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78">
                <a:tc rowSpan="7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EN-DC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Intraband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contiguous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DC_(n)XAA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 LTE, 1 NR, max BW ≤ max LTE BW + max NR BW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DC_(n)XB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Already used 1 LTE, 1 NR, max BW ≤ 20 MHz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DC_(n)XJK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J LTE, K NR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Intraband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non-contiguous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DC_XA_nXA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Non-contiguous EN-DC with 2 sub-blocks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71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DC_XC_nXC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Non-contiguous EN-DC with 2 contiguous LTE sub blocks and 2 contiguous NR sub-blocks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71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DC_XA-</a:t>
                      </a: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XA_nX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(3A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Non-contiguous EN-DC with 2 non-contiguous LTE sub blocks and 3 non-contiguous NR sub-blocks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959">
                <a:tc v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Interband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endParaRPr lang="en-GB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DC_XA_nYA</a:t>
                      </a:r>
                      <a:endParaRPr lang="en-GB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Follows LTE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79120" y="6077635"/>
            <a:ext cx="10607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Note: LTE CA and NR </a:t>
            </a:r>
            <a:r>
              <a:rPr lang="en-US" dirty="0"/>
              <a:t>CA BW classes are used in </a:t>
            </a:r>
            <a:r>
              <a:rPr lang="en-US" dirty="0" smtClean="0"/>
              <a:t>EN-DC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160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" y="91758"/>
            <a:ext cx="11353800" cy="1325563"/>
          </a:xfrm>
        </p:spPr>
        <p:txBody>
          <a:bodyPr/>
          <a:lstStyle/>
          <a:p>
            <a:r>
              <a:rPr lang="en-US" dirty="0"/>
              <a:t>Way Forward Proposal </a:t>
            </a:r>
            <a:r>
              <a:rPr lang="en-US" dirty="0" smtClean="0"/>
              <a:t>4 NRDC </a:t>
            </a:r>
            <a:r>
              <a:rPr lang="en-US" dirty="0"/>
              <a:t>BW </a:t>
            </a:r>
            <a:r>
              <a:rPr lang="en-US" dirty="0" smtClean="0"/>
              <a:t>Class Notation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150105"/>
              </p:ext>
            </p:extLst>
          </p:nvPr>
        </p:nvGraphicFramePr>
        <p:xfrm>
          <a:off x="396240" y="1417321"/>
          <a:ext cx="11292840" cy="1176331"/>
        </p:xfrm>
        <a:graphic>
          <a:graphicData uri="http://schemas.openxmlformats.org/drawingml/2006/table">
            <a:tbl>
              <a:tblPr firstRow="1" firstCol="1" bandRow="1"/>
              <a:tblGrid>
                <a:gridCol w="2350844"/>
                <a:gridCol w="2350844"/>
                <a:gridCol w="3295576"/>
                <a:gridCol w="3295576"/>
              </a:tblGrid>
              <a:tr h="457815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Type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Notation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51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 </a:t>
                      </a:r>
                      <a:r>
                        <a:rPr lang="en-GB" sz="24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Interband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CA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DC_nXA-nYA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Follows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502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[1] R4-1804223 Proposal </a:t>
            </a:r>
            <a:r>
              <a:rPr lang="en-US" sz="2400" dirty="0"/>
              <a:t>for NR CA, EN-DC and NR DC </a:t>
            </a:r>
            <a:r>
              <a:rPr lang="en-US" sz="2400" dirty="0" smtClean="0"/>
              <a:t>Notation,  </a:t>
            </a:r>
            <a:r>
              <a:rPr lang="en-US" sz="2400" dirty="0"/>
              <a:t>SPRINT </a:t>
            </a:r>
          </a:p>
          <a:p>
            <a:pPr marL="0" indent="0">
              <a:buNone/>
            </a:pPr>
            <a:r>
              <a:rPr lang="en-US" sz="2400" dirty="0"/>
              <a:t>[2] </a:t>
            </a:r>
            <a:r>
              <a:rPr lang="en-US" sz="2400" dirty="0" smtClean="0"/>
              <a:t>R4-1804029 Notation </a:t>
            </a:r>
            <a:r>
              <a:rPr lang="en-US" sz="2400" dirty="0"/>
              <a:t>for NR non-contiguous </a:t>
            </a:r>
            <a:r>
              <a:rPr lang="en-US" sz="2400" dirty="0" err="1"/>
              <a:t>intraband</a:t>
            </a:r>
            <a:r>
              <a:rPr lang="en-US" sz="2400" dirty="0"/>
              <a:t> </a:t>
            </a:r>
            <a:r>
              <a:rPr lang="en-US" sz="2400" dirty="0" smtClean="0"/>
              <a:t>CA, Nokia</a:t>
            </a:r>
            <a:r>
              <a:rPr lang="en-US" sz="2400" dirty="0"/>
              <a:t>, Nokia Shanghai </a:t>
            </a:r>
            <a:r>
              <a:rPr lang="en-US" sz="2400" dirty="0" smtClean="0"/>
              <a:t>Bell</a:t>
            </a:r>
          </a:p>
          <a:p>
            <a:pPr marL="0" indent="0">
              <a:buNone/>
            </a:pPr>
            <a:r>
              <a:rPr lang="en-US" sz="2400" dirty="0" smtClean="0"/>
              <a:t>[3] </a:t>
            </a:r>
            <a:r>
              <a:rPr lang="fr-FR" sz="2400" dirty="0" smtClean="0"/>
              <a:t>R4-1803750 </a:t>
            </a:r>
            <a:r>
              <a:rPr lang="fr-FR" sz="2400" dirty="0" err="1" smtClean="0"/>
              <a:t>Considerations</a:t>
            </a:r>
            <a:r>
              <a:rPr lang="fr-FR" sz="2400" dirty="0" smtClean="0"/>
              <a:t> </a:t>
            </a:r>
            <a:r>
              <a:rPr lang="fr-FR" sz="2400" dirty="0"/>
              <a:t>on NR CA &amp; EN DC </a:t>
            </a:r>
            <a:r>
              <a:rPr lang="fr-FR" sz="2400" dirty="0" smtClean="0"/>
              <a:t>notation, ZTE </a:t>
            </a:r>
            <a:r>
              <a:rPr lang="fr-FR" sz="2400" dirty="0"/>
              <a:t>Corporation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7387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9435</TotalTime>
  <Words>401</Words>
  <Application>Microsoft Office PowerPoint</Application>
  <PresentationFormat>Widescreen</PresentationFormat>
  <Paragraphs>85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宋体</vt:lpstr>
      <vt:lpstr>宋体</vt:lpstr>
      <vt:lpstr>Arial</vt:lpstr>
      <vt:lpstr>Calibri</vt:lpstr>
      <vt:lpstr>Calibri Light</vt:lpstr>
      <vt:lpstr>Times New Roman</vt:lpstr>
      <vt:lpstr>Office Theme</vt:lpstr>
      <vt:lpstr>WF on NR CA, EN-DC and NR DC notation</vt:lpstr>
      <vt:lpstr>Background</vt:lpstr>
      <vt:lpstr>Is Max BW needed?</vt:lpstr>
      <vt:lpstr>Way Forward Proposal 1 BW Classes</vt:lpstr>
      <vt:lpstr>Way Forward Proposal 2 NR CA BW Class Notation</vt:lpstr>
      <vt:lpstr>Way Forward Proposal 3 EN-DC BW Class Notation</vt:lpstr>
      <vt:lpstr>Way Forward Proposal 4 NRDC BW Class Notation</vt:lpstr>
      <vt:lpstr>References</vt:lpstr>
    </vt:vector>
  </TitlesOfParts>
  <Manager/>
  <Company>CMCC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CA, EN-DC and NR DC notation</dc:title>
  <dc:subject/>
  <dc:creator>bill.shvodian@sprint.com</dc:creator>
  <cp:keywords/>
  <dc:description/>
  <cp:lastModifiedBy>Bill Shvodian</cp:lastModifiedBy>
  <cp:revision>317</cp:revision>
  <dcterms:created xsi:type="dcterms:W3CDTF">2017-01-18T06:26:21Z</dcterms:created>
  <dcterms:modified xsi:type="dcterms:W3CDTF">2018-04-18T07:28:48Z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