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
  </p:notesMasterIdLst>
  <p:sldIdLst>
    <p:sldId id="256" r:id="rId2"/>
    <p:sldId id="282" r:id="rId3"/>
    <p:sldId id="281" r:id="rId4"/>
    <p:sldId id="283" r:id="rId5"/>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2742" autoAdjust="0"/>
  </p:normalViewPr>
  <p:slideViewPr>
    <p:cSldViewPr>
      <p:cViewPr>
        <p:scale>
          <a:sx n="145" d="100"/>
          <a:sy n="145" d="100"/>
        </p:scale>
        <p:origin x="546" y="-60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82961E-85B7-4CA5-B036-C72F184F1952}" type="datetimeFigureOut">
              <a:rPr kumimoji="1" lang="ja-JP" altLang="en-US" smtClean="0"/>
              <a:t>2018/4/19</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9701A4-192C-4257-8815-E3F0C8F3C8D4}" type="slidenum">
              <a:rPr kumimoji="1" lang="ja-JP" altLang="en-US" smtClean="0"/>
              <a:t>‹#›</a:t>
            </a:fld>
            <a:endParaRPr kumimoji="1" lang="ja-JP" altLang="en-US"/>
          </a:p>
        </p:txBody>
      </p:sp>
    </p:spTree>
    <p:extLst>
      <p:ext uri="{BB962C8B-B14F-4D97-AF65-F5344CB8AC3E}">
        <p14:creationId xmlns:p14="http://schemas.microsoft.com/office/powerpoint/2010/main" val="2336750127"/>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2</a:t>
            </a:fld>
            <a:endParaRPr kumimoji="1" lang="ja-JP" altLang="en-US"/>
          </a:p>
        </p:txBody>
      </p:sp>
    </p:spTree>
    <p:extLst>
      <p:ext uri="{BB962C8B-B14F-4D97-AF65-F5344CB8AC3E}">
        <p14:creationId xmlns:p14="http://schemas.microsoft.com/office/powerpoint/2010/main" val="1843931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3</a:t>
            </a:fld>
            <a:endParaRPr kumimoji="1" lang="ja-JP" altLang="en-US"/>
          </a:p>
        </p:txBody>
      </p:sp>
    </p:spTree>
    <p:extLst>
      <p:ext uri="{BB962C8B-B14F-4D97-AF65-F5344CB8AC3E}">
        <p14:creationId xmlns:p14="http://schemas.microsoft.com/office/powerpoint/2010/main" val="11686978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29701A4-192C-4257-8815-E3F0C8F3C8D4}" type="slidenum">
              <a:rPr kumimoji="1" lang="ja-JP" altLang="en-US" smtClean="0"/>
              <a:t>4</a:t>
            </a:fld>
            <a:endParaRPr kumimoji="1" lang="ja-JP" altLang="en-US"/>
          </a:p>
        </p:txBody>
      </p:sp>
    </p:spTree>
    <p:extLst>
      <p:ext uri="{BB962C8B-B14F-4D97-AF65-F5344CB8AC3E}">
        <p14:creationId xmlns:p14="http://schemas.microsoft.com/office/powerpoint/2010/main" val="15801429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t>2018/4/19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t>2018/4/19</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normAutofit/>
          </a:bodyPr>
          <a:lstStyle/>
          <a:p>
            <a:r>
              <a:rPr lang="en-US" altLang="ja-JP" sz="4000" dirty="0"/>
              <a:t>WF on </a:t>
            </a:r>
            <a:r>
              <a:rPr lang="en-US" altLang="ja-JP" sz="4000" dirty="0" smtClean="0"/>
              <a:t>UE measurement mode with MG for SA mode</a:t>
            </a:r>
            <a:endParaRPr kumimoji="1" lang="ja-JP" altLang="en-US" sz="4000" dirty="0"/>
          </a:p>
        </p:txBody>
      </p:sp>
      <p:sp>
        <p:nvSpPr>
          <p:cNvPr id="3" name="サブタイトル 2"/>
          <p:cNvSpPr>
            <a:spLocks noGrp="1"/>
          </p:cNvSpPr>
          <p:nvPr>
            <p:ph type="subTitle" idx="1"/>
          </p:nvPr>
        </p:nvSpPr>
        <p:spPr/>
        <p:txBody>
          <a:bodyPr/>
          <a:lstStyle/>
          <a:p>
            <a:r>
              <a:rPr lang="en-US" altLang="ja-JP" dirty="0" smtClean="0">
                <a:solidFill>
                  <a:schemeClr val="tx1"/>
                </a:solidFill>
              </a:rPr>
              <a:t>Intel</a:t>
            </a:r>
            <a:endParaRPr lang="en-US" altLang="ja-JP" dirty="0">
              <a:solidFill>
                <a:schemeClr val="tx1"/>
              </a:solidFill>
            </a:endParaRPr>
          </a:p>
        </p:txBody>
      </p:sp>
      <p:sp>
        <p:nvSpPr>
          <p:cNvPr id="4" name="テキスト ボックス 3"/>
          <p:cNvSpPr txBox="1"/>
          <p:nvPr/>
        </p:nvSpPr>
        <p:spPr>
          <a:xfrm>
            <a:off x="107504" y="188639"/>
            <a:ext cx="4591706" cy="646331"/>
          </a:xfrm>
          <a:prstGeom prst="rect">
            <a:avLst/>
          </a:prstGeom>
          <a:noFill/>
        </p:spPr>
        <p:txBody>
          <a:bodyPr wrap="none" rtlCol="0">
            <a:spAutoFit/>
          </a:bodyPr>
          <a:lstStyle/>
          <a:p>
            <a:r>
              <a:rPr lang="en-US" altLang="ja-JP" b="1" dirty="0"/>
              <a:t>3GPP TSG-RAN WG4 </a:t>
            </a:r>
            <a:r>
              <a:rPr lang="en-US" altLang="ja-JP" b="1" dirty="0" smtClean="0"/>
              <a:t>RAN#86bis</a:t>
            </a:r>
            <a:r>
              <a:rPr lang="en-US" altLang="ja-JP" b="1" dirty="0"/>
              <a:t>	</a:t>
            </a:r>
            <a:endParaRPr lang="ja-JP" altLang="ja-JP" dirty="0"/>
          </a:p>
          <a:p>
            <a:r>
              <a:rPr lang="en-GB" altLang="ja-JP" b="1" dirty="0" smtClean="0"/>
              <a:t>Melbourne, Australia, Apr 16</a:t>
            </a:r>
            <a:r>
              <a:rPr lang="en-GB" altLang="ja-JP" b="1" baseline="30000" dirty="0" smtClean="0"/>
              <a:t>th</a:t>
            </a:r>
            <a:r>
              <a:rPr lang="en-GB" altLang="ja-JP" b="1" dirty="0" smtClean="0"/>
              <a:t>- Apr 20</a:t>
            </a:r>
            <a:r>
              <a:rPr lang="en-GB" altLang="ja-JP" b="1" baseline="30000" dirty="0" smtClean="0"/>
              <a:t>th</a:t>
            </a:r>
            <a:r>
              <a:rPr lang="en-GB" altLang="ja-JP" b="1" dirty="0" smtClean="0"/>
              <a:t>, 2018</a:t>
            </a:r>
            <a:endParaRPr lang="ja-JP" altLang="ja-JP" b="1" i="1" dirty="0"/>
          </a:p>
        </p:txBody>
      </p:sp>
      <p:sp>
        <p:nvSpPr>
          <p:cNvPr id="5" name="正方形/長方形 4"/>
          <p:cNvSpPr/>
          <p:nvPr/>
        </p:nvSpPr>
        <p:spPr>
          <a:xfrm>
            <a:off x="5897116" y="116632"/>
            <a:ext cx="3067372" cy="646331"/>
          </a:xfrm>
          <a:prstGeom prst="rect">
            <a:avLst/>
          </a:prstGeom>
        </p:spPr>
        <p:txBody>
          <a:bodyPr wrap="square">
            <a:spAutoFit/>
          </a:bodyPr>
          <a:lstStyle/>
          <a:p>
            <a:pPr algn="r"/>
            <a:r>
              <a:rPr lang="en-US" altLang="ja-JP" b="1" dirty="0" smtClean="0"/>
              <a:t>R4-1804201</a:t>
            </a:r>
          </a:p>
          <a:p>
            <a:pPr algn="r"/>
            <a:r>
              <a:rPr lang="en-US" altLang="ja-JP" b="1" dirty="0" smtClean="0"/>
              <a:t>Document </a:t>
            </a:r>
            <a:r>
              <a:rPr lang="en-US" altLang="ja-JP" b="1" dirty="0"/>
              <a:t>for:</a:t>
            </a:r>
            <a:r>
              <a:rPr lang="en-US" altLang="ja-JP" dirty="0"/>
              <a:t>	Approval</a:t>
            </a:r>
            <a:endParaRPr lang="ja-JP" altLang="en-US" dirty="0"/>
          </a:p>
        </p:txBody>
      </p:sp>
    </p:spTree>
    <p:extLst>
      <p:ext uri="{BB962C8B-B14F-4D97-AF65-F5344CB8AC3E}">
        <p14:creationId xmlns:p14="http://schemas.microsoft.com/office/powerpoint/2010/main" val="28854102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Background</a:t>
            </a:r>
            <a:endParaRPr lang="en-US" dirty="0"/>
          </a:p>
        </p:txBody>
      </p:sp>
      <p:sp>
        <p:nvSpPr>
          <p:cNvPr id="4" name="Rectangle 1"/>
          <p:cNvSpPr>
            <a:spLocks noChangeArrowheads="1"/>
          </p:cNvSpPr>
          <p:nvPr/>
        </p:nvSpPr>
        <p:spPr bwMode="auto">
          <a:xfrm>
            <a:off x="356237" y="1340768"/>
            <a:ext cx="8363272" cy="53245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lvl="0"/>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In this RAN4 meeting, LS (</a:t>
            </a:r>
            <a:r>
              <a:rPr kumimoji="0" lang="en-US" altLang="zh-CN" dirty="0">
                <a:latin typeface="Times New Roman" panose="02020603050405020304" pitchFamily="18" charset="0"/>
                <a:ea typeface="SimSun" panose="02010600030101010101" pitchFamily="2" charset="-122"/>
                <a:cs typeface="Times New Roman" panose="02020603050405020304" pitchFamily="18" charset="0"/>
              </a:rPr>
              <a:t>R4-1804202</a:t>
            </a:r>
            <a:r>
              <a:rPr kumimoji="0" lang="en-GB" altLang="zh-CN" dirty="0">
                <a:latin typeface="Times New Roman" panose="02020603050405020304" pitchFamily="18" charset="0"/>
                <a:ea typeface="SimSun" panose="02010600030101010101" pitchFamily="2" charset="-122"/>
                <a:cs typeface="Times New Roman" panose="02020603050405020304" pitchFamily="18" charset="0"/>
              </a:rPr>
              <a:t>) was approved, in which we agreed the assumptions for UE measurement mode discussion for SA mode</a:t>
            </a:r>
          </a:p>
          <a:p>
            <a:pPr marL="0" marR="0" lvl="0" indent="0" algn="l" defTabSz="914400" rtl="0" eaLnBrk="0" fontAlgn="base" latinLnBrk="0" hangingPunct="0">
              <a:lnSpc>
                <a:spcPct val="100000"/>
              </a:lnSpc>
              <a:spcBef>
                <a:spcPct val="0"/>
              </a:spcBef>
              <a:spcAft>
                <a:spcPct val="0"/>
              </a:spcAft>
              <a:buClrTx/>
              <a:buSzTx/>
              <a:buFontTx/>
              <a:buNone/>
              <a:tabLst>
                <a:tab pos="457200" algn="l"/>
              </a:tabLst>
            </a:pPr>
            <a:endParaRPr kumimoji="0" lang="en-GB" altLang="zh-CN" dirty="0">
              <a:latin typeface="Times New Roman" panose="02020603050405020304" pitchFamily="18" charset="0"/>
              <a:ea typeface="SimSun" panose="02010600030101010101" pitchFamily="2" charset="-122"/>
              <a:cs typeface="Times New Roman" panose="02020603050405020304" pitchFamily="18" charset="0"/>
            </a:endParaRPr>
          </a:p>
          <a:p>
            <a:r>
              <a:rPr kumimoji="0" lang="en-US" dirty="0">
                <a:latin typeface="Times New Roman" panose="02020603050405020304" pitchFamily="18" charset="0"/>
                <a:ea typeface="SimSun" panose="02010600030101010101" pitchFamily="2" charset="-122"/>
                <a:cs typeface="Times New Roman" panose="02020603050405020304" pitchFamily="18" charset="0"/>
              </a:rPr>
              <a:t>In order to determine the UE measurement mode with measurement gap for SA mode, RAN4 would assume that,</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 </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In NR standalone mode, </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 </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(1)	NR serving cell can configure both an FR1 gap pattern and an FR2 gap pattern to be active at the same time. </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 </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(2)	If NR serving cell configures measurement gap for a UE, NR serving cell can also indicate if configured measurement gap applies to FR1/FR2 serving cell(s) (i.e. per UE gap) or applies to FR1 serving cell(s) (i.e. per FR gap to FR1) or applies to FR2 serving cell(s) (i.e. per FR gap to FR2).</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 </a:t>
            </a:r>
          </a:p>
          <a:p>
            <a:r>
              <a:rPr kumimoji="0" lang="en-US" dirty="0">
                <a:latin typeface="Times New Roman" panose="02020603050405020304" pitchFamily="18" charset="0"/>
                <a:ea typeface="SimSun" panose="02010600030101010101" pitchFamily="2" charset="-122"/>
                <a:cs typeface="Times New Roman" panose="02020603050405020304" pitchFamily="18" charset="0"/>
              </a:rPr>
              <a:t>RAN4 will continue work with the above assumptions and suggest RAN2 to design the corresponding </a:t>
            </a:r>
            <a:r>
              <a:rPr kumimoji="0" lang="en-US" dirty="0" err="1">
                <a:latin typeface="Times New Roman" panose="02020603050405020304" pitchFamily="18" charset="0"/>
                <a:ea typeface="SimSun" panose="02010600030101010101" pitchFamily="2" charset="-122"/>
                <a:cs typeface="Times New Roman" panose="02020603050405020304" pitchFamily="18" charset="0"/>
              </a:rPr>
              <a:t>signalings</a:t>
            </a:r>
            <a:r>
              <a:rPr kumimoji="0" lang="en-US" dirty="0">
                <a:latin typeface="Times New Roman" panose="02020603050405020304" pitchFamily="18" charset="0"/>
                <a:ea typeface="SimSun" panose="02010600030101010101" pitchFamily="2" charset="-122"/>
                <a:cs typeface="Times New Roman" panose="02020603050405020304" pitchFamily="18" charset="0"/>
              </a:rPr>
              <a:t> according to the above assumptions, unless RAN2 has any issue from the signaling perspective.</a:t>
            </a:r>
          </a:p>
        </p:txBody>
      </p:sp>
      <p:sp>
        <p:nvSpPr>
          <p:cNvPr id="3" name="Rectangle 2"/>
          <p:cNvSpPr/>
          <p:nvPr/>
        </p:nvSpPr>
        <p:spPr>
          <a:xfrm>
            <a:off x="356237" y="2204864"/>
            <a:ext cx="8363272" cy="4460439"/>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5173925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sp>
        <p:nvSpPr>
          <p:cNvPr id="4" name="TextBox 3"/>
          <p:cNvSpPr txBox="1"/>
          <p:nvPr/>
        </p:nvSpPr>
        <p:spPr>
          <a:xfrm>
            <a:off x="683568" y="1052736"/>
            <a:ext cx="8352928" cy="5609228"/>
          </a:xfrm>
          <a:prstGeom prst="rect">
            <a:avLst/>
          </a:prstGeom>
          <a:noFill/>
        </p:spPr>
        <p:txBody>
          <a:bodyPr wrap="square" rtlCol="0">
            <a:spAutoFit/>
          </a:bodyPr>
          <a:lstStyle/>
          <a:p>
            <a:pPr hangingPunct="0">
              <a:spcAft>
                <a:spcPts val="900"/>
              </a:spcAft>
            </a:pPr>
            <a:r>
              <a:rPr lang="en-GB" sz="2400" dirty="0" smtClean="0"/>
              <a:t>In current stage, the </a:t>
            </a:r>
            <a:r>
              <a:rPr lang="en-GB" sz="2400" dirty="0"/>
              <a:t>cases </a:t>
            </a:r>
            <a:r>
              <a:rPr lang="en-GB" sz="2400" dirty="0" smtClean="0"/>
              <a:t>to analysed in RAN4 concentrate </a:t>
            </a:r>
            <a:r>
              <a:rPr lang="en-GB" sz="2400" dirty="0"/>
              <a:t>on the following scenarios:</a:t>
            </a:r>
            <a:endParaRPr lang="en-US" sz="2400" dirty="0"/>
          </a:p>
          <a:p>
            <a:pPr marL="342900" indent="-342900" hangingPunct="0">
              <a:spcAft>
                <a:spcPts val="900"/>
              </a:spcAft>
              <a:buFont typeface="Wingdings" panose="05000000000000000000" pitchFamily="2" charset="2"/>
              <a:buChar char="§"/>
            </a:pPr>
            <a:r>
              <a:rPr lang="en-GB" sz="2400" dirty="0" smtClean="0"/>
              <a:t>Scenario </a:t>
            </a:r>
            <a:r>
              <a:rPr lang="en-GB" sz="2400" dirty="0"/>
              <a:t>1: Serving cell is FR1 cell only, or Serving cells are NR CA in FR1 </a:t>
            </a:r>
            <a:endParaRPr lang="en-US" sz="2400" dirty="0"/>
          </a:p>
          <a:p>
            <a:pPr marL="342900" indent="-342900" hangingPunct="0">
              <a:spcAft>
                <a:spcPts val="900"/>
              </a:spcAft>
              <a:buFont typeface="Wingdings" panose="05000000000000000000" pitchFamily="2" charset="2"/>
              <a:buChar char="§"/>
            </a:pPr>
            <a:r>
              <a:rPr lang="en-GB" sz="2400" dirty="0"/>
              <a:t>Scenario 2: Serving cell is FR2 cell only, or Serving cells are NR CA in FR2 </a:t>
            </a:r>
            <a:endParaRPr lang="en-US" sz="2400" dirty="0"/>
          </a:p>
          <a:p>
            <a:pPr marL="342900" indent="-342900" hangingPunct="0">
              <a:spcAft>
                <a:spcPts val="900"/>
              </a:spcAft>
              <a:buFont typeface="Wingdings" panose="05000000000000000000" pitchFamily="2" charset="2"/>
              <a:buChar char="§"/>
            </a:pPr>
            <a:r>
              <a:rPr lang="en-GB" sz="2400" dirty="0"/>
              <a:t>Scenario 3: Serving cells are FR1+ FR2 </a:t>
            </a:r>
            <a:r>
              <a:rPr lang="en-GB" sz="2400" dirty="0" smtClean="0"/>
              <a:t>CA</a:t>
            </a:r>
          </a:p>
          <a:p>
            <a:pPr marL="342900" indent="-342900" hangingPunct="0">
              <a:spcAft>
                <a:spcPts val="900"/>
              </a:spcAft>
              <a:buFont typeface="Wingdings" panose="05000000000000000000" pitchFamily="2" charset="2"/>
              <a:buChar char="§"/>
            </a:pPr>
            <a:endParaRPr lang="en-GB" sz="2400" dirty="0"/>
          </a:p>
          <a:p>
            <a:pPr hangingPunct="0">
              <a:spcAft>
                <a:spcPts val="900"/>
              </a:spcAft>
            </a:pPr>
            <a:r>
              <a:rPr lang="en-GB" sz="2400" dirty="0"/>
              <a:t>For UE who supports per-UE gap only, only per-UE gap can be configured to this </a:t>
            </a:r>
            <a:r>
              <a:rPr lang="en-GB" sz="2400" dirty="0" smtClean="0"/>
              <a:t>UE.</a:t>
            </a:r>
            <a:endParaRPr lang="en-GB" sz="2400" dirty="0"/>
          </a:p>
          <a:p>
            <a:pPr hangingPunct="0">
              <a:spcAft>
                <a:spcPts val="900"/>
              </a:spcAft>
            </a:pPr>
            <a:r>
              <a:rPr lang="en-GB" sz="2400" dirty="0"/>
              <a:t>For UE who supports per-FR gap, </a:t>
            </a:r>
            <a:r>
              <a:rPr lang="en-US" sz="2400" dirty="0"/>
              <a:t>the UE measurement mode summary is as </a:t>
            </a:r>
            <a:r>
              <a:rPr lang="en-US" sz="2400" dirty="0" smtClean="0"/>
              <a:t>next slide.</a:t>
            </a:r>
            <a:endParaRPr lang="en-US" sz="2400" dirty="0"/>
          </a:p>
          <a:p>
            <a:endParaRPr lang="en-US" dirty="0"/>
          </a:p>
        </p:txBody>
      </p:sp>
    </p:spTree>
    <p:extLst>
      <p:ext uri="{BB962C8B-B14F-4D97-AF65-F5344CB8AC3E}">
        <p14:creationId xmlns:p14="http://schemas.microsoft.com/office/powerpoint/2010/main" val="1746131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7544" y="116632"/>
            <a:ext cx="8229600" cy="1143000"/>
          </a:xfrm>
        </p:spPr>
        <p:txBody>
          <a:bodyPr>
            <a:noAutofit/>
          </a:bodyPr>
          <a:lstStyle/>
          <a:p>
            <a:r>
              <a:rPr lang="en-US" altLang="ja-JP" sz="2800" dirty="0"/>
              <a:t>WF on UE measurement mode with MG for SA mode</a:t>
            </a:r>
            <a:endParaRPr lang="en-US" sz="2800" dirty="0"/>
          </a:p>
        </p:txBody>
      </p:sp>
      <p:graphicFrame>
        <p:nvGraphicFramePr>
          <p:cNvPr id="3" name="Table 2"/>
          <p:cNvGraphicFramePr>
            <a:graphicFrameLocks noGrp="1"/>
          </p:cNvGraphicFramePr>
          <p:nvPr>
            <p:extLst>
              <p:ext uri="{D42A27DB-BD31-4B8C-83A1-F6EECF244321}">
                <p14:modId xmlns:p14="http://schemas.microsoft.com/office/powerpoint/2010/main" val="504433015"/>
              </p:ext>
            </p:extLst>
          </p:nvPr>
        </p:nvGraphicFramePr>
        <p:xfrm>
          <a:off x="487595" y="1124744"/>
          <a:ext cx="7920881" cy="3641202"/>
        </p:xfrm>
        <a:graphic>
          <a:graphicData uri="http://schemas.openxmlformats.org/drawingml/2006/table">
            <a:tbl>
              <a:tblPr firstRow="1" firstCol="1" bandRow="1">
                <a:tableStyleId>{5C22544A-7EE6-4342-B048-85BDC9FD1C3A}</a:tableStyleId>
              </a:tblPr>
              <a:tblGrid>
                <a:gridCol w="1656184"/>
                <a:gridCol w="2070805"/>
                <a:gridCol w="2119591"/>
                <a:gridCol w="2074301"/>
              </a:tblGrid>
              <a:tr h="490731">
                <a:tc>
                  <a:txBody>
                    <a:bodyPr/>
                    <a:lstStyle/>
                    <a:p>
                      <a:pPr marL="0" marR="0" fontAlgn="auto" hangingPunct="1">
                        <a:spcBef>
                          <a:spcPts val="0"/>
                        </a:spcBef>
                        <a:spcAft>
                          <a:spcPts val="0"/>
                        </a:spcAft>
                      </a:pPr>
                      <a:r>
                        <a:rPr lang="en-GB" sz="1050" dirty="0">
                          <a:effectLst/>
                        </a:rPr>
                        <a:t> </a:t>
                      </a:r>
                      <a:endParaRPr lang="en-US" sz="1100" dirty="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auto" hangingPunct="1">
                        <a:spcBef>
                          <a:spcPts val="0"/>
                        </a:spcBef>
                        <a:spcAft>
                          <a:spcPts val="0"/>
                        </a:spcAft>
                      </a:pPr>
                      <a:r>
                        <a:rPr lang="en-GB" sz="1050">
                          <a:effectLst/>
                        </a:rPr>
                        <a:t>Measurement object involves LTE, FR1 only</a:t>
                      </a:r>
                      <a:endParaRPr lang="en-US" sz="110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auto" hangingPunct="1">
                        <a:spcBef>
                          <a:spcPts val="0"/>
                        </a:spcBef>
                        <a:spcAft>
                          <a:spcPts val="0"/>
                        </a:spcAft>
                      </a:pPr>
                      <a:r>
                        <a:rPr lang="en-GB" sz="1050" dirty="0">
                          <a:effectLst/>
                        </a:rPr>
                        <a:t>Measurement object involves LTE, FR1 and FR2</a:t>
                      </a:r>
                      <a:endParaRPr lang="en-US" sz="1100" dirty="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auto" hangingPunct="1">
                        <a:spcBef>
                          <a:spcPts val="0"/>
                        </a:spcBef>
                        <a:spcAft>
                          <a:spcPts val="0"/>
                        </a:spcAft>
                      </a:pPr>
                      <a:r>
                        <a:rPr lang="en-GB" sz="1050">
                          <a:effectLst/>
                        </a:rPr>
                        <a:t>Measurement object involves FR2 only</a:t>
                      </a:r>
                      <a:endParaRPr lang="en-US" sz="110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852456">
                <a:tc>
                  <a:txBody>
                    <a:bodyPr/>
                    <a:lstStyle/>
                    <a:p>
                      <a:pPr marL="0" marR="0" fontAlgn="auto" hangingPunct="1">
                        <a:spcBef>
                          <a:spcPts val="0"/>
                        </a:spcBef>
                        <a:spcAft>
                          <a:spcPts val="0"/>
                        </a:spcAft>
                      </a:pPr>
                      <a:r>
                        <a:rPr lang="en-GB" sz="1050">
                          <a:effectLst/>
                        </a:rPr>
                        <a:t>Serving cell configure per-UE gap</a:t>
                      </a:r>
                      <a:endParaRPr lang="en-US" sz="110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auto" hangingPunct="1">
                        <a:spcBef>
                          <a:spcPts val="0"/>
                        </a:spcBef>
                        <a:spcAft>
                          <a:spcPts val="0"/>
                        </a:spcAft>
                      </a:pPr>
                      <a:r>
                        <a:rPr lang="en-US" sz="1050" dirty="0" smtClean="0">
                          <a:effectLst/>
                        </a:rPr>
                        <a:t>From scheduling opportunity and gap applicability perspective, </a:t>
                      </a:r>
                    </a:p>
                    <a:p>
                      <a:pPr marL="0" marR="0" fontAlgn="auto" hangingPunct="1">
                        <a:spcBef>
                          <a:spcPts val="0"/>
                        </a:spcBef>
                        <a:spcAft>
                          <a:spcPts val="0"/>
                        </a:spcAft>
                      </a:pPr>
                      <a:r>
                        <a:rPr lang="en-US" sz="1050" dirty="0" smtClean="0">
                          <a:effectLst/>
                        </a:rPr>
                        <a:t>- it’s per-UE gap </a:t>
                      </a:r>
                    </a:p>
                    <a:p>
                      <a:pPr marL="0" marR="0" fontAlgn="auto" hangingPunct="1">
                        <a:spcBef>
                          <a:spcPts val="0"/>
                        </a:spcBef>
                        <a:spcAft>
                          <a:spcPts val="0"/>
                        </a:spcAft>
                      </a:pPr>
                      <a:r>
                        <a:rPr lang="en-US" sz="1050" dirty="0" smtClean="0">
                          <a:effectLst/>
                        </a:rPr>
                        <a:t>From measurement requirement perspective,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smtClean="0">
                          <a:effectLst/>
                        </a:rPr>
                        <a:t>- UE applies per-UE gap for measurement</a:t>
                      </a:r>
                      <a:r>
                        <a:rPr lang="en-GB" sz="1050" dirty="0">
                          <a:effectLst/>
                        </a:rPr>
                        <a:t> </a:t>
                      </a:r>
                      <a:endParaRPr lang="en-US" sz="1100" dirty="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auto" hangingPunct="1">
                        <a:spcBef>
                          <a:spcPts val="0"/>
                        </a:spcBef>
                        <a:spcAft>
                          <a:spcPts val="0"/>
                        </a:spcAft>
                      </a:pPr>
                      <a:r>
                        <a:rPr lang="en-US" sz="1050" dirty="0" smtClean="0">
                          <a:effectLst/>
                        </a:rPr>
                        <a:t>From scheduling opportunity and gap applicability perspective, </a:t>
                      </a:r>
                    </a:p>
                    <a:p>
                      <a:pPr marL="0" marR="0" fontAlgn="auto" hangingPunct="1">
                        <a:spcBef>
                          <a:spcPts val="0"/>
                        </a:spcBef>
                        <a:spcAft>
                          <a:spcPts val="0"/>
                        </a:spcAft>
                      </a:pPr>
                      <a:r>
                        <a:rPr lang="en-US" sz="1050" dirty="0" smtClean="0">
                          <a:effectLst/>
                        </a:rPr>
                        <a:t>- it’s per-UE gap </a:t>
                      </a:r>
                    </a:p>
                    <a:p>
                      <a:pPr marL="0" marR="0" fontAlgn="auto" hangingPunct="1">
                        <a:spcBef>
                          <a:spcPts val="0"/>
                        </a:spcBef>
                        <a:spcAft>
                          <a:spcPts val="0"/>
                        </a:spcAft>
                      </a:pPr>
                      <a:r>
                        <a:rPr lang="en-US" sz="1050" dirty="0" smtClean="0">
                          <a:effectLst/>
                        </a:rPr>
                        <a:t>From measurement requirement perspective,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smtClean="0">
                          <a:effectLst/>
                        </a:rPr>
                        <a:t>- UE applies per-UE gap for measurement</a:t>
                      </a:r>
                      <a:r>
                        <a:rPr lang="en-GB" sz="1050" dirty="0" smtClean="0">
                          <a:effectLst/>
                        </a:rPr>
                        <a:t> </a:t>
                      </a:r>
                      <a:endParaRPr lang="en-US" sz="1100" dirty="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fontAlgn="auto" hangingPunct="1">
                        <a:spcBef>
                          <a:spcPts val="0"/>
                        </a:spcBef>
                        <a:spcAft>
                          <a:spcPts val="0"/>
                        </a:spcAft>
                      </a:pPr>
                      <a:r>
                        <a:rPr lang="en-US" sz="1050" dirty="0" smtClean="0">
                          <a:effectLst/>
                        </a:rPr>
                        <a:t>From scheduling opportunity and gap applicability perspective, </a:t>
                      </a:r>
                    </a:p>
                    <a:p>
                      <a:pPr marL="0" marR="0" fontAlgn="auto" hangingPunct="1">
                        <a:spcBef>
                          <a:spcPts val="0"/>
                        </a:spcBef>
                        <a:spcAft>
                          <a:spcPts val="0"/>
                        </a:spcAft>
                      </a:pPr>
                      <a:r>
                        <a:rPr lang="en-US" sz="1050" dirty="0" smtClean="0">
                          <a:effectLst/>
                        </a:rPr>
                        <a:t>- it’s per-UE gap </a:t>
                      </a:r>
                    </a:p>
                    <a:p>
                      <a:pPr marL="0" marR="0" fontAlgn="auto" hangingPunct="1">
                        <a:spcBef>
                          <a:spcPts val="0"/>
                        </a:spcBef>
                        <a:spcAft>
                          <a:spcPts val="0"/>
                        </a:spcAft>
                      </a:pPr>
                      <a:r>
                        <a:rPr lang="en-US" sz="1050" dirty="0" smtClean="0">
                          <a:effectLst/>
                        </a:rPr>
                        <a:t>From measurement requirement perspective,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050" dirty="0" smtClean="0">
                          <a:effectLst/>
                        </a:rPr>
                        <a:t>- UE applies per-UE gap for measurement</a:t>
                      </a:r>
                      <a:r>
                        <a:rPr lang="en-GB" sz="1050" dirty="0" smtClean="0">
                          <a:effectLst/>
                        </a:rPr>
                        <a:t> </a:t>
                      </a:r>
                      <a:endParaRPr lang="en-US" sz="1100" dirty="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10877">
                <a:tc>
                  <a:txBody>
                    <a:bodyPr/>
                    <a:lstStyle/>
                    <a:p>
                      <a:pPr marL="0" marR="0" fontAlgn="auto" hangingPunct="1">
                        <a:spcBef>
                          <a:spcPts val="0"/>
                        </a:spcBef>
                        <a:spcAft>
                          <a:spcPts val="0"/>
                        </a:spcAft>
                      </a:pPr>
                      <a:r>
                        <a:rPr lang="en-GB" sz="1050">
                          <a:effectLst/>
                        </a:rPr>
                        <a:t>Serving cell configure per-FR gap for LTE/FR1 only</a:t>
                      </a:r>
                      <a:endParaRPr lang="en-US" sz="110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fontAlgn="auto" latinLnBrk="0" hangingPunct="1">
                        <a:spcBef>
                          <a:spcPts val="0"/>
                        </a:spcBef>
                        <a:spcAft>
                          <a:spcPts val="0"/>
                        </a:spcAft>
                      </a:pPr>
                      <a:r>
                        <a:rPr kumimoji="1" lang="en-US" sz="1050" kern="1200" dirty="0" smtClean="0">
                          <a:solidFill>
                            <a:schemeClr val="dk1"/>
                          </a:solidFill>
                          <a:effectLst/>
                          <a:latin typeface="+mn-lt"/>
                          <a:ea typeface="+mn-ea"/>
                          <a:cs typeface="+mn-cs"/>
                        </a:rPr>
                        <a:t>FFS</a:t>
                      </a:r>
                      <a:endParaRPr kumimoji="1" lang="en-US" sz="1100" kern="1200" dirty="0">
                        <a:solidFill>
                          <a:schemeClr val="dk1"/>
                        </a:solidFill>
                        <a:effectLst/>
                        <a:latin typeface="+mn-lt"/>
                        <a:ea typeface="+mn-ea"/>
                        <a:cs typeface="+mn-cs"/>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648072">
                <a:tc>
                  <a:txBody>
                    <a:bodyPr/>
                    <a:lstStyle/>
                    <a:p>
                      <a:pPr marL="0" marR="0" fontAlgn="auto" hangingPunct="1">
                        <a:spcBef>
                          <a:spcPts val="0"/>
                        </a:spcBef>
                        <a:spcAft>
                          <a:spcPts val="0"/>
                        </a:spcAft>
                      </a:pPr>
                      <a:r>
                        <a:rPr lang="en-GB" sz="1050">
                          <a:effectLst/>
                        </a:rPr>
                        <a:t>Serving cell configure per-FR gap for FR2 only</a:t>
                      </a:r>
                      <a:endParaRPr lang="en-US" sz="110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fontAlgn="auto" latinLnBrk="0" hangingPunct="1">
                        <a:spcBef>
                          <a:spcPts val="0"/>
                        </a:spcBef>
                        <a:spcAft>
                          <a:spcPts val="0"/>
                        </a:spcAft>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l" defTabSz="914400" rtl="0" eaLnBrk="1" fontAlgn="auto" latinLnBrk="0" hangingPunct="1">
                        <a:spcBef>
                          <a:spcPts val="0"/>
                        </a:spcBef>
                        <a:spcAft>
                          <a:spcPts val="0"/>
                        </a:spcAft>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l" defTabSz="914400" rtl="0" eaLnBrk="1" fontAlgn="auto" latinLnBrk="0" hangingPunct="1">
                        <a:spcBef>
                          <a:spcPts val="0"/>
                        </a:spcBef>
                        <a:spcAft>
                          <a:spcPts val="0"/>
                        </a:spcAft>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r h="669782">
                <a:tc>
                  <a:txBody>
                    <a:bodyPr/>
                    <a:lstStyle/>
                    <a:p>
                      <a:pPr marL="0" marR="0" fontAlgn="auto" hangingPunct="1">
                        <a:spcBef>
                          <a:spcPts val="0"/>
                        </a:spcBef>
                        <a:spcAft>
                          <a:spcPts val="0"/>
                        </a:spcAft>
                      </a:pPr>
                      <a:r>
                        <a:rPr lang="en-GB" sz="1050">
                          <a:effectLst/>
                        </a:rPr>
                        <a:t>Serving cell configure per-FR gaps for LTE/FR1 and FR2</a:t>
                      </a:r>
                      <a:endParaRPr lang="en-US" sz="1100">
                        <a:effectLst/>
                        <a:latin typeface="Times New Roman" panose="02020603050405020304" pitchFamily="18" charset="0"/>
                        <a:ea typeface="SimSun" panose="02010600030101010101" pitchFamily="2" charset="-122"/>
                      </a:endParaRP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fontAlgn="auto" latinLnBrk="0" hangingPunct="1">
                        <a:spcBef>
                          <a:spcPts val="0"/>
                        </a:spcBef>
                        <a:spcAft>
                          <a:spcPts val="0"/>
                        </a:spcAft>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l" defTabSz="914400" rtl="0" eaLnBrk="1" fontAlgn="auto" latinLnBrk="0" hangingPunct="1">
                        <a:spcBef>
                          <a:spcPts val="0"/>
                        </a:spcBef>
                        <a:spcAft>
                          <a:spcPts val="0"/>
                        </a:spcAft>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c>
                  <a:txBody>
                    <a:bodyPr/>
                    <a:lstStyle/>
                    <a:p>
                      <a:pPr marL="0" marR="0" algn="l" defTabSz="914400" rtl="0" eaLnBrk="1" fontAlgn="auto" latinLnBrk="0" hangingPunct="1">
                        <a:spcBef>
                          <a:spcPts val="0"/>
                        </a:spcBef>
                        <a:spcAft>
                          <a:spcPts val="0"/>
                        </a:spcAft>
                      </a:pPr>
                      <a:r>
                        <a:rPr kumimoji="1" lang="en-US" sz="1100" kern="1200" dirty="0" smtClean="0">
                          <a:solidFill>
                            <a:schemeClr val="dk1"/>
                          </a:solidFill>
                          <a:effectLst/>
                          <a:latin typeface="+mn-lt"/>
                          <a:ea typeface="+mn-ea"/>
                          <a:cs typeface="+mn-cs"/>
                        </a:rPr>
                        <a:t>FFS</a:t>
                      </a:r>
                    </a:p>
                  </a:txBody>
                  <a:tcPr marL="50800" marR="50800" marT="50800" marB="508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FFFF00"/>
                    </a:solidFill>
                  </a:tcPr>
                </a:tc>
              </a:tr>
            </a:tbl>
          </a:graphicData>
        </a:graphic>
      </p:graphicFrame>
      <p:sp>
        <p:nvSpPr>
          <p:cNvPr id="5" name="Rectangle 4"/>
          <p:cNvSpPr/>
          <p:nvPr/>
        </p:nvSpPr>
        <p:spPr>
          <a:xfrm>
            <a:off x="415587" y="5013176"/>
            <a:ext cx="8064896" cy="646331"/>
          </a:xfrm>
          <a:prstGeom prst="rect">
            <a:avLst/>
          </a:prstGeom>
        </p:spPr>
        <p:txBody>
          <a:bodyPr wrap="square">
            <a:spAutoFit/>
          </a:bodyPr>
          <a:lstStyle/>
          <a:p>
            <a:pPr hangingPunct="0">
              <a:spcAft>
                <a:spcPts val="900"/>
              </a:spcAft>
            </a:pPr>
            <a:r>
              <a:rPr lang="en-GB" dirty="0" smtClean="0"/>
              <a:t>Companies are encouraged to provide the analysis for the “FFS” in the above table for scenario 1, 2 and 3.</a:t>
            </a:r>
            <a:endParaRPr lang="en-US" dirty="0"/>
          </a:p>
        </p:txBody>
      </p:sp>
    </p:spTree>
    <p:extLst>
      <p:ext uri="{BB962C8B-B14F-4D97-AF65-F5344CB8AC3E}">
        <p14:creationId xmlns:p14="http://schemas.microsoft.com/office/powerpoint/2010/main" val="225082859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CEEACA"/>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7126</TotalTime>
  <Words>341</Words>
  <Application>Microsoft Office PowerPoint</Application>
  <PresentationFormat>On-screen Show (4:3)</PresentationFormat>
  <Paragraphs>60</Paragraphs>
  <Slides>4</Slides>
  <Notes>3</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MS PGothic</vt:lpstr>
      <vt:lpstr>SimSun</vt:lpstr>
      <vt:lpstr>Arial</vt:lpstr>
      <vt:lpstr>Calibri</vt:lpstr>
      <vt:lpstr>Times New Roman</vt:lpstr>
      <vt:lpstr>Wingdings</vt:lpstr>
      <vt:lpstr>Office テーマ</vt:lpstr>
      <vt:lpstr>WF on UE measurement mode with MG for SA mode</vt:lpstr>
      <vt:lpstr>Background</vt:lpstr>
      <vt:lpstr>WF on UE measurement mode with MG for SA mode</vt:lpstr>
      <vt:lpstr>WF on UE measurement mode with MG for SA mode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NR spectra related work</dc:title>
  <dc:creator>vgheorgh@qti.qualcomm.com</dc:creator>
  <cp:keywords>CTPClassification=CTP_PUBLIC:VisualMarkings=, CTPClassification=CTP_NT</cp:keywords>
  <cp:lastModifiedBy>Cui, Jie</cp:lastModifiedBy>
  <cp:revision>280</cp:revision>
  <dcterms:created xsi:type="dcterms:W3CDTF">2017-01-18T16:32:26Z</dcterms:created>
  <dcterms:modified xsi:type="dcterms:W3CDTF">2018-04-19T23:42:38Z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TitusGUID">
    <vt:lpwstr>675d1782-5c80-40b8-8b89-80a07bfcac83</vt:lpwstr>
  </property>
  <property fmtid="{D5CDD505-2E9C-101B-9397-08002B2CF9AE}" pid="4" name="CTP_TimeStamp">
    <vt:lpwstr>2018-04-19 23:42:38Z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ies>
</file>