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6" r:id="rId4"/>
    <p:sldId id="267" r:id="rId5"/>
    <p:sldId id="268" r:id="rId6"/>
    <p:sldId id="270" r:id="rId7"/>
    <p:sldId id="271" r:id="rId8"/>
    <p:sldId id="279" r:id="rId9"/>
    <p:sldId id="274" r:id="rId10"/>
    <p:sldId id="273" r:id="rId11"/>
    <p:sldId id="275" r:id="rId12"/>
    <p:sldId id="272" r:id="rId13"/>
    <p:sldId id="278" r:id="rId14"/>
    <p:sldId id="258" r:id="rId1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13" autoAdjust="0"/>
  </p:normalViewPr>
  <p:slideViewPr>
    <p:cSldViewPr>
      <p:cViewPr varScale="1">
        <p:scale>
          <a:sx n="63" d="100"/>
          <a:sy n="63" d="100"/>
        </p:scale>
        <p:origin x="6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NR BS RF FRCs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Ericsson, Huawei, ZTE, CATT, Nokia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5205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RAN4#85</a:t>
            </a:r>
          </a:p>
          <a:p>
            <a:r>
              <a:rPr lang="en-GB" b="1" dirty="0"/>
              <a:t>Reno, NV, USA,  27</a:t>
            </a:r>
            <a:r>
              <a:rPr lang="en-GB" b="1" baseline="30000" dirty="0"/>
              <a:t>th</a:t>
            </a:r>
            <a:r>
              <a:rPr lang="en-GB" b="1" dirty="0"/>
              <a:t> November – 1</a:t>
            </a:r>
            <a:r>
              <a:rPr lang="en-GB" b="1" baseline="30000" dirty="0"/>
              <a:t>st</a:t>
            </a:r>
            <a:r>
              <a:rPr lang="en-GB" b="1" dirty="0"/>
              <a:t> December,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R4-1714132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9317-5BAF-4AB8-99FE-4C3FAAA6C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REFSENS and ICS </a:t>
            </a:r>
            <a:r>
              <a:rPr lang="sv-SE" dirty="0" err="1"/>
              <a:t>assumptions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B5B71F5-88BC-49E6-ADA6-652F116EC8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224211"/>
              </p:ext>
            </p:extLst>
          </p:nvPr>
        </p:nvGraphicFramePr>
        <p:xfrm>
          <a:off x="395536" y="1514048"/>
          <a:ext cx="8352928" cy="346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8128">
                  <a:extLst>
                    <a:ext uri="{9D8B030D-6E8A-4147-A177-3AD203B41FA5}">
                      <a16:colId xmlns:a16="http://schemas.microsoft.com/office/drawing/2014/main" val="36043830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6499613"/>
                    </a:ext>
                  </a:extLst>
                </a:gridCol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5316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Propagation</a:t>
                      </a: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7556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QPSK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9823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1/3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4962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28879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None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2704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#antenna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97932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Channel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estimation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practical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197198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869210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1097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9C928-80B3-436F-BF34-D5BD76C6C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Dynamic</a:t>
            </a:r>
            <a:r>
              <a:rPr lang="sv-SE" dirty="0"/>
              <a:t> Range </a:t>
            </a:r>
            <a:r>
              <a:rPr lang="sv-SE" dirty="0" err="1"/>
              <a:t>assumptions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53AF9B3-3451-4EA7-AD73-5BBB1BC606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7856610"/>
              </p:ext>
            </p:extLst>
          </p:nvPr>
        </p:nvGraphicFramePr>
        <p:xfrm>
          <a:off x="395536" y="1862688"/>
          <a:ext cx="8291264" cy="346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36043830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6499613"/>
                    </a:ext>
                  </a:extLst>
                </a:gridCol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5316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Propagation</a:t>
                      </a: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7556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16QAM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9823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2/3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4962466"/>
                  </a:ext>
                </a:extLst>
              </a:tr>
              <a:tr h="116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28879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None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2704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#antenna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97932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Channel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estimation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practical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13966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869210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8766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6BE50-5D0C-46AD-944A-80C996020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TBS for FRC 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413B5F4-6B78-4FDD-929D-A4781E342DC4}"/>
              </a:ext>
            </a:extLst>
          </p:cNvPr>
          <p:cNvSpPr txBox="1">
            <a:spLocks/>
          </p:cNvSpPr>
          <p:nvPr/>
        </p:nvSpPr>
        <p:spPr>
          <a:xfrm>
            <a:off x="457200" y="1168072"/>
            <a:ext cx="8568952" cy="567500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TBS and CB CRCs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calculated</a:t>
            </a:r>
            <a:r>
              <a:rPr lang="sv-SE" dirty="0"/>
              <a:t> as </a:t>
            </a:r>
            <a:r>
              <a:rPr lang="sv-SE" dirty="0" err="1"/>
              <a:t>follow</a:t>
            </a:r>
            <a:r>
              <a:rPr lang="sv-SE" dirty="0"/>
              <a:t>:</a:t>
            </a:r>
          </a:p>
          <a:p>
            <a:pPr lvl="1"/>
            <a:r>
              <a:rPr lang="en-US" dirty="0"/>
              <a:t>BG:  </a:t>
            </a:r>
          </a:p>
          <a:p>
            <a:pPr lvl="2"/>
            <a:r>
              <a:rPr lang="en-US" dirty="0"/>
              <a:t>For code rate </a:t>
            </a:r>
            <a:r>
              <a:rPr lang="zh-CN" altLang="en-US" dirty="0"/>
              <a:t>≤</a:t>
            </a:r>
            <a:r>
              <a:rPr lang="en-US" dirty="0"/>
              <a:t> 1/4, BG2 is selected</a:t>
            </a:r>
            <a:r>
              <a:rPr lang="zh-CN" altLang="en-US" dirty="0"/>
              <a:t>；</a:t>
            </a:r>
            <a:endParaRPr lang="en-US" dirty="0"/>
          </a:p>
          <a:p>
            <a:pPr lvl="2"/>
            <a:r>
              <a:rPr lang="en-US" dirty="0"/>
              <a:t>For  1/4 </a:t>
            </a:r>
            <a:r>
              <a:rPr lang="zh-CN" altLang="en-US" dirty="0"/>
              <a:t>＜</a:t>
            </a:r>
            <a:r>
              <a:rPr lang="en-US" dirty="0"/>
              <a:t>code rate</a:t>
            </a:r>
            <a:r>
              <a:rPr lang="zh-CN" altLang="en-US" dirty="0"/>
              <a:t>≤</a:t>
            </a:r>
            <a:r>
              <a:rPr lang="en-US" dirty="0"/>
              <a:t> 2/3, BG2 is selected if TBS</a:t>
            </a:r>
            <a:r>
              <a:rPr lang="zh-CN" altLang="en-US" dirty="0"/>
              <a:t>≤</a:t>
            </a:r>
            <a:r>
              <a:rPr lang="en-US" dirty="0"/>
              <a:t>3824</a:t>
            </a:r>
            <a:r>
              <a:rPr lang="zh-CN" altLang="en-US" dirty="0"/>
              <a:t>（</a:t>
            </a:r>
            <a:r>
              <a:rPr lang="en-US" dirty="0"/>
              <a:t>without CRC</a:t>
            </a:r>
            <a:r>
              <a:rPr lang="zh-CN" altLang="en-US" dirty="0"/>
              <a:t>）</a:t>
            </a:r>
            <a:endParaRPr lang="sv-SE" altLang="zh-CN" dirty="0"/>
          </a:p>
          <a:p>
            <a:pPr lvl="2"/>
            <a:r>
              <a:rPr lang="sv-SE" dirty="0"/>
              <a:t>For TBS</a:t>
            </a:r>
            <a:r>
              <a:rPr lang="zh-CN" altLang="en-US" dirty="0"/>
              <a:t> ≤ </a:t>
            </a:r>
            <a:r>
              <a:rPr lang="sv-SE" dirty="0"/>
              <a:t>292, BG2 is </a:t>
            </a:r>
            <a:r>
              <a:rPr lang="sv-SE" dirty="0" err="1"/>
              <a:t>selected</a:t>
            </a:r>
            <a:endParaRPr lang="en-US" dirty="0"/>
          </a:p>
          <a:p>
            <a:pPr lvl="2"/>
            <a:r>
              <a:rPr lang="en-US" dirty="0"/>
              <a:t>Otherwise, BG1 is selected</a:t>
            </a:r>
          </a:p>
          <a:p>
            <a:pPr lvl="1"/>
            <a:r>
              <a:rPr lang="en-US" dirty="0"/>
              <a:t>  TB CRC:  </a:t>
            </a:r>
          </a:p>
          <a:p>
            <a:pPr lvl="2"/>
            <a:r>
              <a:rPr lang="en-US" dirty="0"/>
              <a:t>24bits if TB size&gt;3824, 16bits if TB size </a:t>
            </a:r>
            <a:r>
              <a:rPr lang="zh-CN" altLang="en-US" dirty="0"/>
              <a:t>≤</a:t>
            </a:r>
            <a:r>
              <a:rPr lang="en-US" dirty="0"/>
              <a:t>3824</a:t>
            </a:r>
            <a:r>
              <a:rPr lang="zh-CN" altLang="en-US" dirty="0"/>
              <a:t>；</a:t>
            </a:r>
            <a:endParaRPr lang="en-US" dirty="0"/>
          </a:p>
          <a:p>
            <a:pPr lvl="1"/>
            <a:r>
              <a:rPr lang="en-US" dirty="0"/>
              <a:t>CB CRC: </a:t>
            </a:r>
          </a:p>
          <a:p>
            <a:pPr lvl="2"/>
            <a:r>
              <a:rPr lang="en-US" dirty="0"/>
              <a:t>24bits;</a:t>
            </a:r>
          </a:p>
          <a:p>
            <a:r>
              <a:rPr lang="sv-SE" dirty="0"/>
              <a:t>TBS </a:t>
            </a:r>
            <a:r>
              <a:rPr lang="sv-SE" dirty="0" err="1"/>
              <a:t>size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given </a:t>
            </a:r>
            <a:r>
              <a:rPr lang="sv-SE" dirty="0" err="1"/>
              <a:t>without</a:t>
            </a:r>
            <a:r>
              <a:rPr lang="sv-SE" dirty="0"/>
              <a:t> CRC (</a:t>
            </a:r>
            <a:r>
              <a:rPr lang="sv-SE" dirty="0" err="1"/>
              <a:t>payload</a:t>
            </a:r>
            <a:r>
              <a:rPr lang="sv-SE" dirty="0"/>
              <a:t> </a:t>
            </a:r>
            <a:r>
              <a:rPr lang="sv-SE" dirty="0" err="1"/>
              <a:t>only</a:t>
            </a:r>
            <a:r>
              <a:rPr lang="sv-SE" dirty="0"/>
              <a:t>).</a:t>
            </a:r>
            <a:endParaRPr lang="en-US" dirty="0"/>
          </a:p>
          <a:p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100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8911D-4AB3-4D37-8AA6-BC908C49F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63C74-2515-472C-88E5-BB04418577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Finalize</a:t>
            </a:r>
            <a:r>
              <a:rPr lang="sv-SE" dirty="0"/>
              <a:t> TBS </a:t>
            </a:r>
            <a:r>
              <a:rPr lang="sv-SE" dirty="0" err="1"/>
              <a:t>size</a:t>
            </a:r>
            <a:r>
              <a:rPr lang="sv-SE" dirty="0"/>
              <a:t> (</a:t>
            </a:r>
            <a:r>
              <a:rPr lang="sv-SE" dirty="0" err="1"/>
              <a:t>without</a:t>
            </a:r>
            <a:r>
              <a:rPr lang="sv-SE" dirty="0"/>
              <a:t> CRC) and DMRS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selection</a:t>
            </a:r>
            <a:r>
              <a:rPr lang="sv-SE" dirty="0"/>
              <a:t>:</a:t>
            </a:r>
          </a:p>
          <a:p>
            <a:pPr lvl="1"/>
            <a:r>
              <a:rPr lang="sv-SE" dirty="0"/>
              <a:t>Deadline/email </a:t>
            </a:r>
            <a:r>
              <a:rPr lang="sv-SE" dirty="0" err="1"/>
              <a:t>approval</a:t>
            </a:r>
            <a:r>
              <a:rPr lang="sv-SE" dirty="0"/>
              <a:t>: Dec. 15th </a:t>
            </a:r>
          </a:p>
          <a:p>
            <a:r>
              <a:rPr lang="sv-SE" dirty="0"/>
              <a:t>SNR </a:t>
            </a:r>
            <a:r>
              <a:rPr lang="sv-SE" dirty="0" err="1"/>
              <a:t>values</a:t>
            </a:r>
            <a:r>
              <a:rPr lang="sv-SE" dirty="0"/>
              <a:t> (practical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estimation</a:t>
            </a:r>
            <a:r>
              <a:rPr lang="sv-SE" dirty="0"/>
              <a:t>)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provided</a:t>
            </a:r>
            <a:r>
              <a:rPr lang="sv-SE" dirty="0"/>
              <a:t> for </a:t>
            </a:r>
            <a:r>
              <a:rPr lang="sv-SE" dirty="0" err="1"/>
              <a:t>next</a:t>
            </a:r>
            <a:r>
              <a:rPr lang="sv-SE" dirty="0"/>
              <a:t> </a:t>
            </a:r>
            <a:r>
              <a:rPr lang="sv-SE" dirty="0" err="1"/>
              <a:t>January</a:t>
            </a:r>
            <a:r>
              <a:rPr lang="sv-SE" dirty="0"/>
              <a:t> Ad-hoc.</a:t>
            </a:r>
          </a:p>
          <a:p>
            <a:r>
              <a:rPr lang="sv-SE" dirty="0"/>
              <a:t>No </a:t>
            </a:r>
            <a:r>
              <a:rPr lang="sv-SE" dirty="0" err="1"/>
              <a:t>margin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included</a:t>
            </a:r>
            <a:r>
              <a:rPr lang="sv-SE" dirty="0"/>
              <a:t>.</a:t>
            </a:r>
          </a:p>
          <a:p>
            <a:r>
              <a:rPr lang="sv-SE" dirty="0" err="1"/>
              <a:t>Rx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r>
              <a:rPr lang="sv-SE" dirty="0"/>
              <a:t> </a:t>
            </a:r>
            <a:r>
              <a:rPr lang="sv-SE" dirty="0" err="1"/>
              <a:t>based</a:t>
            </a:r>
            <a:r>
              <a:rPr lang="sv-SE" dirty="0"/>
              <a:t> on </a:t>
            </a:r>
            <a:r>
              <a:rPr lang="sv-SE" dirty="0" err="1"/>
              <a:t>FRCs</a:t>
            </a:r>
            <a:r>
              <a:rPr lang="sv-SE" dirty="0"/>
              <a:t> </a:t>
            </a:r>
            <a:r>
              <a:rPr lang="sv-SE" dirty="0" err="1"/>
              <a:t>will</a:t>
            </a:r>
            <a:r>
              <a:rPr lang="sv-SE" dirty="0"/>
              <a:t> </a:t>
            </a:r>
            <a:r>
              <a:rPr lang="sv-SE" dirty="0" err="1"/>
              <a:t>remain</a:t>
            </a:r>
            <a:r>
              <a:rPr lang="sv-SE" dirty="0"/>
              <a:t> TBD in TS 38.104.</a:t>
            </a:r>
          </a:p>
        </p:txBody>
      </p:sp>
    </p:spTree>
    <p:extLst>
      <p:ext uri="{BB962C8B-B14F-4D97-AF65-F5344CB8AC3E}">
        <p14:creationId xmlns:p14="http://schemas.microsoft.com/office/powerpoint/2010/main" val="3925764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9510-F05E-4283-B5BC-BEEF8482B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1C4E2-71CF-45E9-B679-C4F9EEE42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6916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[1]	R4-1714138, Discussion on FRC and simulation results for BS REFSENS and ICS 			SNR , Huawei</a:t>
            </a:r>
          </a:p>
          <a:p>
            <a:pPr marL="0" indent="0">
              <a:buNone/>
            </a:pPr>
            <a:r>
              <a:rPr lang="sv-SE" dirty="0"/>
              <a:t>[2]	R4-1714139, </a:t>
            </a:r>
            <a:r>
              <a:rPr lang="en-US" dirty="0"/>
              <a:t>Discussion on FRC and simulation results for BS Dynamic Range SNR, 		Huawei</a:t>
            </a:r>
          </a:p>
          <a:p>
            <a:pPr marL="0" indent="0">
              <a:buNone/>
            </a:pPr>
            <a:r>
              <a:rPr lang="en-US" dirty="0"/>
              <a:t>[3] 	R4-1714143, Simulation results for receiver sensitivity SNR, CATT</a:t>
            </a:r>
          </a:p>
          <a:p>
            <a:pPr marL="0" indent="0">
              <a:buNone/>
            </a:pPr>
            <a:r>
              <a:rPr lang="en-US" dirty="0"/>
              <a:t>[4] 	R4-1714147, Simulation results for dynamic range SNR, CATT</a:t>
            </a:r>
          </a:p>
          <a:p>
            <a:pPr marL="0" indent="0">
              <a:buNone/>
            </a:pPr>
            <a:r>
              <a:rPr lang="en-US" dirty="0"/>
              <a:t>[5] 	R4-1713129, on ICS requirement for FR1 NR BS, ZTE</a:t>
            </a:r>
          </a:p>
          <a:p>
            <a:pPr marL="0" indent="0">
              <a:buNone/>
            </a:pPr>
            <a:r>
              <a:rPr lang="en-US" dirty="0"/>
              <a:t>[6] 	R4-1713132, Simulation results for FR1 REFSENS requirement, ZTE</a:t>
            </a:r>
          </a:p>
          <a:p>
            <a:pPr marL="0" indent="0">
              <a:buNone/>
            </a:pPr>
            <a:r>
              <a:rPr lang="en-US" dirty="0"/>
              <a:t>[7]	R4-1713134, Simulation results for FR2 OTA Sensitivity requirement, ZTE</a:t>
            </a:r>
          </a:p>
          <a:p>
            <a:pPr marL="0" indent="0">
              <a:buNone/>
            </a:pPr>
            <a:r>
              <a:rPr lang="en-US" dirty="0"/>
              <a:t>[8] 	R4-17131087, Simulation results for FR1 dynamic range requirement, ZTE</a:t>
            </a:r>
          </a:p>
          <a:p>
            <a:pPr marL="0" indent="0">
              <a:buNone/>
            </a:pPr>
            <a:r>
              <a:rPr lang="en-US" dirty="0"/>
              <a:t>[9] 	R4-1712688, Simulation results for FR1 dynamic range requirement, Nokia</a:t>
            </a:r>
          </a:p>
          <a:p>
            <a:pPr marL="0" indent="0">
              <a:buNone/>
            </a:pPr>
            <a:r>
              <a:rPr lang="en-US" dirty="0"/>
              <a:t>[10]	R4-1712690, Simulation Results for FRC for BS receiver dynamic range 			requirements, Nokia</a:t>
            </a:r>
          </a:p>
          <a:p>
            <a:pPr marL="0" indent="0">
              <a:buNone/>
            </a:pPr>
            <a:r>
              <a:rPr lang="en-US" dirty="0"/>
              <a:t>[11]	R4-1712694, Simulation Results for FRC for BS receiver in-channel selectivity 			requirements, Nokia</a:t>
            </a:r>
          </a:p>
          <a:p>
            <a:pPr marL="0" indent="0">
              <a:buNone/>
            </a:pPr>
            <a:r>
              <a:rPr lang="en-US" dirty="0"/>
              <a:t>[12] 	R4-1712631, Simulation results - FRC FR1 for REFSENS and ICS, Ericsson</a:t>
            </a:r>
          </a:p>
          <a:p>
            <a:pPr marL="0" indent="0">
              <a:buNone/>
            </a:pPr>
            <a:r>
              <a:rPr lang="en-US" dirty="0"/>
              <a:t>[13]	R4-1712632, Simulation results for FR1 REFSENS requirement, Ericsson</a:t>
            </a:r>
          </a:p>
          <a:p>
            <a:pPr marL="0" indent="0">
              <a:buNone/>
            </a:pPr>
            <a:r>
              <a:rPr lang="en-US" dirty="0"/>
              <a:t>[14]	R4-1712633, Simulation results - FRC FR1 for Dynamic Range, Ericsson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414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FAB34E1-8FED-41D7-8C89-83A9B24B39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23528" y="1772816"/>
            <a:ext cx="8363272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0" indent="0">
              <a:buNone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Based on the agreed simulations assumptions ( R4-1711926 and emails exchanged), contributions listed in References slide were submitted in RAN4#85 providing simulations results. </a:t>
            </a:r>
          </a:p>
          <a:p>
            <a:pPr marL="0" lvl="0" indent="0">
              <a:buNone/>
            </a:pPr>
            <a:endParaRPr kumimoji="0" lang="en-US" altLang="zh-CN" sz="2000" dirty="0"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Following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two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slides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capture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companies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’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results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24655-3EB3-40E5-B246-09415FB5B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116632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sv-SE" dirty="0" err="1"/>
              <a:t>Background</a:t>
            </a:r>
            <a:br>
              <a:rPr lang="sv-SE" dirty="0"/>
            </a:br>
            <a:r>
              <a:rPr lang="sv-SE" dirty="0"/>
              <a:t>Simulation </a:t>
            </a:r>
            <a:r>
              <a:rPr lang="sv-SE" dirty="0" err="1"/>
              <a:t>results</a:t>
            </a:r>
            <a:r>
              <a:rPr lang="sv-SE" dirty="0"/>
              <a:t> for REFSENS and ICS SNR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9C9F6E-E4F4-4C30-8EEC-568404E89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271067"/>
            <a:ext cx="7225771" cy="539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69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D5E5E-7C88-4895-BF92-12F500F06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err="1"/>
              <a:t>Background</a:t>
            </a:r>
            <a:r>
              <a:rPr lang="sv-SE" dirty="0"/>
              <a:t>:</a:t>
            </a:r>
            <a:br>
              <a:rPr lang="sv-SE" dirty="0"/>
            </a:br>
            <a:r>
              <a:rPr lang="sv-SE" dirty="0"/>
              <a:t>Simulation </a:t>
            </a:r>
            <a:r>
              <a:rPr lang="sv-SE" dirty="0" err="1"/>
              <a:t>results</a:t>
            </a:r>
            <a:r>
              <a:rPr lang="sv-SE" dirty="0"/>
              <a:t> for </a:t>
            </a:r>
            <a:r>
              <a:rPr lang="sv-SE" dirty="0" err="1"/>
              <a:t>Dynamic</a:t>
            </a:r>
            <a:r>
              <a:rPr lang="sv-SE" dirty="0"/>
              <a:t> Range SNR 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D7A27D-F3A7-4EB0-98EE-11CB1756F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219" y="2492896"/>
            <a:ext cx="7583562" cy="337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91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B3B10-101D-413F-B2B3-7C15B69AA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9F2A1-03B8-4CCF-A279-9E16C73B1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Some</a:t>
            </a:r>
            <a:r>
              <a:rPr lang="sv-SE" dirty="0"/>
              <a:t> </a:t>
            </a:r>
            <a:r>
              <a:rPr lang="sv-SE" dirty="0" err="1"/>
              <a:t>assumptions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not common, </a:t>
            </a:r>
            <a:r>
              <a:rPr lang="sv-SE" dirty="0" err="1"/>
              <a:t>they</a:t>
            </a:r>
            <a:r>
              <a:rPr lang="sv-SE" dirty="0"/>
              <a:t> </a:t>
            </a:r>
            <a:r>
              <a:rPr lang="sv-SE" dirty="0" err="1"/>
              <a:t>were</a:t>
            </a:r>
            <a:r>
              <a:rPr lang="sv-SE" dirty="0"/>
              <a:t> </a:t>
            </a:r>
            <a:r>
              <a:rPr lang="sv-SE" dirty="0" err="1"/>
              <a:t>missing</a:t>
            </a:r>
            <a:r>
              <a:rPr lang="sv-SE" dirty="0"/>
              <a:t> from the </a:t>
            </a:r>
            <a:r>
              <a:rPr lang="sv-SE" dirty="0" err="1"/>
              <a:t>previous</a:t>
            </a:r>
            <a:r>
              <a:rPr lang="sv-SE" dirty="0"/>
              <a:t> </a:t>
            </a:r>
            <a:r>
              <a:rPr lang="sv-SE" dirty="0" err="1"/>
              <a:t>agreements</a:t>
            </a:r>
            <a:r>
              <a:rPr lang="sv-SE" dirty="0"/>
              <a:t> and </a:t>
            </a:r>
            <a:r>
              <a:rPr lang="sv-SE" dirty="0" err="1"/>
              <a:t>might</a:t>
            </a:r>
            <a:r>
              <a:rPr lang="sv-SE" dirty="0"/>
              <a:t> </a:t>
            </a:r>
            <a:r>
              <a:rPr lang="sv-SE" dirty="0" err="1"/>
              <a:t>explain</a:t>
            </a:r>
            <a:r>
              <a:rPr lang="sv-SE" dirty="0"/>
              <a:t> </a:t>
            </a:r>
            <a:r>
              <a:rPr lang="sv-SE" dirty="0" err="1"/>
              <a:t>some</a:t>
            </a:r>
            <a:r>
              <a:rPr lang="sv-SE" dirty="0"/>
              <a:t> </a:t>
            </a:r>
            <a:r>
              <a:rPr lang="sv-SE" dirty="0" err="1"/>
              <a:t>difference</a:t>
            </a:r>
            <a:r>
              <a:rPr lang="sv-SE" dirty="0"/>
              <a:t> in </a:t>
            </a:r>
            <a:r>
              <a:rPr lang="sv-SE" dirty="0" err="1"/>
              <a:t>results</a:t>
            </a:r>
            <a:r>
              <a:rPr lang="sv-SE" dirty="0"/>
              <a:t>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08438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242D8-CBAD-404A-82F1-AA263B66B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2E8E07-4AD2-44AC-AE7A-A195676A5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slides</a:t>
            </a:r>
            <a:r>
              <a:rPr lang="sv-SE" dirty="0"/>
              <a:t> </a:t>
            </a:r>
            <a:r>
              <a:rPr lang="sv-SE" dirty="0" err="1"/>
              <a:t>capture</a:t>
            </a:r>
            <a:r>
              <a:rPr lang="sv-SE" dirty="0"/>
              <a:t> </a:t>
            </a:r>
            <a:r>
              <a:rPr lang="sv-SE" dirty="0" err="1"/>
              <a:t>agreed</a:t>
            </a:r>
            <a:r>
              <a:rPr lang="sv-SE"/>
              <a:t> simulation </a:t>
            </a:r>
            <a:r>
              <a:rPr lang="sv-SE" dirty="0" err="1"/>
              <a:t>assumptions</a:t>
            </a:r>
            <a:r>
              <a:rPr lang="sv-SE" dirty="0"/>
              <a:t> and TBS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935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3BF2E-8076-4CD3-AB2E-3C0BB4A7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- DMRS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CBBC2-E98F-439C-96B0-D4042BE310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DMRS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type</a:t>
            </a:r>
            <a:r>
              <a:rPr lang="sv-SE" dirty="0"/>
              <a:t> 1:</a:t>
            </a:r>
          </a:p>
          <a:p>
            <a:pPr lvl="1"/>
            <a:r>
              <a:rPr lang="sv-SE" dirty="0"/>
              <a:t>1 symbol front </a:t>
            </a:r>
            <a:r>
              <a:rPr lang="sv-SE" dirty="0" err="1"/>
              <a:t>loaded</a:t>
            </a:r>
            <a:r>
              <a:rPr lang="sv-SE" dirty="0"/>
              <a:t> + 1 </a:t>
            </a:r>
            <a:r>
              <a:rPr lang="sv-SE" dirty="0" err="1"/>
              <a:t>additional</a:t>
            </a:r>
            <a:endParaRPr lang="sv-SE" dirty="0"/>
          </a:p>
          <a:p>
            <a:pPr lvl="1"/>
            <a:r>
              <a:rPr lang="sv-SE" dirty="0"/>
              <a:t>No FDM, no data in DMRS symbol</a:t>
            </a:r>
          </a:p>
          <a:p>
            <a:pPr lvl="1"/>
            <a:endParaRPr lang="sv-SE" dirty="0"/>
          </a:p>
          <a:p>
            <a:pPr marL="3200400" lvl="7" indent="0">
              <a:buNone/>
            </a:pPr>
            <a:endParaRPr lang="sv-SE" dirty="0"/>
          </a:p>
          <a:p>
            <a:pPr marL="3200400" lvl="7" indent="0">
              <a:buNone/>
            </a:pPr>
            <a:endParaRPr lang="sv-SE" dirty="0"/>
          </a:p>
          <a:p>
            <a:pPr marL="3200400" lvl="7" indent="0">
              <a:buNone/>
            </a:pPr>
            <a:r>
              <a:rPr lang="sv-SE" dirty="0"/>
              <a:t>	</a:t>
            </a:r>
            <a:r>
              <a:rPr lang="sv-SE" b="1" dirty="0"/>
              <a:t>OR</a:t>
            </a: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BDA3EF-288D-46FB-BDCB-7CC2208EB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71" y="3501009"/>
            <a:ext cx="3438701" cy="23042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A897A1-C50A-4FD3-B7A6-BB405921C5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962" y="3504647"/>
            <a:ext cx="3444614" cy="230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320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9EF81-7AA8-4BBB-ADD0-29617B5F2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8C0F1-365B-40FB-A629-D4EE0AF48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Receiver type: MMSE</a:t>
            </a:r>
          </a:p>
        </p:txBody>
      </p:sp>
    </p:spTree>
    <p:extLst>
      <p:ext uri="{BB962C8B-B14F-4D97-AF65-F5344CB8AC3E}">
        <p14:creationId xmlns:p14="http://schemas.microsoft.com/office/powerpoint/2010/main" val="1923703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A7417-12DA-44C5-BCB2-4195C3B78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- PTRS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AD9E2-6BE5-4B16-A91D-6DF624048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No PTRS for FR1</a:t>
            </a:r>
          </a:p>
          <a:p>
            <a:r>
              <a:rPr lang="sv-SE" dirty="0"/>
              <a:t>For FR2, </a:t>
            </a:r>
            <a:r>
              <a:rPr lang="sv-SE" dirty="0" err="1"/>
              <a:t>following</a:t>
            </a:r>
            <a:r>
              <a:rPr lang="sv-SE" dirty="0"/>
              <a:t> PTRS parameters:</a:t>
            </a:r>
          </a:p>
          <a:p>
            <a:pPr lvl="1"/>
            <a:r>
              <a:rPr lang="en-GB" dirty="0"/>
              <a:t>K</a:t>
            </a:r>
            <a:r>
              <a:rPr lang="en-GB" baseline="-25000" dirty="0"/>
              <a:t>PTRS </a:t>
            </a:r>
            <a:r>
              <a:rPr lang="sv-SE" dirty="0"/>
              <a:t>: 2 (PTRS </a:t>
            </a:r>
            <a:r>
              <a:rPr lang="sv-SE" dirty="0" err="1"/>
              <a:t>every</a:t>
            </a:r>
            <a:r>
              <a:rPr lang="sv-SE" dirty="0"/>
              <a:t> 2 RBs)</a:t>
            </a:r>
            <a:endParaRPr lang="en-GB" baseline="-25000" dirty="0"/>
          </a:p>
          <a:p>
            <a:pPr lvl="1"/>
            <a:r>
              <a:rPr lang="en-GB" dirty="0"/>
              <a:t>L</a:t>
            </a:r>
            <a:r>
              <a:rPr lang="en-GB" baseline="-25000" dirty="0"/>
              <a:t>PTRS </a:t>
            </a:r>
            <a:r>
              <a:rPr lang="sv-SE" dirty="0"/>
              <a:t>: 1 (all symbols </a:t>
            </a:r>
            <a:r>
              <a:rPr lang="sv-SE" dirty="0" err="1"/>
              <a:t>with</a:t>
            </a:r>
            <a:r>
              <a:rPr lang="sv-SE" dirty="0"/>
              <a:t> PTRS)</a:t>
            </a:r>
          </a:p>
          <a:p>
            <a:pPr lvl="1"/>
            <a:r>
              <a:rPr lang="sv-SE" dirty="0"/>
              <a:t>No </a:t>
            </a:r>
            <a:r>
              <a:rPr lang="sv-SE" dirty="0" err="1"/>
              <a:t>phase</a:t>
            </a:r>
            <a:r>
              <a:rPr lang="sv-SE" dirty="0"/>
              <a:t> </a:t>
            </a:r>
            <a:r>
              <a:rPr lang="sv-SE" dirty="0" err="1"/>
              <a:t>noise</a:t>
            </a:r>
            <a:r>
              <a:rPr lang="sv-SE" dirty="0"/>
              <a:t> simulation, PTRS </a:t>
            </a:r>
            <a:r>
              <a:rPr lang="sv-SE" dirty="0" err="1"/>
              <a:t>REs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not </a:t>
            </a:r>
            <a:r>
              <a:rPr lang="sv-SE" dirty="0" err="1"/>
              <a:t>used</a:t>
            </a:r>
            <a:r>
              <a:rPr lang="sv-SE" dirty="0"/>
              <a:t> for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608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6400</TotalTime>
  <Words>311</Words>
  <Application>Microsoft Office PowerPoint</Application>
  <PresentationFormat>On-screen Show (4:3)</PresentationFormat>
  <Paragraphs>103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MS PGothic</vt:lpstr>
      <vt:lpstr>SimSun</vt:lpstr>
      <vt:lpstr>SimSun</vt:lpstr>
      <vt:lpstr>Arial</vt:lpstr>
      <vt:lpstr>Calibri</vt:lpstr>
      <vt:lpstr>Times New Roman</vt:lpstr>
      <vt:lpstr>Office テーマ</vt:lpstr>
      <vt:lpstr>WF on NR BS RF FRCs</vt:lpstr>
      <vt:lpstr>Background</vt:lpstr>
      <vt:lpstr>Background Simulation results for REFSENS and ICS SNR</vt:lpstr>
      <vt:lpstr>Background: Simulation results for Dynamic Range SNR </vt:lpstr>
      <vt:lpstr>Observations</vt:lpstr>
      <vt:lpstr>Agreements</vt:lpstr>
      <vt:lpstr>Simulation assumptions - DMRS</vt:lpstr>
      <vt:lpstr>Simulation assumptions</vt:lpstr>
      <vt:lpstr>Simulation assumptions - PTRS</vt:lpstr>
      <vt:lpstr>REFSENS and ICS assumptions</vt:lpstr>
      <vt:lpstr>Dynamic Range assumptions</vt:lpstr>
      <vt:lpstr>TBS for FRC </vt:lpstr>
      <vt:lpstr>Agreements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impacts - NB-IoT TDD</dc:title>
  <dc:creator>dominique.everaere@ericsson.com</dc:creator>
  <cp:lastModifiedBy>Dominique Everaere</cp:lastModifiedBy>
  <cp:revision>346</cp:revision>
  <dcterms:created xsi:type="dcterms:W3CDTF">2017-01-18T16:32:26Z</dcterms:created>
  <dcterms:modified xsi:type="dcterms:W3CDTF">2017-12-01T19:36:23Z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