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7"/>
  </p:notesMasterIdLst>
  <p:sldIdLst>
    <p:sldId id="411" r:id="rId2"/>
    <p:sldId id="438" r:id="rId3"/>
    <p:sldId id="439" r:id="rId4"/>
    <p:sldId id="440" r:id="rId5"/>
    <p:sldId id="441" r:id="rId6"/>
  </p:sldIdLst>
  <p:sldSz cx="9144000" cy="6858000" type="screen4x3"/>
  <p:notesSz cx="6807200" cy="9939338"/>
  <p:defaultTextStyle>
    <a:defPPr>
      <a:defRPr lang="ja-JP"/>
    </a:defPPr>
    <a:lvl1pPr algn="l" rtl="0" fontAlgn="base">
      <a:spcBef>
        <a:spcPct val="0"/>
      </a:spcBef>
      <a:spcAft>
        <a:spcPct val="0"/>
      </a:spcAft>
      <a:defRPr kumimoji="1"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568">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FF99CC"/>
    <a:srgbClr val="FFCCFF"/>
    <a:srgbClr val="00FF00"/>
    <a:srgbClr val="FFFFCC"/>
    <a:srgbClr val="FF9900"/>
    <a:srgbClr val="3366CC"/>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5758FB7-9AC5-4552-8A53-C91805E547FA}" styleName="テーマ スタイル 1 - アクセント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p:restoredLeft sz="34555" autoAdjust="0"/>
    <p:restoredTop sz="82572" autoAdjust="0"/>
  </p:normalViewPr>
  <p:slideViewPr>
    <p:cSldViewPr>
      <p:cViewPr varScale="1">
        <p:scale>
          <a:sx n="84" d="100"/>
          <a:sy n="84" d="100"/>
        </p:scale>
        <p:origin x="1836" y="72"/>
      </p:cViewPr>
      <p:guideLst>
        <p:guide orient="horz" pos="2568"/>
        <p:guide pos="2880"/>
      </p:guideLst>
    </p:cSldViewPr>
  </p:slideViewPr>
  <p:outlineViewPr>
    <p:cViewPr>
      <p:scale>
        <a:sx n="33" d="100"/>
        <a:sy n="33" d="100"/>
      </p:scale>
      <p:origin x="222" y="7468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49787" cy="496967"/>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ja-JP" altLang="en-US"/>
          </a:p>
        </p:txBody>
      </p:sp>
      <p:sp>
        <p:nvSpPr>
          <p:cNvPr id="3" name="日付プレースホルダ 2"/>
          <p:cNvSpPr>
            <a:spLocks noGrp="1"/>
          </p:cNvSpPr>
          <p:nvPr>
            <p:ph type="dt" idx="1"/>
          </p:nvPr>
        </p:nvSpPr>
        <p:spPr>
          <a:xfrm>
            <a:off x="3855838" y="0"/>
            <a:ext cx="2949787" cy="496967"/>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CA8B9B93-25A1-472A-A0E4-CCBB701E2E27}" type="datetimeFigureOut">
              <a:rPr lang="ja-JP" altLang="en-US"/>
              <a:pPr>
                <a:defRPr/>
              </a:pPr>
              <a:t>2017/11/17</a:t>
            </a:fld>
            <a:endParaRPr lang="ja-JP" altLang="en-US"/>
          </a:p>
        </p:txBody>
      </p:sp>
      <p:sp>
        <p:nvSpPr>
          <p:cNvPr id="4" name="スライド イメージ プレースホルダ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pPr lvl="0"/>
            <a:endParaRPr lang="ja-JP" altLang="en-US" noProof="0"/>
          </a:p>
        </p:txBody>
      </p:sp>
      <p:sp>
        <p:nvSpPr>
          <p:cNvPr id="5" name="ノート プレースホルダ 4"/>
          <p:cNvSpPr>
            <a:spLocks noGrp="1"/>
          </p:cNvSpPr>
          <p:nvPr>
            <p:ph type="body" sz="quarter" idx="3"/>
          </p:nvPr>
        </p:nvSpPr>
        <p:spPr>
          <a:xfrm>
            <a:off x="680720" y="4721186"/>
            <a:ext cx="5445760" cy="4472702"/>
          </a:xfrm>
          <a:prstGeom prst="rect">
            <a:avLst/>
          </a:prstGeom>
        </p:spPr>
        <p:txBody>
          <a:bodyPr vert="horz" lIns="91440" tIns="45720" rIns="91440" bIns="45720" rtlCol="0">
            <a:normAutofit/>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ja-JP" altLang="en-US"/>
          </a:p>
        </p:txBody>
      </p:sp>
      <p:sp>
        <p:nvSpPr>
          <p:cNvPr id="7" name="スライド番号プレースホルダ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F41B6BD-15A1-44EC-93A4-C44BECA36820}" type="slidenum">
              <a:rPr lang="ja-JP" altLang="en-US"/>
              <a:pPr>
                <a:defRPr/>
              </a:pPr>
              <a:t>‹#›</a:t>
            </a:fld>
            <a:endParaRPr lang="ja-JP" altLang="en-US"/>
          </a:p>
        </p:txBody>
      </p:sp>
    </p:spTree>
    <p:extLst>
      <p:ext uri="{BB962C8B-B14F-4D97-AF65-F5344CB8AC3E}">
        <p14:creationId xmlns:p14="http://schemas.microsoft.com/office/powerpoint/2010/main" val="19482088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4" descr="01_corp_brandlogo_S"/>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235825" y="307975"/>
            <a:ext cx="1763713" cy="384175"/>
          </a:xfrm>
          <a:prstGeom prst="rect">
            <a:avLst/>
          </a:prstGeom>
          <a:noFill/>
          <a:ln w="9525">
            <a:noFill/>
            <a:miter lim="800000"/>
            <a:headEnd/>
            <a:tailEnd/>
          </a:ln>
        </p:spPr>
      </p:pic>
      <p:sp>
        <p:nvSpPr>
          <p:cNvPr id="5" name="Line 5"/>
          <p:cNvSpPr>
            <a:spLocks noChangeShapeType="1"/>
          </p:cNvSpPr>
          <p:nvPr/>
        </p:nvSpPr>
        <p:spPr bwMode="auto">
          <a:xfrm>
            <a:off x="107950" y="981075"/>
            <a:ext cx="8893175" cy="0"/>
          </a:xfrm>
          <a:prstGeom prst="line">
            <a:avLst/>
          </a:prstGeom>
          <a:noFill/>
          <a:ln w="57150">
            <a:solidFill>
              <a:srgbClr val="CC0033"/>
            </a:solidFill>
            <a:round/>
            <a:headEnd/>
            <a:tailEnd/>
          </a:ln>
          <a:effectLst/>
        </p:spPr>
        <p:txBody>
          <a:bodyPr/>
          <a:lstStyle/>
          <a:p>
            <a:pPr>
              <a:defRPr/>
            </a:pPr>
            <a:endParaRPr lang="ja-JP" altLang="en-US" baseline="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198" name="Rectangle 2"/>
          <p:cNvSpPr>
            <a:spLocks noGrp="1" noChangeArrowheads="1"/>
          </p:cNvSpPr>
          <p:nvPr>
            <p:ph type="ctrTitle"/>
          </p:nvPr>
        </p:nvSpPr>
        <p:spPr>
          <a:xfrm>
            <a:off x="685800" y="2130425"/>
            <a:ext cx="7772400" cy="1470025"/>
          </a:xfrm>
        </p:spPr>
        <p:txBody>
          <a:bodyPr/>
          <a:lstStyle>
            <a:lvl1pPr algn="ctr">
              <a:defRPr baseline="0">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マスタ タイトルの書式設定</a:t>
            </a:r>
          </a:p>
        </p:txBody>
      </p:sp>
      <p:sp>
        <p:nvSpPr>
          <p:cNvPr id="8199" name="Rectangle 3"/>
          <p:cNvSpPr>
            <a:spLocks noGrp="1" noChangeArrowheads="1"/>
          </p:cNvSpPr>
          <p:nvPr>
            <p:ph type="subTitle" idx="1"/>
          </p:nvPr>
        </p:nvSpPr>
        <p:spPr>
          <a:xfrm>
            <a:off x="1371600" y="4495800"/>
            <a:ext cx="6400800" cy="1752600"/>
          </a:xfrm>
        </p:spPr>
        <p:txBody>
          <a:bodyPr/>
          <a:lstStyle>
            <a:lvl1pPr marL="0" indent="0" algn="ctr">
              <a:buFontTx/>
              <a:buNone/>
              <a:defRPr baseline="0">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a:t>マスタ サブタイトルの書式設定</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15125" y="115888"/>
            <a:ext cx="2178050" cy="6408737"/>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179388" y="115888"/>
            <a:ext cx="6383337" cy="6408737"/>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baseline="0">
                <a:latin typeface="(日本語用のフォントを使用)"/>
                <a:cs typeface="Calibri" panose="020F0502020204030204" pitchFamily="34" charset="0"/>
              </a:defRPr>
            </a:lvl1pPr>
          </a:lstStyle>
          <a:p>
            <a:r>
              <a:rPr lang="ja-JP" altLang="en-US" dirty="0"/>
              <a:t>マスタ タイトルの書式設定</a:t>
            </a:r>
          </a:p>
        </p:txBody>
      </p:sp>
      <p:sp>
        <p:nvSpPr>
          <p:cNvPr id="3" name="コンテンツ プレースホルダ 2"/>
          <p:cNvSpPr>
            <a:spLocks noGrp="1"/>
          </p:cNvSpPr>
          <p:nvPr>
            <p:ph idx="1" hasCustomPrompt="1"/>
          </p:nvPr>
        </p:nvSpPr>
        <p:spPr/>
        <p:txBody>
          <a:bodyPr/>
          <a:lstStyle>
            <a:lvl1pPr marL="342900" marR="0" indent="-342900" algn="l" defTabSz="914400" rtl="0" eaLnBrk="0" fontAlgn="base" latinLnBrk="0" hangingPunct="0">
              <a:lnSpc>
                <a:spcPct val="100000"/>
              </a:lnSpc>
              <a:spcBef>
                <a:spcPct val="20000"/>
              </a:spcBef>
              <a:spcAft>
                <a:spcPct val="0"/>
              </a:spcAft>
              <a:buClr>
                <a:srgbClr val="CC0033"/>
              </a:buClr>
              <a:buSzTx/>
              <a:buFontTx/>
              <a:buChar char="•"/>
              <a:tabLst/>
              <a:defRPr baseline="0">
                <a:latin typeface="Meiryo UI" panose="020B0604030504040204" pitchFamily="50" charset="-128"/>
                <a:ea typeface="Meiryo UI" panose="020B0604030504040204" pitchFamily="50" charset="-128"/>
                <a:cs typeface="Meiryo UI" panose="020B0604030504040204" pitchFamily="50" charset="-128"/>
              </a:defRPr>
            </a:lvl1pPr>
            <a:lvl2pPr marL="742950" marR="0" indent="-285750" algn="l" defTabSz="914400" rtl="0" eaLnBrk="0" fontAlgn="base" latinLnBrk="0" hangingPunct="0">
              <a:lnSpc>
                <a:spcPct val="100000"/>
              </a:lnSpc>
              <a:spcBef>
                <a:spcPct val="20000"/>
              </a:spcBef>
              <a:spcAft>
                <a:spcPct val="0"/>
              </a:spcAft>
              <a:buClrTx/>
              <a:buSzTx/>
              <a:buFontTx/>
              <a:buChar char="–"/>
              <a:tabLst/>
              <a:defRPr baseline="0">
                <a:latin typeface="Meiryo UI" panose="020B0604030504040204" pitchFamily="50" charset="-128"/>
                <a:ea typeface="Meiryo UI" panose="020B0604030504040204" pitchFamily="50" charset="-128"/>
                <a:cs typeface="Meiryo UI" panose="020B0604030504040204" pitchFamily="50" charset="-128"/>
              </a:defRPr>
            </a:lvl2pPr>
            <a:lvl3pPr marL="1143000" marR="0" indent="-228600" algn="l" defTabSz="914400" rtl="0" eaLnBrk="0" fontAlgn="base" latinLnBrk="0" hangingPunct="0">
              <a:lnSpc>
                <a:spcPct val="100000"/>
              </a:lnSpc>
              <a:spcBef>
                <a:spcPct val="20000"/>
              </a:spcBef>
              <a:spcAft>
                <a:spcPct val="0"/>
              </a:spcAft>
              <a:buClrTx/>
              <a:buSzTx/>
              <a:buFontTx/>
              <a:buChar char="•"/>
              <a:tabLst/>
              <a:defRPr baseline="0">
                <a:latin typeface="Meiryo UI" panose="020B0604030504040204" pitchFamily="50" charset="-128"/>
                <a:ea typeface="Meiryo UI" panose="020B0604030504040204" pitchFamily="50" charset="-128"/>
                <a:cs typeface="Meiryo UI" panose="020B0604030504040204" pitchFamily="50" charset="-128"/>
              </a:defRPr>
            </a:lvl3pPr>
            <a:lvl4pPr marL="1600200" marR="0" indent="-228600" algn="l" defTabSz="914400" rtl="0" eaLnBrk="0" fontAlgn="base" latinLnBrk="0" hangingPunct="0">
              <a:lnSpc>
                <a:spcPct val="100000"/>
              </a:lnSpc>
              <a:spcBef>
                <a:spcPct val="20000"/>
              </a:spcBef>
              <a:spcAft>
                <a:spcPct val="0"/>
              </a:spcAft>
              <a:buClrTx/>
              <a:buSzTx/>
              <a:buFontTx/>
              <a:buChar char="–"/>
              <a:tabLst/>
              <a:defRPr baseline="0">
                <a:latin typeface="Meiryo UI" panose="020B0604030504040204" pitchFamily="50" charset="-128"/>
                <a:ea typeface="Meiryo UI" panose="020B0604030504040204" pitchFamily="50" charset="-128"/>
                <a:cs typeface="Meiryo UI" panose="020B0604030504040204" pitchFamily="50" charset="-128"/>
              </a:defRPr>
            </a:lvl4pPr>
            <a:lvl5pPr marL="2057400" marR="0" indent="-228600" algn="l" defTabSz="914400" rtl="0" eaLnBrk="0" fontAlgn="base" latinLnBrk="0" hangingPunct="0">
              <a:lnSpc>
                <a:spcPct val="100000"/>
              </a:lnSpc>
              <a:spcBef>
                <a:spcPct val="20000"/>
              </a:spcBef>
              <a:spcAft>
                <a:spcPct val="0"/>
              </a:spcAft>
              <a:buClrTx/>
              <a:buSzTx/>
              <a:buFontTx/>
              <a:buChar char="»"/>
              <a:tabLst/>
              <a:defRPr baseline="0">
                <a:latin typeface="Meiryo UI" panose="020B0604030504040204" pitchFamily="50" charset="-128"/>
                <a:ea typeface="Meiryo UI" panose="020B0604030504040204" pitchFamily="50" charset="-128"/>
                <a:cs typeface="Meiryo UI" panose="020B0604030504040204" pitchFamily="50" charset="-128"/>
              </a:defRPr>
            </a:lvl5pPr>
          </a:lstStyle>
          <a:p>
            <a:pPr marL="342900" marR="0" lvl="0" indent="-342900" algn="l" defTabSz="914400" rtl="0" eaLnBrk="0" fontAlgn="base" latinLnBrk="0" hangingPunct="0">
              <a:lnSpc>
                <a:spcPct val="100000"/>
              </a:lnSpc>
              <a:spcBef>
                <a:spcPct val="20000"/>
              </a:spcBef>
              <a:spcAft>
                <a:spcPct val="0"/>
              </a:spcAft>
              <a:buClr>
                <a:srgbClr val="CC0033"/>
              </a:buClr>
              <a:buSzTx/>
              <a:buFontTx/>
              <a:buChar char="•"/>
              <a:tabLst/>
              <a:defRPr/>
            </a:pPr>
            <a:r>
              <a:rPr kumimoji="1" lang="ja-JP" altLang="en-GB" sz="28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マスタ テキストの書式設定</a:t>
            </a:r>
          </a:p>
          <a:p>
            <a:pPr marL="742950" marR="0" lvl="1" indent="-285750" algn="l" defTabSz="914400" rtl="0" eaLnBrk="0" fontAlgn="base" latinLnBrk="0" hangingPunct="0">
              <a:lnSpc>
                <a:spcPct val="100000"/>
              </a:lnSpc>
              <a:spcBef>
                <a:spcPct val="20000"/>
              </a:spcBef>
              <a:spcAft>
                <a:spcPct val="0"/>
              </a:spcAft>
              <a:buClrTx/>
              <a:buSzTx/>
              <a:buFontTx/>
              <a:buChar char="–"/>
              <a:tabLst/>
              <a:defRPr/>
            </a:pPr>
            <a:r>
              <a:rPr kumimoji="1" lang="ja-JP" altLang="en-GB" sz="24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第 </a:t>
            </a:r>
            <a:r>
              <a:rPr kumimoji="1" lang="en-GB" altLang="ja-JP" sz="24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2 </a:t>
            </a:r>
            <a:r>
              <a:rPr kumimoji="1" lang="ja-JP" altLang="en-GB" sz="24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レベル</a:t>
            </a:r>
          </a:p>
          <a:p>
            <a:pPr marL="1143000" marR="0" lvl="2" indent="-228600" algn="l" defTabSz="914400" rtl="0" eaLnBrk="0" fontAlgn="base" latinLnBrk="0" hangingPunct="0">
              <a:lnSpc>
                <a:spcPct val="100000"/>
              </a:lnSpc>
              <a:spcBef>
                <a:spcPct val="20000"/>
              </a:spcBef>
              <a:spcAft>
                <a:spcPct val="0"/>
              </a:spcAft>
              <a:buClrTx/>
              <a:buSzTx/>
              <a:buFontTx/>
              <a:buChar char="•"/>
              <a:tabLst/>
              <a:defRPr/>
            </a:pPr>
            <a:r>
              <a:rPr kumimoji="1" lang="ja-JP" altLang="en-GB" sz="2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第 </a:t>
            </a:r>
            <a:r>
              <a:rPr kumimoji="1" lang="en-GB" altLang="ja-JP" sz="2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3 </a:t>
            </a:r>
            <a:r>
              <a:rPr kumimoji="1" lang="ja-JP" altLang="en-GB" sz="2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レベル</a:t>
            </a:r>
          </a:p>
          <a:p>
            <a:pPr marL="1600200" marR="0" lvl="3" indent="-228600" algn="l" defTabSz="914400" rtl="0" eaLnBrk="0" fontAlgn="base" latinLnBrk="0" hangingPunct="0">
              <a:lnSpc>
                <a:spcPct val="100000"/>
              </a:lnSpc>
              <a:spcBef>
                <a:spcPct val="20000"/>
              </a:spcBef>
              <a:spcAft>
                <a:spcPct val="0"/>
              </a:spcAft>
              <a:buClrTx/>
              <a:buSzTx/>
              <a:buFontTx/>
              <a:buChar char="–"/>
              <a:tabLst/>
              <a:defRPr/>
            </a:pPr>
            <a:r>
              <a:rPr kumimoji="1" lang="ja-JP" altLang="en-GB" sz="2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第 </a:t>
            </a:r>
            <a:r>
              <a:rPr kumimoji="1" lang="en-GB" altLang="ja-JP" sz="2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4 </a:t>
            </a:r>
            <a:r>
              <a:rPr kumimoji="1" lang="ja-JP" altLang="en-GB" sz="2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レベル</a:t>
            </a:r>
          </a:p>
          <a:p>
            <a:pPr marL="2057400" marR="0" lvl="4" indent="-228600" algn="l" defTabSz="914400" rtl="0" eaLnBrk="0" fontAlgn="base" latinLnBrk="0" hangingPunct="0">
              <a:lnSpc>
                <a:spcPct val="100000"/>
              </a:lnSpc>
              <a:spcBef>
                <a:spcPct val="20000"/>
              </a:spcBef>
              <a:spcAft>
                <a:spcPct val="0"/>
              </a:spcAft>
              <a:buClrTx/>
              <a:buSzTx/>
              <a:buFontTx/>
              <a:buChar char="»"/>
              <a:tabLst/>
              <a:defRPr/>
            </a:pPr>
            <a:r>
              <a:rPr kumimoji="1" lang="ja-JP" altLang="en-GB" sz="2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第 </a:t>
            </a:r>
            <a:r>
              <a:rPr kumimoji="1" lang="en-GB" altLang="ja-JP" sz="2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5 </a:t>
            </a:r>
            <a:r>
              <a:rPr kumimoji="1" lang="ja-JP" altLang="en-GB" sz="2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レベル</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250825" y="1143000"/>
            <a:ext cx="4244975"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143000"/>
            <a:ext cx="4244975"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4" descr="01_corp_brandlogo_S"/>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7235825" y="307975"/>
            <a:ext cx="1763713" cy="384175"/>
          </a:xfrm>
          <a:prstGeom prst="rect">
            <a:avLst/>
          </a:prstGeom>
          <a:noFill/>
          <a:ln w="9525">
            <a:noFill/>
            <a:miter lim="800000"/>
            <a:headEnd/>
            <a:tailEnd/>
          </a:ln>
        </p:spPr>
      </p:pic>
      <p:sp>
        <p:nvSpPr>
          <p:cNvPr id="9" name="Line 5"/>
          <p:cNvSpPr>
            <a:spLocks noChangeShapeType="1"/>
          </p:cNvSpPr>
          <p:nvPr/>
        </p:nvSpPr>
        <p:spPr bwMode="auto">
          <a:xfrm>
            <a:off x="107950" y="981075"/>
            <a:ext cx="8893175" cy="0"/>
          </a:xfrm>
          <a:prstGeom prst="line">
            <a:avLst/>
          </a:prstGeom>
          <a:noFill/>
          <a:ln w="57150">
            <a:solidFill>
              <a:srgbClr val="CC0033"/>
            </a:solidFill>
            <a:round/>
            <a:headEnd/>
            <a:tailEnd/>
          </a:ln>
          <a:effectLst/>
        </p:spPr>
        <p:txBody>
          <a:bodyPr/>
          <a:lstStyle/>
          <a:p>
            <a:pPr>
              <a:defRPr/>
            </a:pPr>
            <a:endParaRPr lang="ja-JP" altLang="en-US" baseline="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Text Box 7"/>
          <p:cNvSpPr txBox="1">
            <a:spLocks noChangeArrowheads="1"/>
          </p:cNvSpPr>
          <p:nvPr/>
        </p:nvSpPr>
        <p:spPr bwMode="auto">
          <a:xfrm>
            <a:off x="8805863" y="6597650"/>
            <a:ext cx="442750" cy="276999"/>
          </a:xfrm>
          <a:prstGeom prst="rect">
            <a:avLst/>
          </a:prstGeom>
          <a:noFill/>
          <a:ln w="9525">
            <a:noFill/>
            <a:miter lim="800000"/>
            <a:headEnd/>
            <a:tailEnd/>
          </a:ln>
          <a:effectLst/>
        </p:spPr>
        <p:txBody>
          <a:bodyPr wrap="none">
            <a:spAutoFit/>
          </a:bodyPr>
          <a:lstStyle/>
          <a:p>
            <a:pPr>
              <a:defRPr/>
            </a:pPr>
            <a:fld id="{978BB11E-4B9C-4267-A265-D0A619BACE06}" type="slidenum">
              <a:rPr lang="ja-JP" altLang="en-GB" sz="1200" baseline="0">
                <a:solidFill>
                  <a:srgbClr val="808080"/>
                </a:solidFill>
                <a:latin typeface="Meiryo UI" panose="020B0604030504040204" pitchFamily="50" charset="-128"/>
                <a:ea typeface="Meiryo UI" panose="020B0604030504040204" pitchFamily="50" charset="-128"/>
                <a:cs typeface="Meiryo UI" panose="020B0604030504040204" pitchFamily="50" charset="-128"/>
              </a:rPr>
              <a:pPr>
                <a:defRPr/>
              </a:pPr>
              <a:t>‹#›</a:t>
            </a:fld>
            <a:endParaRPr lang="en-GB" altLang="ja-JP" sz="1200" baseline="0">
              <a:solidFill>
                <a:srgbClr val="80808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030" name="Rectangle 2"/>
          <p:cNvSpPr>
            <a:spLocks noGrp="1" noChangeArrowheads="1"/>
          </p:cNvSpPr>
          <p:nvPr>
            <p:ph type="title"/>
          </p:nvPr>
        </p:nvSpPr>
        <p:spPr bwMode="auto">
          <a:xfrm>
            <a:off x="179388" y="115888"/>
            <a:ext cx="7129462" cy="8651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GB" dirty="0"/>
              <a:t>マスタ タイトルの書式設定</a:t>
            </a:r>
          </a:p>
        </p:txBody>
      </p:sp>
      <p:sp>
        <p:nvSpPr>
          <p:cNvPr id="1031" name="Rectangle 3"/>
          <p:cNvSpPr>
            <a:spLocks noGrp="1" noChangeArrowheads="1"/>
          </p:cNvSpPr>
          <p:nvPr>
            <p:ph type="body" idx="1"/>
          </p:nvPr>
        </p:nvSpPr>
        <p:spPr bwMode="auto">
          <a:xfrm>
            <a:off x="250825" y="1143000"/>
            <a:ext cx="8642350" cy="5381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GB" dirty="0"/>
              <a:t>マスタ テキストの書式設定</a:t>
            </a:r>
          </a:p>
          <a:p>
            <a:pPr lvl="1"/>
            <a:r>
              <a:rPr lang="ja-JP" altLang="en-GB" dirty="0"/>
              <a:t>第 </a:t>
            </a:r>
            <a:r>
              <a:rPr lang="en-GB" altLang="ja-JP" dirty="0"/>
              <a:t>2 </a:t>
            </a:r>
            <a:r>
              <a:rPr lang="ja-JP" altLang="en-GB" dirty="0"/>
              <a:t>レベル</a:t>
            </a:r>
          </a:p>
          <a:p>
            <a:pPr lvl="2"/>
            <a:r>
              <a:rPr lang="ja-JP" altLang="en-GB" dirty="0"/>
              <a:t>第 </a:t>
            </a:r>
            <a:r>
              <a:rPr lang="en-GB" altLang="ja-JP" dirty="0"/>
              <a:t>3 </a:t>
            </a:r>
            <a:r>
              <a:rPr lang="ja-JP" altLang="en-GB" dirty="0"/>
              <a:t>レベル</a:t>
            </a:r>
          </a:p>
          <a:p>
            <a:pPr lvl="3"/>
            <a:r>
              <a:rPr lang="ja-JP" altLang="en-GB" dirty="0"/>
              <a:t>第 </a:t>
            </a:r>
            <a:r>
              <a:rPr lang="en-GB" altLang="ja-JP" dirty="0"/>
              <a:t>4 </a:t>
            </a:r>
            <a:r>
              <a:rPr lang="ja-JP" altLang="en-GB" dirty="0"/>
              <a:t>レベル</a:t>
            </a:r>
          </a:p>
          <a:p>
            <a:pPr lvl="4"/>
            <a:r>
              <a:rPr lang="ja-JP" altLang="en-GB" dirty="0"/>
              <a:t>第 </a:t>
            </a:r>
            <a:r>
              <a:rPr lang="en-GB" altLang="ja-JP" dirty="0"/>
              <a:t>5 </a:t>
            </a:r>
            <a:r>
              <a:rPr lang="ja-JP" altLang="en-GB" dirty="0"/>
              <a:t>レベル</a:t>
            </a:r>
          </a:p>
        </p:txBody>
      </p:sp>
    </p:spTree>
  </p:cSld>
  <p:clrMap bg1="lt1" tx1="dk1" bg2="lt2" tx2="dk2" accent1="accent1" accent2="accent2" accent3="accent3" accent4="accent4" accent5="accent5" accent6="accent6" hlink="hlink" folHlink="folHlink"/>
  <p:sldLayoutIdLst>
    <p:sldLayoutId id="2147483709" r:id="rId1"/>
    <p:sldLayoutId id="2147483696" r:id="rId2"/>
    <p:sldLayoutId id="2147483695" r:id="rId3"/>
    <p:sldLayoutId id="2147483694" r:id="rId4"/>
    <p:sldLayoutId id="2147483693" r:id="rId5"/>
    <p:sldLayoutId id="2147483692" r:id="rId6"/>
    <p:sldLayoutId id="2147483691" r:id="rId7"/>
    <p:sldLayoutId id="2147483690" r:id="rId8"/>
    <p:sldLayoutId id="2147483689" r:id="rId9"/>
    <p:sldLayoutId id="2147483688" r:id="rId10"/>
    <p:sldLayoutId id="2147483687" r:id="rId11"/>
  </p:sldLayoutIdLst>
  <p:transition spd="med"/>
  <p:hf hdr="0" ftr="0" dt="0"/>
  <p:txStyles>
    <p:titleStyle>
      <a:lvl1pPr algn="l" rtl="0" eaLnBrk="0" fontAlgn="base" hangingPunct="0">
        <a:spcBef>
          <a:spcPct val="0"/>
        </a:spcBef>
        <a:spcAft>
          <a:spcPct val="0"/>
        </a:spcAft>
        <a:defRPr kumimoji="1" sz="3200" baseline="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algn="l" rtl="0" eaLnBrk="0" fontAlgn="base" hangingPunct="0">
        <a:spcBef>
          <a:spcPct val="0"/>
        </a:spcBef>
        <a:spcAft>
          <a:spcPct val="0"/>
        </a:spcAft>
        <a:defRPr kumimoji="1" sz="3200">
          <a:solidFill>
            <a:schemeClr val="tx2"/>
          </a:solidFill>
          <a:latin typeface="Arial" pitchFamily="34" charset="0"/>
          <a:ea typeface="ＭＳ Ｐゴシック" pitchFamily="50" charset="-128"/>
        </a:defRPr>
      </a:lvl2pPr>
      <a:lvl3pPr algn="l" rtl="0" eaLnBrk="0" fontAlgn="base" hangingPunct="0">
        <a:spcBef>
          <a:spcPct val="0"/>
        </a:spcBef>
        <a:spcAft>
          <a:spcPct val="0"/>
        </a:spcAft>
        <a:defRPr kumimoji="1" sz="3200">
          <a:solidFill>
            <a:schemeClr val="tx2"/>
          </a:solidFill>
          <a:latin typeface="Arial" pitchFamily="34" charset="0"/>
          <a:ea typeface="ＭＳ Ｐゴシック" pitchFamily="50" charset="-128"/>
        </a:defRPr>
      </a:lvl3pPr>
      <a:lvl4pPr algn="l" rtl="0" eaLnBrk="0" fontAlgn="base" hangingPunct="0">
        <a:spcBef>
          <a:spcPct val="0"/>
        </a:spcBef>
        <a:spcAft>
          <a:spcPct val="0"/>
        </a:spcAft>
        <a:defRPr kumimoji="1" sz="3200">
          <a:solidFill>
            <a:schemeClr val="tx2"/>
          </a:solidFill>
          <a:latin typeface="Arial" pitchFamily="34" charset="0"/>
          <a:ea typeface="ＭＳ Ｐゴシック" pitchFamily="50" charset="-128"/>
        </a:defRPr>
      </a:lvl4pPr>
      <a:lvl5pPr algn="l" rtl="0" eaLnBrk="0" fontAlgn="base" hangingPunct="0">
        <a:spcBef>
          <a:spcPct val="0"/>
        </a:spcBef>
        <a:spcAft>
          <a:spcPct val="0"/>
        </a:spcAft>
        <a:defRPr kumimoji="1" sz="3200">
          <a:solidFill>
            <a:schemeClr val="tx2"/>
          </a:solidFill>
          <a:latin typeface="Arial" pitchFamily="34" charset="0"/>
          <a:ea typeface="ＭＳ Ｐゴシック" pitchFamily="50" charset="-128"/>
        </a:defRPr>
      </a:lvl5pPr>
      <a:lvl6pPr marL="457200" algn="l" rtl="0" eaLnBrk="0" fontAlgn="base" hangingPunct="0">
        <a:spcBef>
          <a:spcPct val="0"/>
        </a:spcBef>
        <a:spcAft>
          <a:spcPct val="0"/>
        </a:spcAft>
        <a:defRPr kumimoji="1" sz="3200">
          <a:solidFill>
            <a:schemeClr val="tx2"/>
          </a:solidFill>
          <a:latin typeface="Arial" pitchFamily="34" charset="0"/>
          <a:ea typeface="ＭＳ Ｐゴシック" pitchFamily="50" charset="-128"/>
        </a:defRPr>
      </a:lvl6pPr>
      <a:lvl7pPr marL="914400" algn="l" rtl="0" eaLnBrk="0" fontAlgn="base" hangingPunct="0">
        <a:spcBef>
          <a:spcPct val="0"/>
        </a:spcBef>
        <a:spcAft>
          <a:spcPct val="0"/>
        </a:spcAft>
        <a:defRPr kumimoji="1" sz="3200">
          <a:solidFill>
            <a:schemeClr val="tx2"/>
          </a:solidFill>
          <a:latin typeface="Arial" pitchFamily="34" charset="0"/>
          <a:ea typeface="ＭＳ Ｐゴシック" pitchFamily="50" charset="-128"/>
        </a:defRPr>
      </a:lvl7pPr>
      <a:lvl8pPr marL="1371600" algn="l" rtl="0" eaLnBrk="0" fontAlgn="base" hangingPunct="0">
        <a:spcBef>
          <a:spcPct val="0"/>
        </a:spcBef>
        <a:spcAft>
          <a:spcPct val="0"/>
        </a:spcAft>
        <a:defRPr kumimoji="1" sz="3200">
          <a:solidFill>
            <a:schemeClr val="tx2"/>
          </a:solidFill>
          <a:latin typeface="Arial" pitchFamily="34" charset="0"/>
          <a:ea typeface="ＭＳ Ｐゴシック" pitchFamily="50" charset="-128"/>
        </a:defRPr>
      </a:lvl8pPr>
      <a:lvl9pPr marL="1828800" algn="l" rtl="0" eaLnBrk="0" fontAlgn="base" hangingPunct="0">
        <a:spcBef>
          <a:spcPct val="0"/>
        </a:spcBef>
        <a:spcAft>
          <a:spcPct val="0"/>
        </a:spcAft>
        <a:defRPr kumimoji="1" sz="3200">
          <a:solidFill>
            <a:schemeClr val="tx2"/>
          </a:solidFill>
          <a:latin typeface="Arial" pitchFamily="34" charset="0"/>
          <a:ea typeface="ＭＳ Ｐゴシック" pitchFamily="50" charset="-128"/>
        </a:defRPr>
      </a:lvl9pPr>
    </p:titleStyle>
    <p:bodyStyle>
      <a:lvl1pPr marL="342900" indent="-342900" algn="l" rtl="0" eaLnBrk="0" fontAlgn="base" hangingPunct="0">
        <a:spcBef>
          <a:spcPct val="20000"/>
        </a:spcBef>
        <a:spcAft>
          <a:spcPct val="0"/>
        </a:spcAft>
        <a:buClr>
          <a:srgbClr val="CC0033"/>
        </a:buClr>
        <a:buChar char="•"/>
        <a:defRPr kumimoji="1" sz="2800" baseline="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742950" indent="-285750" algn="l" rtl="0" eaLnBrk="0" fontAlgn="base" hangingPunct="0">
        <a:spcBef>
          <a:spcPct val="20000"/>
        </a:spcBef>
        <a:spcAft>
          <a:spcPct val="0"/>
        </a:spcAft>
        <a:buChar char="–"/>
        <a:defRPr kumimoji="1" sz="2400" baseline="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1143000" indent="-228600" algn="l" rtl="0" eaLnBrk="0" fontAlgn="base" hangingPunct="0">
        <a:spcBef>
          <a:spcPct val="20000"/>
        </a:spcBef>
        <a:spcAft>
          <a:spcPct val="0"/>
        </a:spcAft>
        <a:buChar char="•"/>
        <a:defRPr kumimoji="1" sz="2000" baseline="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600200" indent="-228600" algn="l" rtl="0" eaLnBrk="0" fontAlgn="base" hangingPunct="0">
        <a:spcBef>
          <a:spcPct val="20000"/>
        </a:spcBef>
        <a:spcAft>
          <a:spcPct val="0"/>
        </a:spcAft>
        <a:buChar char="–"/>
        <a:defRPr kumimoji="1" sz="2000" baseline="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2057400" indent="-228600" algn="l" rtl="0" eaLnBrk="0" fontAlgn="base" hangingPunct="0">
        <a:spcBef>
          <a:spcPct val="20000"/>
        </a:spcBef>
        <a:spcAft>
          <a:spcPct val="0"/>
        </a:spcAft>
        <a:buChar char="»"/>
        <a:defRPr kumimoji="1" sz="2000" baseline="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00" indent="-228600" algn="l" rtl="0" eaLnBrk="0" fontAlgn="base" hangingPunct="0">
        <a:spcBef>
          <a:spcPct val="20000"/>
        </a:spcBef>
        <a:spcAft>
          <a:spcPct val="0"/>
        </a:spcAft>
        <a:buChar char="»"/>
        <a:defRPr kumimoji="1" sz="2000">
          <a:solidFill>
            <a:schemeClr val="tx1"/>
          </a:solidFill>
          <a:latin typeface="+mn-lt"/>
          <a:ea typeface="+mn-ea"/>
        </a:defRPr>
      </a:lvl6pPr>
      <a:lvl7pPr marL="2971800" indent="-228600" algn="l" rtl="0" eaLnBrk="0" fontAlgn="base" hangingPunct="0">
        <a:spcBef>
          <a:spcPct val="20000"/>
        </a:spcBef>
        <a:spcAft>
          <a:spcPct val="0"/>
        </a:spcAft>
        <a:buChar char="»"/>
        <a:defRPr kumimoji="1" sz="2000">
          <a:solidFill>
            <a:schemeClr val="tx1"/>
          </a:solidFill>
          <a:latin typeface="+mn-lt"/>
          <a:ea typeface="+mn-ea"/>
        </a:defRPr>
      </a:lvl7pPr>
      <a:lvl8pPr marL="3429000" indent="-228600" algn="l" rtl="0" eaLnBrk="0" fontAlgn="base" hangingPunct="0">
        <a:spcBef>
          <a:spcPct val="20000"/>
        </a:spcBef>
        <a:spcAft>
          <a:spcPct val="0"/>
        </a:spcAft>
        <a:buChar char="»"/>
        <a:defRPr kumimoji="1" sz="2000">
          <a:solidFill>
            <a:schemeClr val="tx1"/>
          </a:solidFill>
          <a:latin typeface="+mn-lt"/>
          <a:ea typeface="+mn-ea"/>
        </a:defRPr>
      </a:lvl8pPr>
      <a:lvl9pPr marL="3886200" indent="-228600" algn="l" rtl="0" eaLnBrk="0" fontAlgn="base" hangingPunct="0">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ctrTitle"/>
          </p:nvPr>
        </p:nvSpPr>
        <p:spPr>
          <a:xfrm>
            <a:off x="467544" y="2130425"/>
            <a:ext cx="8206680" cy="1470025"/>
          </a:xfrm>
        </p:spPr>
        <p:txBody>
          <a:bodyPr/>
          <a:lstStyle/>
          <a:p>
            <a:r>
              <a:rPr lang="de-DE" altLang="ja-JP" dirty="0"/>
              <a:t>On band n5 usage in Japan</a:t>
            </a:r>
            <a:endParaRPr lang="ja-JP" altLang="en-US" dirty="0">
              <a:solidFill>
                <a:schemeClr val="tx1"/>
              </a:solidFill>
            </a:endParaRPr>
          </a:p>
        </p:txBody>
      </p:sp>
      <p:sp>
        <p:nvSpPr>
          <p:cNvPr id="7" name="サブタイトル 2">
            <a:extLst>
              <a:ext uri="{FF2B5EF4-FFF2-40B4-BE49-F238E27FC236}">
                <a16:creationId xmlns:a16="http://schemas.microsoft.com/office/drawing/2014/main" id="{C5CFA69B-48AB-452F-B66A-1D31803E8460}"/>
              </a:ext>
            </a:extLst>
          </p:cNvPr>
          <p:cNvSpPr txBox="1">
            <a:spLocks/>
          </p:cNvSpPr>
          <p:nvPr/>
        </p:nvSpPr>
        <p:spPr bwMode="auto">
          <a:xfrm>
            <a:off x="1371600" y="4715766"/>
            <a:ext cx="6400800" cy="9230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0" eaLnBrk="1" fontAlgn="base" hangingPunct="1">
              <a:spcBef>
                <a:spcPct val="20000"/>
              </a:spcBef>
              <a:spcAft>
                <a:spcPct val="0"/>
              </a:spcAft>
              <a:buClr>
                <a:srgbClr val="CC0033"/>
              </a:buClr>
              <a:buFont typeface="Wingdings" pitchFamily="2" charset="2"/>
              <a:buNone/>
              <a:defRPr kumimoji="1" sz="2000">
                <a:solidFill>
                  <a:schemeClr val="tx1"/>
                </a:solidFill>
                <a:latin typeface="+mn-lt"/>
                <a:ea typeface="+mn-ea"/>
                <a:cs typeface="+mn-cs"/>
              </a:defRPr>
            </a:lvl1pPr>
            <a:lvl2pPr marL="457200" indent="0" algn="ctr" rtl="0" eaLnBrk="1" fontAlgn="base" hangingPunct="1">
              <a:spcBef>
                <a:spcPct val="20000"/>
              </a:spcBef>
              <a:spcAft>
                <a:spcPct val="0"/>
              </a:spcAft>
              <a:buNone/>
              <a:defRPr kumimoji="1">
                <a:solidFill>
                  <a:schemeClr val="tx1"/>
                </a:solidFill>
                <a:latin typeface="+mn-lt"/>
                <a:ea typeface="+mn-ea"/>
              </a:defRPr>
            </a:lvl2pPr>
            <a:lvl3pPr marL="914400" indent="0" algn="ctr" rtl="0" eaLnBrk="1" fontAlgn="base" hangingPunct="1">
              <a:spcBef>
                <a:spcPct val="20000"/>
              </a:spcBef>
              <a:spcAft>
                <a:spcPct val="0"/>
              </a:spcAft>
              <a:buNone/>
              <a:defRPr kumimoji="1" sz="1600">
                <a:solidFill>
                  <a:schemeClr val="tx1"/>
                </a:solidFill>
                <a:latin typeface="+mn-lt"/>
                <a:ea typeface="+mn-ea"/>
              </a:defRPr>
            </a:lvl3pPr>
            <a:lvl4pPr marL="1371600" indent="0" algn="ctr" rtl="0" eaLnBrk="1" fontAlgn="base" hangingPunct="1">
              <a:spcBef>
                <a:spcPct val="20000"/>
              </a:spcBef>
              <a:spcAft>
                <a:spcPct val="0"/>
              </a:spcAft>
              <a:buNone/>
              <a:defRPr kumimoji="1" sz="1400">
                <a:solidFill>
                  <a:schemeClr val="tx1"/>
                </a:solidFill>
                <a:latin typeface="+mn-lt"/>
                <a:ea typeface="+mn-ea"/>
              </a:defRPr>
            </a:lvl4pPr>
            <a:lvl5pPr marL="1828800" indent="0" algn="ctr" rtl="0" eaLnBrk="1" fontAlgn="base" hangingPunct="1">
              <a:spcBef>
                <a:spcPct val="20000"/>
              </a:spcBef>
              <a:spcAft>
                <a:spcPct val="0"/>
              </a:spcAft>
              <a:buNone/>
              <a:defRPr kumimoji="1" sz="1400">
                <a:solidFill>
                  <a:schemeClr val="tx1"/>
                </a:solidFill>
                <a:latin typeface="+mn-lt"/>
                <a:ea typeface="+mn-ea"/>
              </a:defRPr>
            </a:lvl5pPr>
            <a:lvl6pPr marL="2286000" indent="0" algn="ctr" rtl="0" eaLnBrk="1" fontAlgn="base" hangingPunct="1">
              <a:spcBef>
                <a:spcPct val="20000"/>
              </a:spcBef>
              <a:spcAft>
                <a:spcPct val="0"/>
              </a:spcAft>
              <a:buNone/>
              <a:defRPr kumimoji="1" sz="1400">
                <a:solidFill>
                  <a:schemeClr val="tx1"/>
                </a:solidFill>
                <a:latin typeface="+mn-lt"/>
                <a:ea typeface="+mn-ea"/>
              </a:defRPr>
            </a:lvl6pPr>
            <a:lvl7pPr marL="2743200" indent="0" algn="ctr" rtl="0" eaLnBrk="1" fontAlgn="base" hangingPunct="1">
              <a:spcBef>
                <a:spcPct val="20000"/>
              </a:spcBef>
              <a:spcAft>
                <a:spcPct val="0"/>
              </a:spcAft>
              <a:buNone/>
              <a:defRPr kumimoji="1" sz="1400">
                <a:solidFill>
                  <a:schemeClr val="tx1"/>
                </a:solidFill>
                <a:latin typeface="+mn-lt"/>
                <a:ea typeface="+mn-ea"/>
              </a:defRPr>
            </a:lvl7pPr>
            <a:lvl8pPr marL="3200400" indent="0" algn="ctr" rtl="0" eaLnBrk="1" fontAlgn="base" hangingPunct="1">
              <a:spcBef>
                <a:spcPct val="20000"/>
              </a:spcBef>
              <a:spcAft>
                <a:spcPct val="0"/>
              </a:spcAft>
              <a:buNone/>
              <a:defRPr kumimoji="1" sz="1400">
                <a:solidFill>
                  <a:schemeClr val="tx1"/>
                </a:solidFill>
                <a:latin typeface="+mn-lt"/>
                <a:ea typeface="+mn-ea"/>
              </a:defRPr>
            </a:lvl8pPr>
            <a:lvl9pPr marL="3657600" indent="0" algn="ctr" rtl="0" eaLnBrk="1" fontAlgn="base" hangingPunct="1">
              <a:spcBef>
                <a:spcPct val="20000"/>
              </a:spcBef>
              <a:spcAft>
                <a:spcPct val="0"/>
              </a:spcAft>
              <a:buNone/>
              <a:defRPr kumimoji="1" sz="1400">
                <a:solidFill>
                  <a:schemeClr val="tx1"/>
                </a:solidFill>
                <a:latin typeface="+mn-lt"/>
                <a:ea typeface="+mn-ea"/>
              </a:defRPr>
            </a:lvl9pPr>
          </a:lstStyle>
          <a:p>
            <a:pPr marL="0" marR="0" lvl="0" indent="0" algn="ctr" defTabSz="914400" rtl="0" eaLnBrk="1" fontAlgn="base" latinLnBrk="0" hangingPunct="1">
              <a:lnSpc>
                <a:spcPct val="100000"/>
              </a:lnSpc>
              <a:spcBef>
                <a:spcPct val="20000"/>
              </a:spcBef>
              <a:spcAft>
                <a:spcPct val="0"/>
              </a:spcAft>
              <a:buClr>
                <a:srgbClr val="CC0033"/>
              </a:buClr>
              <a:buSzTx/>
              <a:buFont typeface="Wingdings" pitchFamily="2" charset="2"/>
              <a:buNone/>
              <a:tabLst/>
              <a:defRPr/>
            </a:pPr>
            <a:r>
              <a:rPr kumimoji="1" lang="en-US" altLang="ja-JP" sz="2000" b="0" i="0" u="none" strike="noStrike" kern="0" cap="none" spc="0" normalizeH="0" baseline="0" noProof="0">
                <a:ln>
                  <a:noFill/>
                </a:ln>
                <a:solidFill>
                  <a:sysClr val="windowText" lastClr="000000"/>
                </a:solidFill>
                <a:effectLst/>
                <a:uLnTx/>
                <a:uFillTx/>
                <a:latin typeface="Arial"/>
                <a:ea typeface="ＭＳ Ｐゴシック"/>
                <a:cs typeface="+mn-cs"/>
              </a:rPr>
              <a:t>NTT DOCOMO, INC.</a:t>
            </a:r>
            <a:endParaRPr kumimoji="1" lang="ja-JP" altLang="en-US" sz="2000" b="0" i="0" u="none" strike="noStrike" kern="0" cap="none" spc="0" normalizeH="0" baseline="0" noProof="0" dirty="0">
              <a:ln>
                <a:noFill/>
              </a:ln>
              <a:solidFill>
                <a:sysClr val="windowText" lastClr="000000"/>
              </a:solidFill>
              <a:effectLst/>
              <a:uLnTx/>
              <a:uFillTx/>
              <a:latin typeface="Arial"/>
              <a:ea typeface="ＭＳ Ｐゴシック"/>
              <a:cs typeface="+mn-cs"/>
            </a:endParaRPr>
          </a:p>
        </p:txBody>
      </p:sp>
      <p:sp>
        <p:nvSpPr>
          <p:cNvPr id="8" name="正方形/長方形 7">
            <a:extLst>
              <a:ext uri="{FF2B5EF4-FFF2-40B4-BE49-F238E27FC236}">
                <a16:creationId xmlns:a16="http://schemas.microsoft.com/office/drawing/2014/main" id="{CD890D34-45CF-4DCA-80FA-E2FAC07E31BC}"/>
              </a:ext>
            </a:extLst>
          </p:cNvPr>
          <p:cNvSpPr/>
          <p:nvPr/>
        </p:nvSpPr>
        <p:spPr>
          <a:xfrm>
            <a:off x="375838" y="1105425"/>
            <a:ext cx="8384583"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prstClr val="black"/>
                </a:solidFill>
                <a:effectLst/>
                <a:uLnTx/>
                <a:uFillTx/>
              </a:rPr>
              <a:t>Agenda Item  :     </a:t>
            </a:r>
            <a:r>
              <a:rPr lang="en-US" altLang="ja-JP" sz="1600" b="1" dirty="0"/>
              <a:t>9.2.1</a:t>
            </a:r>
            <a:r>
              <a:rPr kumimoji="0" lang="en-US" altLang="ja-JP" sz="1600" b="1" i="0" u="none" strike="noStrike" kern="0" cap="none" spc="0" normalizeH="0" baseline="0" noProof="0" dirty="0">
                <a:ln>
                  <a:noFill/>
                </a:ln>
                <a:solidFill>
                  <a:prstClr val="black"/>
                </a:solidFill>
                <a:effectLst/>
                <a:uLnTx/>
                <a:uFillTx/>
              </a:rPr>
              <a:t>					      </a:t>
            </a:r>
            <a:r>
              <a:rPr lang="en-US" altLang="ja-JP" sz="1600" b="1" dirty="0"/>
              <a:t>R4-1713182</a:t>
            </a:r>
            <a:r>
              <a:rPr kumimoji="0" lang="en-US" altLang="ja-JP" sz="1600" b="1" i="0" u="none" strike="noStrike" kern="0" cap="none" spc="0" normalizeH="0" baseline="0" noProof="0" dirty="0">
                <a:ln>
                  <a:noFill/>
                </a:ln>
                <a:solidFill>
                  <a:prstClr val="black"/>
                </a:solidFill>
                <a:effectLst/>
                <a:uLnTx/>
                <a:uFillTx/>
              </a:rPr>
              <a:t>   Document for :     Approval</a:t>
            </a:r>
          </a:p>
        </p:txBody>
      </p:sp>
      <p:sp>
        <p:nvSpPr>
          <p:cNvPr id="9" name="正方形/長方形 8">
            <a:extLst>
              <a:ext uri="{FF2B5EF4-FFF2-40B4-BE49-F238E27FC236}">
                <a16:creationId xmlns:a16="http://schemas.microsoft.com/office/drawing/2014/main" id="{46145D24-4570-41E3-853E-05CB1F2F64DC}"/>
              </a:ext>
            </a:extLst>
          </p:cNvPr>
          <p:cNvSpPr/>
          <p:nvPr/>
        </p:nvSpPr>
        <p:spPr>
          <a:xfrm>
            <a:off x="135613" y="169264"/>
            <a:ext cx="8384583" cy="83099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prstClr val="black"/>
                </a:solidFill>
                <a:effectLst/>
                <a:uLnTx/>
                <a:uFillTx/>
              </a:rPr>
              <a:t>GPP TSG-RAN WG4 Meeting #85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prstClr val="black"/>
                </a:solidFill>
                <a:effectLst/>
                <a:uLnTx/>
                <a:uFillTx/>
              </a:rPr>
              <a:t>Reno, US, 27</a:t>
            </a:r>
            <a:r>
              <a:rPr kumimoji="0" lang="en-US" altLang="ja-JP" sz="1600" b="1" i="0" u="none" strike="noStrike" kern="0" cap="none" spc="0" normalizeH="0" baseline="30000" noProof="0" dirty="0">
                <a:ln>
                  <a:noFill/>
                </a:ln>
                <a:solidFill>
                  <a:prstClr val="black"/>
                </a:solidFill>
                <a:effectLst/>
                <a:uLnTx/>
                <a:uFillTx/>
              </a:rPr>
              <a:t>th</a:t>
            </a:r>
            <a:r>
              <a:rPr kumimoji="0" lang="en-US" altLang="ja-JP" sz="1600" b="1" i="0" u="none" strike="noStrike" kern="0" cap="none" spc="0" normalizeH="0" baseline="0" noProof="0" dirty="0">
                <a:ln>
                  <a:noFill/>
                </a:ln>
                <a:solidFill>
                  <a:prstClr val="black"/>
                </a:solidFill>
                <a:effectLst/>
                <a:uLnTx/>
                <a:uFillTx/>
              </a:rPr>
              <a:t>  November – 1</a:t>
            </a:r>
            <a:r>
              <a:rPr kumimoji="0" lang="en-US" altLang="ja-JP" sz="1600" b="1" i="0" u="none" strike="noStrike" kern="0" cap="none" spc="0" normalizeH="0" baseline="30000" noProof="0" dirty="0">
                <a:ln>
                  <a:noFill/>
                </a:ln>
                <a:solidFill>
                  <a:prstClr val="black"/>
                </a:solidFill>
                <a:effectLst/>
                <a:uLnTx/>
                <a:uFillTx/>
              </a:rPr>
              <a:t>st</a:t>
            </a:r>
            <a:r>
              <a:rPr kumimoji="0" lang="en-US" altLang="ja-JP" sz="1600" b="1" i="0" u="none" strike="noStrike" kern="0" cap="none" spc="0" normalizeH="0" baseline="0" noProof="0" dirty="0">
                <a:ln>
                  <a:noFill/>
                </a:ln>
                <a:solidFill>
                  <a:prstClr val="black"/>
                </a:solidFill>
                <a:effectLst/>
                <a:uLnTx/>
                <a:uFillTx/>
              </a:rPr>
              <a:t>  December 2017</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600" b="1"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4215415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latin typeface="Meiryo UI" panose="020B0604030504040204" pitchFamily="50" charset="-128"/>
                <a:cs typeface="Meiryo UI" panose="020B0604030504040204" pitchFamily="50" charset="-128"/>
              </a:rPr>
              <a:t>Introduction</a:t>
            </a:r>
            <a:endParaRPr kumimoji="1" lang="ja-JP" altLang="en-US" dirty="0">
              <a:latin typeface="Meiryo UI" panose="020B0604030504040204" pitchFamily="50" charset="-128"/>
              <a:cs typeface="Meiryo UI" panose="020B0604030504040204" pitchFamily="50" charset="-128"/>
            </a:endParaRPr>
          </a:p>
        </p:txBody>
      </p:sp>
      <p:sp>
        <p:nvSpPr>
          <p:cNvPr id="3" name="コンテンツ プレースホルダー 2"/>
          <p:cNvSpPr>
            <a:spLocks noGrp="1"/>
          </p:cNvSpPr>
          <p:nvPr>
            <p:ph idx="1"/>
          </p:nvPr>
        </p:nvSpPr>
        <p:spPr/>
        <p:txBody>
          <a:bodyPr/>
          <a:lstStyle/>
          <a:p>
            <a:pPr eaLnBrk="1"/>
            <a:r>
              <a:rPr lang="en-US" altLang="ja-JP" sz="2000" dirty="0"/>
              <a:t>Summary of proposal</a:t>
            </a:r>
          </a:p>
          <a:p>
            <a:pPr lvl="1" eaLnBrk="1"/>
            <a:r>
              <a:rPr lang="en-US" altLang="ja-JP" sz="1600" dirty="0"/>
              <a:t>This material proposes to make n5 usage in Japan possible and provide specific requirements to make it. </a:t>
            </a:r>
          </a:p>
          <a:p>
            <a:pPr eaLnBrk="1"/>
            <a:r>
              <a:rPr lang="en-US" altLang="ja-JP" sz="2000" dirty="0"/>
              <a:t>Motivation</a:t>
            </a:r>
          </a:p>
          <a:p>
            <a:pPr lvl="1" eaLnBrk="1"/>
            <a:r>
              <a:rPr lang="en-US" altLang="ja-JP" sz="1600" dirty="0"/>
              <a:t>Now most of the LTE Band 19 capable terminals support LTE Band 5 as well since the frequency range of LTE Band 5 completely cover that of LTE Band 19 so that they can use common analogue components.</a:t>
            </a:r>
          </a:p>
          <a:p>
            <a:pPr lvl="1" eaLnBrk="1"/>
            <a:r>
              <a:rPr lang="en-US" altLang="ja-JP" sz="1600" dirty="0"/>
              <a:t>Despite that fact that the common analogue devices are used for both bands, they have been defined in different ways. This leads to more tests to make devices have capabilities for two similar bands and more band combinations. This also loses opportunities of international roaming.</a:t>
            </a:r>
          </a:p>
          <a:p>
            <a:pPr lvl="2" eaLnBrk="1"/>
            <a:r>
              <a:rPr lang="en-US" altLang="ja-JP" sz="1400" dirty="0"/>
              <a:t>Note that LTE Band 5 is not only available in US but also in some other countries.</a:t>
            </a:r>
            <a:endParaRPr lang="en-US" altLang="ja-JP" sz="1200" dirty="0"/>
          </a:p>
          <a:p>
            <a:pPr lvl="1" eaLnBrk="1"/>
            <a:r>
              <a:rPr lang="en-US" altLang="ja-JP" sz="1600" dirty="0"/>
              <a:t>Hence, we believe it is time to make n5 available in Japan as 850 MHz band.</a:t>
            </a:r>
          </a:p>
        </p:txBody>
      </p:sp>
      <p:graphicFrame>
        <p:nvGraphicFramePr>
          <p:cNvPr id="4" name="Group 244"/>
          <p:cNvGraphicFramePr>
            <a:graphicFrameLocks noGrp="1"/>
          </p:cNvGraphicFramePr>
          <p:nvPr>
            <p:extLst>
              <p:ext uri="{D42A27DB-BD31-4B8C-83A1-F6EECF244321}">
                <p14:modId xmlns:p14="http://schemas.microsoft.com/office/powerpoint/2010/main" val="1635979158"/>
              </p:ext>
            </p:extLst>
          </p:nvPr>
        </p:nvGraphicFramePr>
        <p:xfrm>
          <a:off x="1539184" y="5157192"/>
          <a:ext cx="7353296" cy="1344150"/>
        </p:xfrm>
        <a:graphic>
          <a:graphicData uri="http://schemas.openxmlformats.org/drawingml/2006/table">
            <a:tbl>
              <a:tblPr/>
              <a:tblGrid>
                <a:gridCol w="375331">
                  <a:extLst>
                    <a:ext uri="{9D8B030D-6E8A-4147-A177-3AD203B41FA5}">
                      <a16:colId xmlns:a16="http://schemas.microsoft.com/office/drawing/2014/main" val="20000"/>
                    </a:ext>
                  </a:extLst>
                </a:gridCol>
                <a:gridCol w="410469">
                  <a:extLst>
                    <a:ext uri="{9D8B030D-6E8A-4147-A177-3AD203B41FA5}">
                      <a16:colId xmlns:a16="http://schemas.microsoft.com/office/drawing/2014/main" val="20001"/>
                    </a:ext>
                  </a:extLst>
                </a:gridCol>
                <a:gridCol w="410468">
                  <a:extLst>
                    <a:ext uri="{9D8B030D-6E8A-4147-A177-3AD203B41FA5}">
                      <a16:colId xmlns:a16="http://schemas.microsoft.com/office/drawing/2014/main" val="20002"/>
                    </a:ext>
                  </a:extLst>
                </a:gridCol>
                <a:gridCol w="410469">
                  <a:extLst>
                    <a:ext uri="{9D8B030D-6E8A-4147-A177-3AD203B41FA5}">
                      <a16:colId xmlns:a16="http://schemas.microsoft.com/office/drawing/2014/main" val="20003"/>
                    </a:ext>
                  </a:extLst>
                </a:gridCol>
                <a:gridCol w="410468">
                  <a:extLst>
                    <a:ext uri="{9D8B030D-6E8A-4147-A177-3AD203B41FA5}">
                      <a16:colId xmlns:a16="http://schemas.microsoft.com/office/drawing/2014/main" val="20004"/>
                    </a:ext>
                  </a:extLst>
                </a:gridCol>
                <a:gridCol w="410469">
                  <a:extLst>
                    <a:ext uri="{9D8B030D-6E8A-4147-A177-3AD203B41FA5}">
                      <a16:colId xmlns:a16="http://schemas.microsoft.com/office/drawing/2014/main" val="20005"/>
                    </a:ext>
                  </a:extLst>
                </a:gridCol>
                <a:gridCol w="410468">
                  <a:extLst>
                    <a:ext uri="{9D8B030D-6E8A-4147-A177-3AD203B41FA5}">
                      <a16:colId xmlns:a16="http://schemas.microsoft.com/office/drawing/2014/main" val="20006"/>
                    </a:ext>
                  </a:extLst>
                </a:gridCol>
                <a:gridCol w="410469">
                  <a:extLst>
                    <a:ext uri="{9D8B030D-6E8A-4147-A177-3AD203B41FA5}">
                      <a16:colId xmlns:a16="http://schemas.microsoft.com/office/drawing/2014/main" val="20007"/>
                    </a:ext>
                  </a:extLst>
                </a:gridCol>
                <a:gridCol w="410468">
                  <a:extLst>
                    <a:ext uri="{9D8B030D-6E8A-4147-A177-3AD203B41FA5}">
                      <a16:colId xmlns:a16="http://schemas.microsoft.com/office/drawing/2014/main" val="20008"/>
                    </a:ext>
                  </a:extLst>
                </a:gridCol>
                <a:gridCol w="410469">
                  <a:extLst>
                    <a:ext uri="{9D8B030D-6E8A-4147-A177-3AD203B41FA5}">
                      <a16:colId xmlns:a16="http://schemas.microsoft.com/office/drawing/2014/main" val="20009"/>
                    </a:ext>
                  </a:extLst>
                </a:gridCol>
                <a:gridCol w="410468">
                  <a:extLst>
                    <a:ext uri="{9D8B030D-6E8A-4147-A177-3AD203B41FA5}">
                      <a16:colId xmlns:a16="http://schemas.microsoft.com/office/drawing/2014/main" val="20010"/>
                    </a:ext>
                  </a:extLst>
                </a:gridCol>
                <a:gridCol w="410469">
                  <a:extLst>
                    <a:ext uri="{9D8B030D-6E8A-4147-A177-3AD203B41FA5}">
                      <a16:colId xmlns:a16="http://schemas.microsoft.com/office/drawing/2014/main" val="20011"/>
                    </a:ext>
                  </a:extLst>
                </a:gridCol>
                <a:gridCol w="410468">
                  <a:extLst>
                    <a:ext uri="{9D8B030D-6E8A-4147-A177-3AD203B41FA5}">
                      <a16:colId xmlns:a16="http://schemas.microsoft.com/office/drawing/2014/main" val="20012"/>
                    </a:ext>
                  </a:extLst>
                </a:gridCol>
                <a:gridCol w="410469">
                  <a:extLst>
                    <a:ext uri="{9D8B030D-6E8A-4147-A177-3AD203B41FA5}">
                      <a16:colId xmlns:a16="http://schemas.microsoft.com/office/drawing/2014/main" val="20013"/>
                    </a:ext>
                  </a:extLst>
                </a:gridCol>
                <a:gridCol w="410468">
                  <a:extLst>
                    <a:ext uri="{9D8B030D-6E8A-4147-A177-3AD203B41FA5}">
                      <a16:colId xmlns:a16="http://schemas.microsoft.com/office/drawing/2014/main" val="20014"/>
                    </a:ext>
                  </a:extLst>
                </a:gridCol>
                <a:gridCol w="410469">
                  <a:extLst>
                    <a:ext uri="{9D8B030D-6E8A-4147-A177-3AD203B41FA5}">
                      <a16:colId xmlns:a16="http://schemas.microsoft.com/office/drawing/2014/main" val="20015"/>
                    </a:ext>
                  </a:extLst>
                </a:gridCol>
                <a:gridCol w="410468">
                  <a:extLst>
                    <a:ext uri="{9D8B030D-6E8A-4147-A177-3AD203B41FA5}">
                      <a16:colId xmlns:a16="http://schemas.microsoft.com/office/drawing/2014/main" val="20016"/>
                    </a:ext>
                  </a:extLst>
                </a:gridCol>
                <a:gridCol w="410469">
                  <a:extLst>
                    <a:ext uri="{9D8B030D-6E8A-4147-A177-3AD203B41FA5}">
                      <a16:colId xmlns:a16="http://schemas.microsoft.com/office/drawing/2014/main" val="20017"/>
                    </a:ext>
                  </a:extLst>
                </a:gridCol>
              </a:tblGrid>
              <a:tr h="672075">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72075">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20000"/>
                        </a:spcBef>
                        <a:spcAft>
                          <a:spcPct val="0"/>
                        </a:spcAft>
                        <a:buClrTx/>
                        <a:buSzPct val="120000"/>
                        <a:buFont typeface="Wingdings" pitchFamily="2" charset="2"/>
                        <a:buNone/>
                        <a:tabLst/>
                      </a:pPr>
                      <a:endParaRPr kumimoji="1" lang="ja-JP" altLang="ja-JP" sz="1200" b="0" i="0" u="none" strike="noStrike" cap="none" normalizeH="0" baseline="0" dirty="0">
                        <a:ln>
                          <a:noFill/>
                        </a:ln>
                        <a:solidFill>
                          <a:srgbClr val="292929"/>
                        </a:solidFill>
                        <a:effectLst/>
                        <a:latin typeface="Arial" pitchFamily="34" charset="0"/>
                        <a:ea typeface="ＭＳ Ｐゴシック" pitchFamily="50" charset="-128"/>
                      </a:endParaRPr>
                    </a:p>
                  </a:txBody>
                  <a:tcPr marL="91432" marR="91432" marT="45727" marB="45727"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5" name="Rectangle 69"/>
          <p:cNvSpPr>
            <a:spLocks noChangeArrowheads="1"/>
          </p:cNvSpPr>
          <p:nvPr/>
        </p:nvSpPr>
        <p:spPr bwMode="auto">
          <a:xfrm>
            <a:off x="3162484" y="5301789"/>
            <a:ext cx="1231900" cy="287337"/>
          </a:xfrm>
          <a:prstGeom prst="rect">
            <a:avLst/>
          </a:prstGeom>
          <a:solidFill>
            <a:srgbClr val="FF0000">
              <a:alpha val="30196"/>
            </a:srgbClr>
          </a:solidFill>
          <a:ln w="9525" algn="ctr">
            <a:noFill/>
            <a:miter lim="800000"/>
            <a:headEnd/>
            <a:tailEnd/>
          </a:ln>
        </p:spPr>
        <p:txBody>
          <a:bodyPr wrap="none" anchor="ctr"/>
          <a:lstStyle/>
          <a:p>
            <a:pPr algn="ctr" fontAlgn="auto">
              <a:spcBef>
                <a:spcPts val="0"/>
              </a:spcBef>
              <a:spcAft>
                <a:spcPts val="0"/>
              </a:spcAft>
            </a:pPr>
            <a:r>
              <a:rPr lang="en-US" altLang="ja-JP"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B19(Uplink)</a:t>
            </a:r>
          </a:p>
        </p:txBody>
      </p:sp>
      <p:sp>
        <p:nvSpPr>
          <p:cNvPr id="6" name="Rectangle 71"/>
          <p:cNvSpPr>
            <a:spLocks noChangeArrowheads="1"/>
          </p:cNvSpPr>
          <p:nvPr/>
        </p:nvSpPr>
        <p:spPr bwMode="auto">
          <a:xfrm>
            <a:off x="6842309" y="5301789"/>
            <a:ext cx="1244600" cy="287337"/>
          </a:xfrm>
          <a:prstGeom prst="rect">
            <a:avLst/>
          </a:prstGeom>
          <a:solidFill>
            <a:srgbClr val="FF0000">
              <a:alpha val="30196"/>
            </a:srgbClr>
          </a:solidFill>
          <a:ln w="9525" algn="ctr">
            <a:noFill/>
            <a:miter lim="800000"/>
            <a:headEnd/>
            <a:tailEnd/>
          </a:ln>
        </p:spPr>
        <p:txBody>
          <a:bodyPr wrap="none" anchor="ctr"/>
          <a:lstStyle/>
          <a:p>
            <a:pPr algn="ctr" fontAlgn="auto">
              <a:spcBef>
                <a:spcPts val="0"/>
              </a:spcBef>
              <a:spcAft>
                <a:spcPts val="0"/>
              </a:spcAft>
            </a:pPr>
            <a:r>
              <a:rPr lang="en-US" altLang="ja-JP"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B19(Downlink)</a:t>
            </a:r>
          </a:p>
        </p:txBody>
      </p:sp>
      <p:sp>
        <p:nvSpPr>
          <p:cNvPr id="7" name="Text Box 72"/>
          <p:cNvSpPr txBox="1">
            <a:spLocks noChangeArrowheads="1"/>
          </p:cNvSpPr>
          <p:nvPr/>
        </p:nvSpPr>
        <p:spPr bwMode="auto">
          <a:xfrm>
            <a:off x="6615892" y="5589820"/>
            <a:ext cx="288541" cy="184666"/>
          </a:xfrm>
          <a:prstGeom prst="rect">
            <a:avLst/>
          </a:prstGeom>
          <a:noFill/>
          <a:ln w="9525" algn="ctr">
            <a:noFill/>
            <a:miter lim="800000"/>
            <a:headEnd/>
            <a:tailEnd/>
          </a:ln>
        </p:spPr>
        <p:txBody>
          <a:bodyPr wrap="none" lIns="0" tIns="0" rIns="0" bIns="0">
            <a:spAutoFit/>
          </a:bodyPr>
          <a:lstStyle/>
          <a:p>
            <a:pPr eaLnBrk="0" fontAlgn="auto" hangingPunct="0">
              <a:spcBef>
                <a:spcPts val="0"/>
              </a:spcBef>
              <a:spcAft>
                <a:spcPts val="0"/>
              </a:spcAft>
            </a:pPr>
            <a:r>
              <a:rPr lang="en-US" altLang="ja-JP"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875</a:t>
            </a:r>
          </a:p>
        </p:txBody>
      </p:sp>
      <p:sp>
        <p:nvSpPr>
          <p:cNvPr id="8" name="Text Box 74"/>
          <p:cNvSpPr txBox="1">
            <a:spLocks noChangeArrowheads="1"/>
          </p:cNvSpPr>
          <p:nvPr/>
        </p:nvSpPr>
        <p:spPr bwMode="auto">
          <a:xfrm>
            <a:off x="7940102" y="5589820"/>
            <a:ext cx="288541" cy="184666"/>
          </a:xfrm>
          <a:prstGeom prst="rect">
            <a:avLst/>
          </a:prstGeom>
          <a:noFill/>
          <a:ln w="9525" algn="ctr">
            <a:noFill/>
            <a:miter lim="800000"/>
            <a:headEnd/>
            <a:tailEnd/>
          </a:ln>
        </p:spPr>
        <p:txBody>
          <a:bodyPr wrap="none" lIns="0" tIns="0" rIns="0" bIns="0">
            <a:spAutoFit/>
          </a:bodyPr>
          <a:lstStyle/>
          <a:p>
            <a:pPr eaLnBrk="0" fontAlgn="auto" hangingPunct="0">
              <a:spcBef>
                <a:spcPts val="0"/>
              </a:spcBef>
              <a:spcAft>
                <a:spcPts val="0"/>
              </a:spcAft>
            </a:pPr>
            <a:r>
              <a:rPr lang="en-US" altLang="ja-JP" sz="1200">
                <a:solidFill>
                  <a:prstClr val="black"/>
                </a:solidFill>
                <a:latin typeface="Meiryo UI" panose="020B0604030504040204" pitchFamily="50" charset="-128"/>
                <a:ea typeface="Meiryo UI" panose="020B0604030504040204" pitchFamily="50" charset="-128"/>
                <a:cs typeface="Meiryo UI" panose="020B0604030504040204" pitchFamily="50" charset="-128"/>
              </a:rPr>
              <a:t>890</a:t>
            </a:r>
          </a:p>
        </p:txBody>
      </p:sp>
      <p:sp>
        <p:nvSpPr>
          <p:cNvPr id="9" name="Text Box 82"/>
          <p:cNvSpPr txBox="1">
            <a:spLocks noChangeArrowheads="1"/>
          </p:cNvSpPr>
          <p:nvPr/>
        </p:nvSpPr>
        <p:spPr bwMode="auto">
          <a:xfrm>
            <a:off x="4230114" y="5589820"/>
            <a:ext cx="288541" cy="184666"/>
          </a:xfrm>
          <a:prstGeom prst="rect">
            <a:avLst/>
          </a:prstGeom>
          <a:noFill/>
          <a:ln w="9525" algn="ctr">
            <a:noFill/>
            <a:miter lim="800000"/>
            <a:headEnd/>
            <a:tailEnd/>
          </a:ln>
        </p:spPr>
        <p:txBody>
          <a:bodyPr wrap="none" lIns="0" tIns="0" rIns="0" bIns="0">
            <a:spAutoFit/>
          </a:bodyPr>
          <a:lstStyle/>
          <a:p>
            <a:pPr eaLnBrk="0" fontAlgn="auto" hangingPunct="0">
              <a:spcBef>
                <a:spcPts val="0"/>
              </a:spcBef>
              <a:spcAft>
                <a:spcPts val="0"/>
              </a:spcAft>
            </a:pPr>
            <a:r>
              <a:rPr lang="en-US" altLang="ja-JP" sz="1200">
                <a:solidFill>
                  <a:prstClr val="black"/>
                </a:solidFill>
                <a:latin typeface="Meiryo UI" panose="020B0604030504040204" pitchFamily="50" charset="-128"/>
                <a:ea typeface="Meiryo UI" panose="020B0604030504040204" pitchFamily="50" charset="-128"/>
                <a:cs typeface="Meiryo UI" panose="020B0604030504040204" pitchFamily="50" charset="-128"/>
              </a:rPr>
              <a:t>845</a:t>
            </a:r>
          </a:p>
        </p:txBody>
      </p:sp>
      <p:sp>
        <p:nvSpPr>
          <p:cNvPr id="10" name="Text Box 83"/>
          <p:cNvSpPr txBox="1">
            <a:spLocks noChangeArrowheads="1"/>
          </p:cNvSpPr>
          <p:nvPr/>
        </p:nvSpPr>
        <p:spPr bwMode="auto">
          <a:xfrm>
            <a:off x="2974986" y="5589820"/>
            <a:ext cx="288541" cy="184666"/>
          </a:xfrm>
          <a:prstGeom prst="rect">
            <a:avLst/>
          </a:prstGeom>
          <a:noFill/>
          <a:ln w="9525" algn="ctr">
            <a:noFill/>
            <a:miter lim="800000"/>
            <a:headEnd/>
            <a:tailEnd/>
          </a:ln>
        </p:spPr>
        <p:txBody>
          <a:bodyPr wrap="none" lIns="0" tIns="0" rIns="0" bIns="0">
            <a:spAutoFit/>
          </a:bodyPr>
          <a:lstStyle/>
          <a:p>
            <a:pPr eaLnBrk="0" fontAlgn="auto" hangingPunct="0">
              <a:spcBef>
                <a:spcPts val="0"/>
              </a:spcBef>
              <a:spcAft>
                <a:spcPts val="0"/>
              </a:spcAft>
            </a:pPr>
            <a:r>
              <a:rPr lang="en-US" altLang="ja-JP"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830</a:t>
            </a:r>
          </a:p>
        </p:txBody>
      </p:sp>
      <p:sp>
        <p:nvSpPr>
          <p:cNvPr id="11" name="Rectangle 92"/>
          <p:cNvSpPr>
            <a:spLocks noChangeArrowheads="1"/>
          </p:cNvSpPr>
          <p:nvPr/>
        </p:nvSpPr>
        <p:spPr bwMode="auto">
          <a:xfrm>
            <a:off x="2648134" y="5949280"/>
            <a:ext cx="2046288" cy="288925"/>
          </a:xfrm>
          <a:prstGeom prst="rect">
            <a:avLst/>
          </a:prstGeom>
          <a:solidFill>
            <a:srgbClr val="FFFF00">
              <a:alpha val="30196"/>
            </a:srgbClr>
          </a:solidFill>
          <a:ln w="9525" algn="ctr">
            <a:noFill/>
            <a:miter lim="800000"/>
            <a:headEnd/>
            <a:tailEnd/>
          </a:ln>
        </p:spPr>
        <p:txBody>
          <a:bodyPr wrap="none" anchor="ctr"/>
          <a:lstStyle/>
          <a:p>
            <a:pPr algn="ctr" fontAlgn="auto">
              <a:spcBef>
                <a:spcPts val="0"/>
              </a:spcBef>
              <a:spcAft>
                <a:spcPts val="0"/>
              </a:spcAft>
            </a:pPr>
            <a:r>
              <a:rPr lang="en-US" altLang="ja-JP"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B5(Uplink)</a:t>
            </a:r>
          </a:p>
        </p:txBody>
      </p:sp>
      <p:sp>
        <p:nvSpPr>
          <p:cNvPr id="12" name="Rectangle 93"/>
          <p:cNvSpPr>
            <a:spLocks noChangeArrowheads="1"/>
          </p:cNvSpPr>
          <p:nvPr/>
        </p:nvSpPr>
        <p:spPr bwMode="auto">
          <a:xfrm>
            <a:off x="6324784" y="5949280"/>
            <a:ext cx="2057400" cy="288925"/>
          </a:xfrm>
          <a:prstGeom prst="rect">
            <a:avLst/>
          </a:prstGeom>
          <a:solidFill>
            <a:srgbClr val="FFFF00">
              <a:alpha val="30196"/>
            </a:srgbClr>
          </a:solidFill>
          <a:ln w="9525" algn="ctr">
            <a:noFill/>
            <a:miter lim="800000"/>
            <a:headEnd/>
            <a:tailEnd/>
          </a:ln>
        </p:spPr>
        <p:txBody>
          <a:bodyPr wrap="none" anchor="ctr"/>
          <a:lstStyle/>
          <a:p>
            <a:pPr algn="ctr" fontAlgn="auto">
              <a:spcBef>
                <a:spcPts val="0"/>
              </a:spcBef>
              <a:spcAft>
                <a:spcPts val="0"/>
              </a:spcAft>
            </a:pPr>
            <a:r>
              <a:rPr lang="en-US" altLang="ja-JP"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B5(Downlink)</a:t>
            </a:r>
          </a:p>
        </p:txBody>
      </p:sp>
      <p:sp>
        <p:nvSpPr>
          <p:cNvPr id="13" name="Text Box 84"/>
          <p:cNvSpPr txBox="1">
            <a:spLocks noChangeArrowheads="1"/>
          </p:cNvSpPr>
          <p:nvPr/>
        </p:nvSpPr>
        <p:spPr bwMode="auto">
          <a:xfrm>
            <a:off x="8199622" y="6198517"/>
            <a:ext cx="288541" cy="184666"/>
          </a:xfrm>
          <a:prstGeom prst="rect">
            <a:avLst/>
          </a:prstGeom>
          <a:noFill/>
          <a:ln w="9525" algn="ctr">
            <a:noFill/>
            <a:miter lim="800000"/>
            <a:headEnd/>
            <a:tailEnd/>
          </a:ln>
        </p:spPr>
        <p:txBody>
          <a:bodyPr wrap="none" lIns="0" tIns="0" rIns="0" bIns="0">
            <a:spAutoFit/>
          </a:bodyPr>
          <a:lstStyle/>
          <a:p>
            <a:pPr eaLnBrk="0" fontAlgn="auto" hangingPunct="0">
              <a:spcBef>
                <a:spcPts val="0"/>
              </a:spcBef>
              <a:spcAft>
                <a:spcPts val="0"/>
              </a:spcAft>
            </a:pPr>
            <a:r>
              <a:rPr lang="en-US" altLang="ja-JP" sz="1200">
                <a:solidFill>
                  <a:prstClr val="black"/>
                </a:solidFill>
                <a:latin typeface="Meiryo UI" panose="020B0604030504040204" pitchFamily="50" charset="-128"/>
                <a:ea typeface="Meiryo UI" panose="020B0604030504040204" pitchFamily="50" charset="-128"/>
                <a:cs typeface="Meiryo UI" panose="020B0604030504040204" pitchFamily="50" charset="-128"/>
              </a:rPr>
              <a:t>894</a:t>
            </a:r>
          </a:p>
        </p:txBody>
      </p:sp>
      <p:sp>
        <p:nvSpPr>
          <p:cNvPr id="14" name="Text Box 85"/>
          <p:cNvSpPr txBox="1">
            <a:spLocks noChangeArrowheads="1"/>
          </p:cNvSpPr>
          <p:nvPr/>
        </p:nvSpPr>
        <p:spPr bwMode="auto">
          <a:xfrm>
            <a:off x="2557647" y="6198517"/>
            <a:ext cx="288541" cy="184666"/>
          </a:xfrm>
          <a:prstGeom prst="rect">
            <a:avLst/>
          </a:prstGeom>
          <a:noFill/>
          <a:ln w="9525" algn="ctr">
            <a:noFill/>
            <a:miter lim="800000"/>
            <a:headEnd/>
            <a:tailEnd/>
          </a:ln>
        </p:spPr>
        <p:txBody>
          <a:bodyPr wrap="none" lIns="0" tIns="0" rIns="0" bIns="0">
            <a:spAutoFit/>
          </a:bodyPr>
          <a:lstStyle/>
          <a:p>
            <a:pPr eaLnBrk="0" fontAlgn="auto" hangingPunct="0">
              <a:spcBef>
                <a:spcPts val="0"/>
              </a:spcBef>
              <a:spcAft>
                <a:spcPts val="0"/>
              </a:spcAft>
            </a:pPr>
            <a:r>
              <a:rPr lang="en-US" altLang="ja-JP" sz="1200">
                <a:solidFill>
                  <a:prstClr val="black"/>
                </a:solidFill>
                <a:latin typeface="Meiryo UI" panose="020B0604030504040204" pitchFamily="50" charset="-128"/>
                <a:ea typeface="Meiryo UI" panose="020B0604030504040204" pitchFamily="50" charset="-128"/>
                <a:cs typeface="Meiryo UI" panose="020B0604030504040204" pitchFamily="50" charset="-128"/>
              </a:rPr>
              <a:t>824</a:t>
            </a:r>
          </a:p>
        </p:txBody>
      </p:sp>
      <p:sp>
        <p:nvSpPr>
          <p:cNvPr id="15" name="Text Box 86"/>
          <p:cNvSpPr txBox="1">
            <a:spLocks noChangeArrowheads="1"/>
          </p:cNvSpPr>
          <p:nvPr/>
        </p:nvSpPr>
        <p:spPr bwMode="auto">
          <a:xfrm>
            <a:off x="4538847" y="6198517"/>
            <a:ext cx="387350" cy="184666"/>
          </a:xfrm>
          <a:prstGeom prst="rect">
            <a:avLst/>
          </a:prstGeom>
          <a:noFill/>
          <a:ln w="9525" algn="ctr">
            <a:noFill/>
            <a:miter lim="800000"/>
            <a:headEnd/>
            <a:tailEnd/>
          </a:ln>
        </p:spPr>
        <p:txBody>
          <a:bodyPr lIns="0" tIns="0" rIns="0" bIns="0">
            <a:spAutoFit/>
          </a:bodyPr>
          <a:lstStyle/>
          <a:p>
            <a:pPr eaLnBrk="0" fontAlgn="auto" hangingPunct="0">
              <a:spcBef>
                <a:spcPts val="0"/>
              </a:spcBef>
              <a:spcAft>
                <a:spcPts val="0"/>
              </a:spcAft>
            </a:pPr>
            <a:r>
              <a:rPr lang="en-US" altLang="ja-JP" sz="1200">
                <a:solidFill>
                  <a:prstClr val="black"/>
                </a:solidFill>
                <a:latin typeface="Meiryo UI" panose="020B0604030504040204" pitchFamily="50" charset="-128"/>
                <a:ea typeface="Meiryo UI" panose="020B0604030504040204" pitchFamily="50" charset="-128"/>
                <a:cs typeface="Meiryo UI" panose="020B0604030504040204" pitchFamily="50" charset="-128"/>
              </a:rPr>
              <a:t>849</a:t>
            </a:r>
          </a:p>
        </p:txBody>
      </p:sp>
      <p:sp>
        <p:nvSpPr>
          <p:cNvPr id="16" name="Text Box 87"/>
          <p:cNvSpPr txBox="1">
            <a:spLocks noChangeArrowheads="1"/>
          </p:cNvSpPr>
          <p:nvPr/>
        </p:nvSpPr>
        <p:spPr bwMode="auto">
          <a:xfrm>
            <a:off x="6158097" y="6198517"/>
            <a:ext cx="288541" cy="184666"/>
          </a:xfrm>
          <a:prstGeom prst="rect">
            <a:avLst/>
          </a:prstGeom>
          <a:noFill/>
          <a:ln w="9525" algn="ctr">
            <a:noFill/>
            <a:miter lim="800000"/>
            <a:headEnd/>
            <a:tailEnd/>
          </a:ln>
        </p:spPr>
        <p:txBody>
          <a:bodyPr wrap="none" lIns="0" tIns="0" rIns="0" bIns="0">
            <a:spAutoFit/>
          </a:bodyPr>
          <a:lstStyle/>
          <a:p>
            <a:pPr eaLnBrk="0" fontAlgn="auto" hangingPunct="0">
              <a:spcBef>
                <a:spcPts val="0"/>
              </a:spcBef>
              <a:spcAft>
                <a:spcPts val="0"/>
              </a:spcAft>
            </a:pPr>
            <a:r>
              <a:rPr lang="en-US" altLang="ja-JP" sz="1200">
                <a:solidFill>
                  <a:prstClr val="black"/>
                </a:solidFill>
                <a:latin typeface="Meiryo UI" panose="020B0604030504040204" pitchFamily="50" charset="-128"/>
                <a:ea typeface="Meiryo UI" panose="020B0604030504040204" pitchFamily="50" charset="-128"/>
                <a:cs typeface="Meiryo UI" panose="020B0604030504040204" pitchFamily="50" charset="-128"/>
              </a:rPr>
              <a:t>869</a:t>
            </a:r>
          </a:p>
        </p:txBody>
      </p:sp>
      <p:sp>
        <p:nvSpPr>
          <p:cNvPr id="17" name="Rectangle 69"/>
          <p:cNvSpPr>
            <a:spLocks noChangeArrowheads="1"/>
          </p:cNvSpPr>
          <p:nvPr/>
        </p:nvSpPr>
        <p:spPr bwMode="auto">
          <a:xfrm>
            <a:off x="1930584" y="5301788"/>
            <a:ext cx="1231900" cy="287337"/>
          </a:xfrm>
          <a:prstGeom prst="rect">
            <a:avLst/>
          </a:prstGeom>
          <a:solidFill>
            <a:srgbClr val="9BBB59">
              <a:lumMod val="75000"/>
              <a:alpha val="30196"/>
            </a:srgbClr>
          </a:solidFill>
          <a:ln w="9525" algn="ctr">
            <a:no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B18(Uplink)</a:t>
            </a:r>
          </a:p>
        </p:txBody>
      </p:sp>
      <p:sp>
        <p:nvSpPr>
          <p:cNvPr id="18" name="Rectangle 71"/>
          <p:cNvSpPr>
            <a:spLocks noChangeArrowheads="1"/>
          </p:cNvSpPr>
          <p:nvPr/>
        </p:nvSpPr>
        <p:spPr bwMode="auto">
          <a:xfrm>
            <a:off x="5610409" y="5301788"/>
            <a:ext cx="1244600" cy="287337"/>
          </a:xfrm>
          <a:prstGeom prst="rect">
            <a:avLst/>
          </a:prstGeom>
          <a:solidFill>
            <a:srgbClr val="9BBB59">
              <a:lumMod val="75000"/>
              <a:alpha val="30196"/>
            </a:srgbClr>
          </a:solidFill>
          <a:ln w="9525" algn="ctr">
            <a:no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B18(Downlink)</a:t>
            </a:r>
          </a:p>
        </p:txBody>
      </p:sp>
      <p:sp>
        <p:nvSpPr>
          <p:cNvPr id="19" name="Text Box 83"/>
          <p:cNvSpPr txBox="1">
            <a:spLocks noChangeArrowheads="1"/>
          </p:cNvSpPr>
          <p:nvPr/>
        </p:nvSpPr>
        <p:spPr bwMode="auto">
          <a:xfrm>
            <a:off x="1755208" y="5589820"/>
            <a:ext cx="288541" cy="184666"/>
          </a:xfrm>
          <a:prstGeom prst="rect">
            <a:avLst/>
          </a:prstGeom>
          <a:noFill/>
          <a:ln w="9525" algn="ctr">
            <a:noFill/>
            <a:miter lim="800000"/>
            <a:headEnd/>
            <a:tailEnd/>
          </a:ln>
        </p:spPr>
        <p:txBody>
          <a:bodyPr wrap="none" lIns="0" tIns="0" rIns="0" bIns="0">
            <a:spAutoFit/>
          </a:bodyPr>
          <a:lstStyle/>
          <a:p>
            <a:pPr eaLnBrk="0" fontAlgn="auto" hangingPunct="0">
              <a:spcBef>
                <a:spcPts val="0"/>
              </a:spcBef>
              <a:spcAft>
                <a:spcPts val="0"/>
              </a:spcAft>
            </a:pPr>
            <a:r>
              <a:rPr lang="en-US" altLang="ja-JP"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815</a:t>
            </a:r>
          </a:p>
        </p:txBody>
      </p:sp>
      <p:sp>
        <p:nvSpPr>
          <p:cNvPr id="20" name="Text Box 83"/>
          <p:cNvSpPr txBox="1">
            <a:spLocks noChangeArrowheads="1"/>
          </p:cNvSpPr>
          <p:nvPr/>
        </p:nvSpPr>
        <p:spPr bwMode="auto">
          <a:xfrm>
            <a:off x="5388669" y="5589820"/>
            <a:ext cx="288541" cy="184666"/>
          </a:xfrm>
          <a:prstGeom prst="rect">
            <a:avLst/>
          </a:prstGeom>
          <a:noFill/>
          <a:ln w="9525" algn="ctr">
            <a:noFill/>
            <a:miter lim="800000"/>
            <a:headEnd/>
            <a:tailEnd/>
          </a:ln>
        </p:spPr>
        <p:txBody>
          <a:bodyPr wrap="none" lIns="0" tIns="0" rIns="0" bIns="0">
            <a:spAutoFit/>
          </a:bodyPr>
          <a:lstStyle/>
          <a:p>
            <a:pPr eaLnBrk="0" fontAlgn="auto" hangingPunct="0">
              <a:spcBef>
                <a:spcPts val="0"/>
              </a:spcBef>
              <a:spcAft>
                <a:spcPts val="0"/>
              </a:spcAft>
            </a:pPr>
            <a:r>
              <a:rPr lang="en-US" altLang="ja-JP" sz="12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860</a:t>
            </a:r>
          </a:p>
        </p:txBody>
      </p:sp>
      <p:sp>
        <p:nvSpPr>
          <p:cNvPr id="27" name="テキスト ボックス 26"/>
          <p:cNvSpPr txBox="1"/>
          <p:nvPr/>
        </p:nvSpPr>
        <p:spPr>
          <a:xfrm>
            <a:off x="264560" y="5229201"/>
            <a:ext cx="1367682" cy="461665"/>
          </a:xfrm>
          <a:prstGeom prst="rect">
            <a:avLst/>
          </a:prstGeom>
          <a:noFill/>
        </p:spPr>
        <p:txBody>
          <a:bodyPr wrap="none" rtlCol="0">
            <a:spAutoFit/>
          </a:bodyPr>
          <a:lstStyle/>
          <a:p>
            <a:r>
              <a:rPr kumimoji="1" lang="en-US" altLang="ja-JP" sz="1200" dirty="0">
                <a:latin typeface="Meiryo UI" panose="020B0604030504040204" pitchFamily="50" charset="-128"/>
                <a:ea typeface="Meiryo UI" panose="020B0604030504040204" pitchFamily="50" charset="-128"/>
                <a:cs typeface="Meiryo UI" panose="020B0604030504040204" pitchFamily="50" charset="-128"/>
              </a:rPr>
              <a:t>B18</a:t>
            </a:r>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 </a:t>
            </a:r>
            <a:r>
              <a:rPr kumimoji="1" lang="en-US" altLang="ja-JP" sz="1200" dirty="0">
                <a:latin typeface="Meiryo UI" panose="020B0604030504040204" pitchFamily="50" charset="-128"/>
                <a:ea typeface="Meiryo UI" panose="020B0604030504040204" pitchFamily="50" charset="-128"/>
                <a:cs typeface="Meiryo UI" panose="020B0604030504040204" pitchFamily="50" charset="-128"/>
              </a:rPr>
              <a:t>(KDDI)</a:t>
            </a:r>
          </a:p>
          <a:p>
            <a:r>
              <a:rPr kumimoji="1" lang="en-US" altLang="ja-JP" sz="1200" dirty="0">
                <a:latin typeface="Meiryo UI" panose="020B0604030504040204" pitchFamily="50" charset="-128"/>
                <a:ea typeface="Meiryo UI" panose="020B0604030504040204" pitchFamily="50" charset="-128"/>
                <a:cs typeface="Meiryo UI" panose="020B0604030504040204" pitchFamily="50" charset="-128"/>
              </a:rPr>
              <a:t>B19 (DOCOMO)</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テキスト ボックス 27"/>
          <p:cNvSpPr txBox="1"/>
          <p:nvPr/>
        </p:nvSpPr>
        <p:spPr>
          <a:xfrm>
            <a:off x="264560" y="6001544"/>
            <a:ext cx="385042" cy="276999"/>
          </a:xfrm>
          <a:prstGeom prst="rect">
            <a:avLst/>
          </a:prstGeom>
          <a:noFill/>
        </p:spPr>
        <p:txBody>
          <a:bodyPr wrap="none" rtlCol="0">
            <a:spAutoFit/>
          </a:bodyPr>
          <a:lstStyle/>
          <a:p>
            <a:r>
              <a:rPr kumimoji="1" lang="en-US" altLang="ja-JP" sz="1200" dirty="0">
                <a:latin typeface="Meiryo UI" panose="020B0604030504040204" pitchFamily="50" charset="-128"/>
                <a:ea typeface="Meiryo UI" panose="020B0604030504040204" pitchFamily="50" charset="-128"/>
                <a:cs typeface="Meiryo UI" panose="020B0604030504040204" pitchFamily="50" charset="-128"/>
              </a:rPr>
              <a:t>B5</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0" name="直線コネクタ 29"/>
          <p:cNvCxnSpPr/>
          <p:nvPr/>
        </p:nvCxnSpPr>
        <p:spPr>
          <a:xfrm flipH="1">
            <a:off x="251520" y="5823020"/>
            <a:ext cx="164074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6492856"/>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79388" y="115888"/>
            <a:ext cx="7704980" cy="865187"/>
          </a:xfrm>
        </p:spPr>
        <p:txBody>
          <a:bodyPr/>
          <a:lstStyle/>
          <a:p>
            <a:r>
              <a:rPr lang="en-US" altLang="ja-JP" sz="2200" dirty="0">
                <a:latin typeface="Meiryo UI" panose="020B0604030504040204" pitchFamily="50" charset="-128"/>
                <a:cs typeface="Meiryo UI" panose="020B0604030504040204" pitchFamily="50" charset="-128"/>
              </a:rPr>
              <a:t>Overview on things to make n5 available in Japan</a:t>
            </a:r>
            <a:endParaRPr kumimoji="1" lang="ja-JP" altLang="en-US" sz="2200" dirty="0">
              <a:latin typeface="Meiryo UI" panose="020B0604030504040204" pitchFamily="50" charset="-128"/>
              <a:cs typeface="Meiryo UI" panose="020B0604030504040204" pitchFamily="50" charset="-128"/>
            </a:endParaRPr>
          </a:p>
        </p:txBody>
      </p:sp>
      <p:sp>
        <p:nvSpPr>
          <p:cNvPr id="3" name="コンテンツ プレースホルダー 2"/>
          <p:cNvSpPr>
            <a:spLocks noGrp="1"/>
          </p:cNvSpPr>
          <p:nvPr>
            <p:ph idx="1"/>
          </p:nvPr>
        </p:nvSpPr>
        <p:spPr>
          <a:xfrm>
            <a:off x="179512" y="1071711"/>
            <a:ext cx="8785671" cy="5309617"/>
          </a:xfrm>
        </p:spPr>
        <p:txBody>
          <a:bodyPr/>
          <a:lstStyle/>
          <a:p>
            <a:pPr eaLnBrk="1"/>
            <a:r>
              <a:rPr lang="en-US" altLang="ja-JP" sz="2000" dirty="0"/>
              <a:t>Fundamental reason why LTE B5 has not been available in Japan</a:t>
            </a:r>
          </a:p>
          <a:p>
            <a:pPr lvl="1" eaLnBrk="1"/>
            <a:r>
              <a:rPr lang="en-US" altLang="ja-JP" sz="1600" dirty="0"/>
              <a:t>The fundamental difference is that LTE B5 does not deal with 15 MHz channel bandwidth while LTE B19 has to does.</a:t>
            </a:r>
          </a:p>
          <a:p>
            <a:pPr lvl="2" eaLnBrk="1"/>
            <a:r>
              <a:rPr lang="en-US" altLang="ja-JP" sz="1400" dirty="0"/>
              <a:t>Note that making up to 10MHz channel bandwidths available in Japan could be possible if we introduce resource block restriction method to protect LTE B18 and B19 DL without NS signaling and the associated A-MPR.</a:t>
            </a:r>
          </a:p>
          <a:p>
            <a:pPr marL="0" indent="0" eaLnBrk="1">
              <a:buNone/>
            </a:pPr>
            <a:endParaRPr lang="en-US" altLang="ja-JP" sz="1100" dirty="0"/>
          </a:p>
          <a:p>
            <a:pPr eaLnBrk="1"/>
            <a:r>
              <a:rPr lang="en-US" altLang="ja-JP" sz="2000" dirty="0"/>
              <a:t>For NR case,</a:t>
            </a:r>
          </a:p>
          <a:p>
            <a:pPr lvl="1" eaLnBrk="1"/>
            <a:r>
              <a:rPr lang="en-US" altLang="ja-JP" sz="1600" dirty="0"/>
              <a:t>Now n5 would be able to cover necessary channel bandwidths such that 5, 10 and 15 MHz [1]</a:t>
            </a:r>
          </a:p>
          <a:p>
            <a:pPr lvl="1" eaLnBrk="1"/>
            <a:r>
              <a:rPr lang="en-US" altLang="ja-JP" sz="1600" dirty="0"/>
              <a:t>In principle, the only thing to make n5 available in Japan is to introduce requirements to protect 860-890 MHz (DL of LTE B18 and LTE B19) with -40 dBm/MHz and associated NS and A-MPR requirements.</a:t>
            </a:r>
          </a:p>
          <a:p>
            <a:pPr lvl="1" eaLnBrk="1"/>
            <a:r>
              <a:rPr lang="en-US" altLang="ja-JP" sz="1600" dirty="0"/>
              <a:t>Note that from UE co-existence perspective, basically LTE B5 already covers what is needed for operation in Japan as can be seen in the spurious emission UE co-existence table in Table 6.6.3.2-1 TS36.101. </a:t>
            </a:r>
          </a:p>
          <a:p>
            <a:pPr lvl="1" eaLnBrk="1"/>
            <a:r>
              <a:rPr lang="en-US" altLang="ja-JP" sz="1600" dirty="0">
                <a:solidFill>
                  <a:srgbClr val="0000FF"/>
                </a:solidFill>
              </a:rPr>
              <a:t>Note that the existing LTE Band 5 operators do NOT have to pay attention to Japan specific signaling when they operate n5. This is because the NS signaling does not have to be signaled to UEs in their network.</a:t>
            </a:r>
          </a:p>
          <a:p>
            <a:pPr eaLnBrk="1"/>
            <a:endParaRPr lang="en-US" altLang="ja-JP" sz="2000" dirty="0">
              <a:latin typeface="Meiryo UI" panose="020B0604030504040204" pitchFamily="50" charset="-128"/>
              <a:cs typeface="Meiryo UI" panose="020B0604030504040204" pitchFamily="50" charset="-128"/>
            </a:endParaRPr>
          </a:p>
        </p:txBody>
      </p:sp>
      <p:sp>
        <p:nvSpPr>
          <p:cNvPr id="4" name="テキスト ボックス 3">
            <a:extLst>
              <a:ext uri="{FF2B5EF4-FFF2-40B4-BE49-F238E27FC236}">
                <a16:creationId xmlns:a16="http://schemas.microsoft.com/office/drawing/2014/main" id="{241FE5C6-8301-4882-8E67-185A5150CA30}"/>
              </a:ext>
            </a:extLst>
          </p:cNvPr>
          <p:cNvSpPr txBox="1"/>
          <p:nvPr/>
        </p:nvSpPr>
        <p:spPr>
          <a:xfrm>
            <a:off x="353954" y="6381328"/>
            <a:ext cx="8622297" cy="307777"/>
          </a:xfrm>
          <a:prstGeom prst="rect">
            <a:avLst/>
          </a:prstGeom>
          <a:noFill/>
        </p:spPr>
        <p:txBody>
          <a:bodyPr wrap="none" rtlCol="0">
            <a:spAutoFit/>
          </a:bodyPr>
          <a:lstStyle/>
          <a:p>
            <a:r>
              <a:rPr kumimoji="1" lang="en-US" altLang="ja-JP" sz="1400" dirty="0"/>
              <a:t>[1] </a:t>
            </a:r>
            <a:r>
              <a:rPr lang="en-GB" altLang="ja-JP" sz="1400" dirty="0"/>
              <a:t>R4-1712165, Dish Network, NTT DOCOMO, Required UE single CC CH BW support in NR, Nov. 2017.</a:t>
            </a:r>
            <a:endParaRPr kumimoji="1" lang="ja-JP" altLang="en-US" sz="1400" dirty="0"/>
          </a:p>
        </p:txBody>
      </p:sp>
    </p:spTree>
    <p:extLst>
      <p:ext uri="{BB962C8B-B14F-4D97-AF65-F5344CB8AC3E}">
        <p14:creationId xmlns:p14="http://schemas.microsoft.com/office/powerpoint/2010/main" val="223173831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79388" y="115888"/>
            <a:ext cx="7704980" cy="865187"/>
          </a:xfrm>
        </p:spPr>
        <p:txBody>
          <a:bodyPr/>
          <a:lstStyle/>
          <a:p>
            <a:r>
              <a:rPr lang="en-US" altLang="ja-JP" sz="2200" dirty="0">
                <a:latin typeface="Meiryo UI" panose="020B0604030504040204" pitchFamily="50" charset="-128"/>
                <a:cs typeface="Meiryo UI" panose="020B0604030504040204" pitchFamily="50" charset="-128"/>
              </a:rPr>
              <a:t>Things to make n5 available in Japan</a:t>
            </a:r>
            <a:endParaRPr kumimoji="1" lang="ja-JP" altLang="en-US" sz="2200" dirty="0">
              <a:latin typeface="Meiryo UI" panose="020B0604030504040204" pitchFamily="50" charset="-128"/>
              <a:cs typeface="Meiryo UI" panose="020B0604030504040204" pitchFamily="50" charset="-128"/>
            </a:endParaRPr>
          </a:p>
        </p:txBody>
      </p:sp>
      <p:sp>
        <p:nvSpPr>
          <p:cNvPr id="3" name="コンテンツ プレースホルダー 2"/>
          <p:cNvSpPr>
            <a:spLocks noGrp="1"/>
          </p:cNvSpPr>
          <p:nvPr>
            <p:ph idx="1"/>
          </p:nvPr>
        </p:nvSpPr>
        <p:spPr>
          <a:xfrm>
            <a:off x="179512" y="1071711"/>
            <a:ext cx="8785671" cy="5381625"/>
          </a:xfrm>
        </p:spPr>
        <p:txBody>
          <a:bodyPr/>
          <a:lstStyle/>
          <a:p>
            <a:pPr eaLnBrk="1"/>
            <a:r>
              <a:rPr lang="en-US" altLang="ja-JP" sz="2000" dirty="0"/>
              <a:t>n5 needs to support the equivalent requirements related with NS_08 specified in 6.6.3.3.3 and Table 6.2.4-1 in 6.2.4 in TS 36.101.</a:t>
            </a:r>
          </a:p>
          <a:p>
            <a:pPr lvl="1" eaLnBrk="1"/>
            <a:r>
              <a:rPr lang="en-US" altLang="ja-JP" sz="1600" dirty="0"/>
              <a:t>Extract of Table 6.2.4-1 in TS 36.101</a:t>
            </a:r>
          </a:p>
          <a:p>
            <a:pPr lvl="1" eaLnBrk="1"/>
            <a:endParaRPr lang="en-US" altLang="ja-JP" sz="1200" dirty="0"/>
          </a:p>
          <a:p>
            <a:pPr lvl="1" eaLnBrk="1"/>
            <a:endParaRPr lang="en-US" altLang="ja-JP" sz="1600" dirty="0"/>
          </a:p>
          <a:p>
            <a:pPr lvl="1" eaLnBrk="1"/>
            <a:endParaRPr lang="en-US" altLang="ja-JP" sz="1600" dirty="0"/>
          </a:p>
          <a:p>
            <a:pPr lvl="1" eaLnBrk="1"/>
            <a:r>
              <a:rPr lang="en-US" altLang="ja-JP" sz="1600" dirty="0"/>
              <a:t>Extract of Table 6.6.3.3.3-1 in 6.6.3.3.3 in TS 36.101</a:t>
            </a:r>
          </a:p>
          <a:p>
            <a:pPr lvl="1" eaLnBrk="1"/>
            <a:endParaRPr lang="en-US" altLang="ja-JP" sz="1200" dirty="0"/>
          </a:p>
          <a:p>
            <a:pPr lvl="1" eaLnBrk="1"/>
            <a:endParaRPr lang="en-US" altLang="ja-JP" sz="1600" dirty="0"/>
          </a:p>
          <a:p>
            <a:pPr lvl="1" eaLnBrk="1"/>
            <a:endParaRPr lang="en-US" altLang="ja-JP" sz="1600" dirty="0"/>
          </a:p>
          <a:p>
            <a:pPr eaLnBrk="1"/>
            <a:r>
              <a:rPr lang="en-US" altLang="ja-JP" sz="2000" dirty="0"/>
              <a:t>Note: </a:t>
            </a:r>
          </a:p>
          <a:p>
            <a:pPr lvl="1" eaLnBrk="1"/>
            <a:r>
              <a:rPr lang="en-US" altLang="ja-JP" sz="1600" dirty="0"/>
              <a:t>In principle, the above requirements would not impact on n5 capable analogue device implementation due to the following reasons.</a:t>
            </a:r>
          </a:p>
          <a:p>
            <a:pPr lvl="2" eaLnBrk="1"/>
            <a:r>
              <a:rPr lang="en-US" altLang="ja-JP" sz="1400" dirty="0"/>
              <a:t>Currently LTE B19 terminals use the same analogue components as those of LTE B5 and the required A-MPR for LTE B19 can be satisfied since the A-MPR requirement was generated based on LTE band 5 components such as duplexer.</a:t>
            </a:r>
          </a:p>
          <a:p>
            <a:pPr lvl="2" eaLnBrk="1"/>
            <a:r>
              <a:rPr lang="en-US" altLang="ja-JP" sz="1400" dirty="0"/>
              <a:t>The same applies to n5 as far as the required A-MPR is generated based on currently available LTE band 5 analogue components.</a:t>
            </a:r>
          </a:p>
        </p:txBody>
      </p:sp>
      <p:graphicFrame>
        <p:nvGraphicFramePr>
          <p:cNvPr id="5" name="表 4"/>
          <p:cNvGraphicFramePr>
            <a:graphicFrameLocks noGrp="1"/>
          </p:cNvGraphicFramePr>
          <p:nvPr>
            <p:extLst>
              <p:ext uri="{D42A27DB-BD31-4B8C-83A1-F6EECF244321}">
                <p14:modId xmlns:p14="http://schemas.microsoft.com/office/powerpoint/2010/main" val="875625862"/>
              </p:ext>
            </p:extLst>
          </p:nvPr>
        </p:nvGraphicFramePr>
        <p:xfrm>
          <a:off x="467544" y="2492896"/>
          <a:ext cx="8352928" cy="548640"/>
        </p:xfrm>
        <a:graphic>
          <a:graphicData uri="http://schemas.openxmlformats.org/drawingml/2006/table">
            <a:tbl>
              <a:tblPr firstRow="1" firstCol="1" lastRow="1" lastCol="1" bandRow="1" bandCol="1">
                <a:tableStyleId>{5940675A-B579-460E-94D1-54222C63F5DA}</a:tableStyleId>
              </a:tblPr>
              <a:tblGrid>
                <a:gridCol w="1756035">
                  <a:extLst>
                    <a:ext uri="{9D8B030D-6E8A-4147-A177-3AD203B41FA5}">
                      <a16:colId xmlns:a16="http://schemas.microsoft.com/office/drawing/2014/main" val="20000"/>
                    </a:ext>
                  </a:extLst>
                </a:gridCol>
                <a:gridCol w="2024324">
                  <a:extLst>
                    <a:ext uri="{9D8B030D-6E8A-4147-A177-3AD203B41FA5}">
                      <a16:colId xmlns:a16="http://schemas.microsoft.com/office/drawing/2014/main" val="20001"/>
                    </a:ext>
                  </a:extLst>
                </a:gridCol>
                <a:gridCol w="1044177">
                  <a:extLst>
                    <a:ext uri="{9D8B030D-6E8A-4147-A177-3AD203B41FA5}">
                      <a16:colId xmlns:a16="http://schemas.microsoft.com/office/drawing/2014/main" val="20002"/>
                    </a:ext>
                  </a:extLst>
                </a:gridCol>
                <a:gridCol w="1304449">
                  <a:extLst>
                    <a:ext uri="{9D8B030D-6E8A-4147-A177-3AD203B41FA5}">
                      <a16:colId xmlns:a16="http://schemas.microsoft.com/office/drawing/2014/main" val="20003"/>
                    </a:ext>
                  </a:extLst>
                </a:gridCol>
                <a:gridCol w="1069188">
                  <a:extLst>
                    <a:ext uri="{9D8B030D-6E8A-4147-A177-3AD203B41FA5}">
                      <a16:colId xmlns:a16="http://schemas.microsoft.com/office/drawing/2014/main" val="20004"/>
                    </a:ext>
                  </a:extLst>
                </a:gridCol>
                <a:gridCol w="1154755">
                  <a:extLst>
                    <a:ext uri="{9D8B030D-6E8A-4147-A177-3AD203B41FA5}">
                      <a16:colId xmlns:a16="http://schemas.microsoft.com/office/drawing/2014/main" val="20005"/>
                    </a:ext>
                  </a:extLst>
                </a:gridCol>
              </a:tblGrid>
              <a:tr h="157480">
                <a:tc>
                  <a:txBody>
                    <a:bodyPr/>
                    <a:lstStyle/>
                    <a:p>
                      <a:pPr algn="ctr" hangingPunct="0">
                        <a:spcAft>
                          <a:spcPts val="0"/>
                        </a:spcAft>
                      </a:pPr>
                      <a:r>
                        <a:rPr lang="en-GB" sz="1200" dirty="0">
                          <a:effectLst/>
                        </a:rPr>
                        <a:t>Network Signalling value</a:t>
                      </a:r>
                      <a:endParaRPr lang="ja-JP" sz="1200" b="1" dirty="0">
                        <a:effectLst/>
                        <a:latin typeface="Arial"/>
                        <a:ea typeface="Times New Roman"/>
                        <a:cs typeface="Times New Roman"/>
                      </a:endParaRPr>
                    </a:p>
                  </a:txBody>
                  <a:tcPr marL="68580" marR="68580" marT="0" marB="0"/>
                </a:tc>
                <a:tc>
                  <a:txBody>
                    <a:bodyPr/>
                    <a:lstStyle/>
                    <a:p>
                      <a:pPr algn="ctr" hangingPunct="0">
                        <a:spcAft>
                          <a:spcPts val="0"/>
                        </a:spcAft>
                      </a:pPr>
                      <a:r>
                        <a:rPr lang="en-GB" sz="1200" dirty="0">
                          <a:effectLst/>
                        </a:rPr>
                        <a:t>Requirements (</a:t>
                      </a:r>
                      <a:r>
                        <a:rPr lang="en-GB" sz="1200" dirty="0" err="1">
                          <a:effectLst/>
                        </a:rPr>
                        <a:t>subclause</a:t>
                      </a:r>
                      <a:r>
                        <a:rPr lang="en-GB" sz="1200" dirty="0">
                          <a:effectLst/>
                        </a:rPr>
                        <a:t>)</a:t>
                      </a:r>
                      <a:endParaRPr lang="ja-JP" sz="1200" b="1" dirty="0">
                        <a:effectLst/>
                        <a:latin typeface="Arial"/>
                        <a:ea typeface="Times New Roman"/>
                        <a:cs typeface="Times New Roman"/>
                      </a:endParaRPr>
                    </a:p>
                  </a:txBody>
                  <a:tcPr marL="68580" marR="68580" marT="0" marB="0"/>
                </a:tc>
                <a:tc>
                  <a:txBody>
                    <a:bodyPr/>
                    <a:lstStyle/>
                    <a:p>
                      <a:pPr algn="ctr" hangingPunct="0">
                        <a:spcAft>
                          <a:spcPts val="0"/>
                        </a:spcAft>
                      </a:pPr>
                      <a:r>
                        <a:rPr lang="en-GB" sz="1200">
                          <a:effectLst/>
                        </a:rPr>
                        <a:t>E-UTRA Band</a:t>
                      </a:r>
                      <a:endParaRPr lang="ja-JP" sz="1200" b="1">
                        <a:effectLst/>
                        <a:latin typeface="Arial"/>
                        <a:ea typeface="Times New Roman"/>
                        <a:cs typeface="Times New Roman"/>
                      </a:endParaRPr>
                    </a:p>
                  </a:txBody>
                  <a:tcPr marL="68580" marR="68580" marT="0" marB="0"/>
                </a:tc>
                <a:tc>
                  <a:txBody>
                    <a:bodyPr/>
                    <a:lstStyle/>
                    <a:p>
                      <a:pPr algn="ctr" hangingPunct="0">
                        <a:spcAft>
                          <a:spcPts val="0"/>
                        </a:spcAft>
                      </a:pPr>
                      <a:r>
                        <a:rPr lang="en-GB" sz="1200">
                          <a:effectLst/>
                        </a:rPr>
                        <a:t>Channel bandwidth (MHz)</a:t>
                      </a:r>
                      <a:endParaRPr lang="ja-JP" sz="1200" b="1">
                        <a:effectLst/>
                        <a:latin typeface="Arial"/>
                        <a:ea typeface="Times New Roman"/>
                        <a:cs typeface="Times New Roman"/>
                      </a:endParaRPr>
                    </a:p>
                  </a:txBody>
                  <a:tcPr marL="68580" marR="68580" marT="0" marB="0"/>
                </a:tc>
                <a:tc>
                  <a:txBody>
                    <a:bodyPr/>
                    <a:lstStyle/>
                    <a:p>
                      <a:pPr algn="ctr" hangingPunct="0">
                        <a:spcAft>
                          <a:spcPts val="0"/>
                        </a:spcAft>
                      </a:pPr>
                      <a:r>
                        <a:rPr lang="en-GB" sz="1200" dirty="0">
                          <a:effectLst/>
                        </a:rPr>
                        <a:t>Resources Blocks (N</a:t>
                      </a:r>
                      <a:r>
                        <a:rPr lang="en-GB" sz="1200" baseline="-25000" dirty="0">
                          <a:effectLst/>
                        </a:rPr>
                        <a:t>RB</a:t>
                      </a:r>
                      <a:r>
                        <a:rPr lang="en-GB" sz="1200" dirty="0">
                          <a:effectLst/>
                        </a:rPr>
                        <a:t>)</a:t>
                      </a:r>
                      <a:endParaRPr lang="ja-JP" sz="1200" b="1" dirty="0">
                        <a:effectLst/>
                        <a:latin typeface="Arial"/>
                        <a:ea typeface="Times New Roman"/>
                        <a:cs typeface="Times New Roman"/>
                      </a:endParaRPr>
                    </a:p>
                  </a:txBody>
                  <a:tcPr marL="68580" marR="68580" marT="0" marB="0"/>
                </a:tc>
                <a:tc>
                  <a:txBody>
                    <a:bodyPr/>
                    <a:lstStyle/>
                    <a:p>
                      <a:pPr algn="ctr" hangingPunct="0">
                        <a:spcAft>
                          <a:spcPts val="0"/>
                        </a:spcAft>
                      </a:pPr>
                      <a:r>
                        <a:rPr lang="en-GB" sz="1200">
                          <a:effectLst/>
                        </a:rPr>
                        <a:t>A-MPR (dB)</a:t>
                      </a:r>
                      <a:endParaRPr lang="ja-JP" sz="1200" b="1">
                        <a:effectLst/>
                        <a:latin typeface="Arial"/>
                        <a:ea typeface="Times New Roman"/>
                        <a:cs typeface="Times New Roman"/>
                      </a:endParaRPr>
                    </a:p>
                  </a:txBody>
                  <a:tcPr marL="68580" marR="68580" marT="0" marB="0"/>
                </a:tc>
                <a:extLst>
                  <a:ext uri="{0D108BD9-81ED-4DB2-BD59-A6C34878D82A}">
                    <a16:rowId xmlns:a16="http://schemas.microsoft.com/office/drawing/2014/main" val="10000"/>
                  </a:ext>
                </a:extLst>
              </a:tr>
              <a:tr h="46355">
                <a:tc>
                  <a:txBody>
                    <a:bodyPr/>
                    <a:lstStyle/>
                    <a:p>
                      <a:pPr algn="ctr" hangingPunct="0">
                        <a:spcAft>
                          <a:spcPts val="0"/>
                        </a:spcAft>
                      </a:pPr>
                      <a:r>
                        <a:rPr lang="en-GB" sz="1200">
                          <a:effectLst/>
                        </a:rPr>
                        <a:t>NS_08</a:t>
                      </a:r>
                      <a:endParaRPr lang="ja-JP" sz="1200">
                        <a:effectLst/>
                        <a:latin typeface="Arial"/>
                        <a:ea typeface="Times New Roman"/>
                        <a:cs typeface="Times New Roman"/>
                      </a:endParaRPr>
                    </a:p>
                  </a:txBody>
                  <a:tcPr marL="68580" marR="68580" marT="0" marB="0"/>
                </a:tc>
                <a:tc>
                  <a:txBody>
                    <a:bodyPr/>
                    <a:lstStyle/>
                    <a:p>
                      <a:pPr algn="ctr" hangingPunct="0">
                        <a:spcAft>
                          <a:spcPts val="0"/>
                        </a:spcAft>
                      </a:pPr>
                      <a:r>
                        <a:rPr lang="en-GB" sz="1200" dirty="0">
                          <a:effectLst/>
                        </a:rPr>
                        <a:t>6.6.3.3.3</a:t>
                      </a:r>
                      <a:endParaRPr lang="ja-JP" sz="1200" dirty="0">
                        <a:effectLst/>
                        <a:latin typeface="Arial"/>
                        <a:ea typeface="Times New Roman"/>
                        <a:cs typeface="Times New Roman"/>
                      </a:endParaRPr>
                    </a:p>
                  </a:txBody>
                  <a:tcPr marL="68580" marR="68580" marT="0" marB="0"/>
                </a:tc>
                <a:tc>
                  <a:txBody>
                    <a:bodyPr/>
                    <a:lstStyle/>
                    <a:p>
                      <a:pPr algn="ctr" hangingPunct="0">
                        <a:spcAft>
                          <a:spcPts val="0"/>
                        </a:spcAft>
                      </a:pPr>
                      <a:r>
                        <a:rPr lang="en-GB" sz="1200">
                          <a:effectLst/>
                        </a:rPr>
                        <a:t>19</a:t>
                      </a:r>
                      <a:endParaRPr lang="ja-JP" sz="1200">
                        <a:effectLst/>
                        <a:latin typeface="Arial"/>
                        <a:ea typeface="Times New Roman"/>
                        <a:cs typeface="Times New Roman"/>
                      </a:endParaRPr>
                    </a:p>
                  </a:txBody>
                  <a:tcPr marL="68580" marR="68580" marT="0" marB="0"/>
                </a:tc>
                <a:tc>
                  <a:txBody>
                    <a:bodyPr/>
                    <a:lstStyle/>
                    <a:p>
                      <a:pPr algn="ctr" hangingPunct="0">
                        <a:spcAft>
                          <a:spcPts val="0"/>
                        </a:spcAft>
                      </a:pPr>
                      <a:r>
                        <a:rPr lang="en-GB" sz="1200">
                          <a:effectLst/>
                        </a:rPr>
                        <a:t>10, 15</a:t>
                      </a:r>
                      <a:endParaRPr lang="ja-JP" sz="1200">
                        <a:effectLst/>
                        <a:latin typeface="Arial"/>
                        <a:ea typeface="Times New Roman"/>
                        <a:cs typeface="Times New Roman"/>
                      </a:endParaRPr>
                    </a:p>
                  </a:txBody>
                  <a:tcPr marL="68580" marR="68580" marT="0" marB="0"/>
                </a:tc>
                <a:tc>
                  <a:txBody>
                    <a:bodyPr/>
                    <a:lstStyle/>
                    <a:p>
                      <a:pPr algn="ctr" hangingPunct="0">
                        <a:spcAft>
                          <a:spcPts val="0"/>
                        </a:spcAft>
                      </a:pPr>
                      <a:r>
                        <a:rPr lang="en-GB" sz="1200">
                          <a:effectLst/>
                        </a:rPr>
                        <a:t>&gt; 44</a:t>
                      </a:r>
                      <a:endParaRPr lang="ja-JP" sz="1200">
                        <a:effectLst/>
                        <a:latin typeface="Arial"/>
                        <a:ea typeface="Times New Roman"/>
                        <a:cs typeface="Times New Roman"/>
                      </a:endParaRPr>
                    </a:p>
                  </a:txBody>
                  <a:tcPr marL="68580" marR="68580" marT="0" marB="0"/>
                </a:tc>
                <a:tc>
                  <a:txBody>
                    <a:bodyPr/>
                    <a:lstStyle/>
                    <a:p>
                      <a:pPr algn="ctr" hangingPunct="0">
                        <a:spcAft>
                          <a:spcPts val="0"/>
                        </a:spcAft>
                      </a:pPr>
                      <a:r>
                        <a:rPr lang="en-GB" sz="1200" dirty="0">
                          <a:effectLst/>
                        </a:rPr>
                        <a:t>≤ 3</a:t>
                      </a:r>
                      <a:endParaRPr lang="ja-JP" sz="1200" dirty="0">
                        <a:effectLst/>
                        <a:latin typeface="Arial"/>
                        <a:ea typeface="Times New Roman"/>
                        <a:cs typeface="Times New Roman"/>
                      </a:endParaRPr>
                    </a:p>
                  </a:txBody>
                  <a:tcPr marL="68580" marR="68580" marT="0" marB="0"/>
                </a:tc>
                <a:extLst>
                  <a:ext uri="{0D108BD9-81ED-4DB2-BD59-A6C34878D82A}">
                    <a16:rowId xmlns:a16="http://schemas.microsoft.com/office/drawing/2014/main" val="10001"/>
                  </a:ext>
                </a:extLst>
              </a:tr>
            </a:tbl>
          </a:graphicData>
        </a:graphic>
      </p:graphicFrame>
      <p:graphicFrame>
        <p:nvGraphicFramePr>
          <p:cNvPr id="7" name="表 6"/>
          <p:cNvGraphicFramePr>
            <a:graphicFrameLocks noGrp="1"/>
          </p:cNvGraphicFramePr>
          <p:nvPr>
            <p:extLst>
              <p:ext uri="{D42A27DB-BD31-4B8C-83A1-F6EECF244321}">
                <p14:modId xmlns:p14="http://schemas.microsoft.com/office/powerpoint/2010/main" val="4027622089"/>
              </p:ext>
            </p:extLst>
          </p:nvPr>
        </p:nvGraphicFramePr>
        <p:xfrm>
          <a:off x="467544" y="3573016"/>
          <a:ext cx="8424936" cy="548640"/>
        </p:xfrm>
        <a:graphic>
          <a:graphicData uri="http://schemas.openxmlformats.org/drawingml/2006/table">
            <a:tbl>
              <a:tblPr firstRow="1" firstCol="1" lastRow="1" lastCol="1" bandRow="1" bandCol="1">
                <a:tableStyleId>{5940675A-B579-460E-94D1-54222C63F5DA}</a:tableStyleId>
              </a:tblPr>
              <a:tblGrid>
                <a:gridCol w="1276985">
                  <a:extLst>
                    <a:ext uri="{9D8B030D-6E8A-4147-A177-3AD203B41FA5}">
                      <a16:colId xmlns:a16="http://schemas.microsoft.com/office/drawing/2014/main" val="20000"/>
                    </a:ext>
                  </a:extLst>
                </a:gridCol>
                <a:gridCol w="1995319">
                  <a:extLst>
                    <a:ext uri="{9D8B030D-6E8A-4147-A177-3AD203B41FA5}">
                      <a16:colId xmlns:a16="http://schemas.microsoft.com/office/drawing/2014/main" val="20001"/>
                    </a:ext>
                  </a:extLst>
                </a:gridCol>
                <a:gridCol w="1995319">
                  <a:extLst>
                    <a:ext uri="{9D8B030D-6E8A-4147-A177-3AD203B41FA5}">
                      <a16:colId xmlns:a16="http://schemas.microsoft.com/office/drawing/2014/main" val="20002"/>
                    </a:ext>
                  </a:extLst>
                </a:gridCol>
                <a:gridCol w="1760205">
                  <a:extLst>
                    <a:ext uri="{9D8B030D-6E8A-4147-A177-3AD203B41FA5}">
                      <a16:colId xmlns:a16="http://schemas.microsoft.com/office/drawing/2014/main" val="20003"/>
                    </a:ext>
                  </a:extLst>
                </a:gridCol>
                <a:gridCol w="1397108">
                  <a:extLst>
                    <a:ext uri="{9D8B030D-6E8A-4147-A177-3AD203B41FA5}">
                      <a16:colId xmlns:a16="http://schemas.microsoft.com/office/drawing/2014/main" val="20004"/>
                    </a:ext>
                  </a:extLst>
                </a:gridCol>
              </a:tblGrid>
              <a:tr h="72008">
                <a:tc rowSpan="2">
                  <a:txBody>
                    <a:bodyPr/>
                    <a:lstStyle/>
                    <a:p>
                      <a:pPr algn="ctr" hangingPunct="0">
                        <a:spcAft>
                          <a:spcPts val="0"/>
                        </a:spcAft>
                      </a:pPr>
                      <a:r>
                        <a:rPr lang="en-GB" sz="1200">
                          <a:effectLst/>
                        </a:rPr>
                        <a:t>Frequency band</a:t>
                      </a:r>
                      <a:endParaRPr lang="ja-JP" sz="1200">
                        <a:effectLst/>
                      </a:endParaRPr>
                    </a:p>
                    <a:p>
                      <a:pPr algn="ctr" hangingPunct="0">
                        <a:spcAft>
                          <a:spcPts val="0"/>
                        </a:spcAft>
                      </a:pPr>
                      <a:r>
                        <a:rPr lang="en-GB" sz="1200">
                          <a:effectLst/>
                        </a:rPr>
                        <a:t>(MHz)</a:t>
                      </a:r>
                      <a:endParaRPr lang="ja-JP" sz="1200" b="1">
                        <a:effectLst/>
                        <a:latin typeface="Arial"/>
                        <a:ea typeface="Times New Roman"/>
                        <a:cs typeface="Times New Roman"/>
                      </a:endParaRPr>
                    </a:p>
                  </a:txBody>
                  <a:tcPr marL="68580" marR="68580" marT="0" marB="0"/>
                </a:tc>
                <a:tc gridSpan="3">
                  <a:txBody>
                    <a:bodyPr/>
                    <a:lstStyle/>
                    <a:p>
                      <a:pPr algn="ctr" hangingPunct="0">
                        <a:spcAft>
                          <a:spcPts val="0"/>
                        </a:spcAft>
                      </a:pPr>
                      <a:r>
                        <a:rPr lang="en-GB" sz="1200">
                          <a:effectLst/>
                        </a:rPr>
                        <a:t>Channel bandwidth / Spectrum emission limit (dBm)</a:t>
                      </a:r>
                      <a:endParaRPr lang="ja-JP" sz="1200" b="1">
                        <a:effectLst/>
                        <a:latin typeface="Arial"/>
                        <a:ea typeface="Times New Roman"/>
                        <a:cs typeface="Times New Roman"/>
                      </a:endParaRPr>
                    </a:p>
                  </a:txBody>
                  <a:tcPr marL="68580" marR="68580" marT="0" marB="0"/>
                </a:tc>
                <a:tc hMerge="1">
                  <a:txBody>
                    <a:bodyPr/>
                    <a:lstStyle/>
                    <a:p>
                      <a:endParaRPr kumimoji="1" lang="ja-JP" altLang="en-US"/>
                    </a:p>
                  </a:txBody>
                  <a:tcPr/>
                </a:tc>
                <a:tc hMerge="1">
                  <a:txBody>
                    <a:bodyPr/>
                    <a:lstStyle/>
                    <a:p>
                      <a:endParaRPr kumimoji="1" lang="ja-JP" altLang="en-US"/>
                    </a:p>
                  </a:txBody>
                  <a:tcPr/>
                </a:tc>
                <a:tc rowSpan="2">
                  <a:txBody>
                    <a:bodyPr/>
                    <a:lstStyle/>
                    <a:p>
                      <a:pPr algn="ctr" hangingPunct="0">
                        <a:spcAft>
                          <a:spcPts val="0"/>
                        </a:spcAft>
                      </a:pPr>
                      <a:r>
                        <a:rPr lang="en-GB" sz="1200">
                          <a:effectLst/>
                        </a:rPr>
                        <a:t>Measurement bandwidth </a:t>
                      </a:r>
                      <a:endParaRPr lang="ja-JP" sz="1200" b="1">
                        <a:effectLst/>
                        <a:latin typeface="Arial"/>
                        <a:ea typeface="Times New Roman"/>
                        <a:cs typeface="Times New Roman"/>
                      </a:endParaRPr>
                    </a:p>
                  </a:txBody>
                  <a:tcPr marL="68580" marR="68580" marT="0" marB="0"/>
                </a:tc>
                <a:extLst>
                  <a:ext uri="{0D108BD9-81ED-4DB2-BD59-A6C34878D82A}">
                    <a16:rowId xmlns:a16="http://schemas.microsoft.com/office/drawing/2014/main" val="10000"/>
                  </a:ext>
                </a:extLst>
              </a:tr>
              <a:tr h="49907">
                <a:tc vMerge="1">
                  <a:txBody>
                    <a:bodyPr/>
                    <a:lstStyle/>
                    <a:p>
                      <a:endParaRPr kumimoji="1" lang="ja-JP" altLang="en-US"/>
                    </a:p>
                  </a:txBody>
                  <a:tcPr/>
                </a:tc>
                <a:tc>
                  <a:txBody>
                    <a:bodyPr/>
                    <a:lstStyle/>
                    <a:p>
                      <a:pPr algn="ctr" hangingPunct="0">
                        <a:spcAft>
                          <a:spcPts val="0"/>
                        </a:spcAft>
                      </a:pPr>
                      <a:r>
                        <a:rPr lang="en-GB" sz="1200" dirty="0">
                          <a:effectLst/>
                        </a:rPr>
                        <a:t>5MHz</a:t>
                      </a:r>
                      <a:endParaRPr lang="ja-JP" sz="1200" b="1" dirty="0">
                        <a:effectLst/>
                        <a:latin typeface="Arial"/>
                        <a:ea typeface="Times New Roman"/>
                        <a:cs typeface="Times New Roman"/>
                      </a:endParaRPr>
                    </a:p>
                  </a:txBody>
                  <a:tcPr marL="68580" marR="68580" marT="0" marB="0"/>
                </a:tc>
                <a:tc>
                  <a:txBody>
                    <a:bodyPr/>
                    <a:lstStyle/>
                    <a:p>
                      <a:pPr algn="ctr" hangingPunct="0">
                        <a:spcAft>
                          <a:spcPts val="0"/>
                        </a:spcAft>
                      </a:pPr>
                      <a:r>
                        <a:rPr lang="en-GB" sz="1200">
                          <a:effectLst/>
                        </a:rPr>
                        <a:t>10MHz</a:t>
                      </a:r>
                      <a:endParaRPr lang="ja-JP" sz="1200" b="1">
                        <a:effectLst/>
                        <a:latin typeface="Arial"/>
                        <a:ea typeface="Times New Roman"/>
                        <a:cs typeface="Times New Roman"/>
                      </a:endParaRPr>
                    </a:p>
                  </a:txBody>
                  <a:tcPr marL="68580" marR="68580" marT="0" marB="0"/>
                </a:tc>
                <a:tc>
                  <a:txBody>
                    <a:bodyPr/>
                    <a:lstStyle/>
                    <a:p>
                      <a:pPr algn="ctr" hangingPunct="0">
                        <a:spcAft>
                          <a:spcPts val="0"/>
                        </a:spcAft>
                      </a:pPr>
                      <a:r>
                        <a:rPr lang="en-GB" sz="1200">
                          <a:effectLst/>
                        </a:rPr>
                        <a:t>15MHz</a:t>
                      </a:r>
                      <a:endParaRPr lang="ja-JP" sz="1200" b="1">
                        <a:effectLst/>
                        <a:latin typeface="Arial"/>
                        <a:ea typeface="Times New Roman"/>
                        <a:cs typeface="Times New Roman"/>
                      </a:endParaRPr>
                    </a:p>
                  </a:txBody>
                  <a:tcPr marL="68580" marR="68580" marT="0" marB="0"/>
                </a:tc>
                <a:tc vMerge="1">
                  <a:txBody>
                    <a:bodyPr/>
                    <a:lstStyle/>
                    <a:p>
                      <a:endParaRPr kumimoji="1" lang="ja-JP" altLang="en-US"/>
                    </a:p>
                  </a:txBody>
                  <a:tcPr/>
                </a:tc>
                <a:extLst>
                  <a:ext uri="{0D108BD9-81ED-4DB2-BD59-A6C34878D82A}">
                    <a16:rowId xmlns:a16="http://schemas.microsoft.com/office/drawing/2014/main" val="10001"/>
                  </a:ext>
                </a:extLst>
              </a:tr>
              <a:tr h="0">
                <a:tc>
                  <a:txBody>
                    <a:bodyPr/>
                    <a:lstStyle/>
                    <a:p>
                      <a:pPr algn="ctr" hangingPunct="0">
                        <a:spcAft>
                          <a:spcPts val="0"/>
                        </a:spcAft>
                      </a:pPr>
                      <a:r>
                        <a:rPr lang="en-GB" sz="1200">
                          <a:effectLst/>
                        </a:rPr>
                        <a:t>860 ≤ f ≤ 890</a:t>
                      </a:r>
                      <a:endParaRPr lang="ja-JP" sz="1200">
                        <a:effectLst/>
                        <a:latin typeface="Arial"/>
                        <a:ea typeface="Times New Roman"/>
                        <a:cs typeface="Times New Roman"/>
                      </a:endParaRPr>
                    </a:p>
                  </a:txBody>
                  <a:tcPr marL="68580" marR="68580" marT="0" marB="0"/>
                </a:tc>
                <a:tc>
                  <a:txBody>
                    <a:bodyPr/>
                    <a:lstStyle/>
                    <a:p>
                      <a:pPr algn="ctr" hangingPunct="0">
                        <a:spcAft>
                          <a:spcPts val="0"/>
                        </a:spcAft>
                      </a:pPr>
                      <a:r>
                        <a:rPr lang="en-GB" sz="1200">
                          <a:effectLst/>
                        </a:rPr>
                        <a:t>-40</a:t>
                      </a:r>
                      <a:endParaRPr lang="ja-JP" sz="1200">
                        <a:effectLst/>
                        <a:latin typeface="Arial"/>
                        <a:ea typeface="Times New Roman"/>
                        <a:cs typeface="Times New Roman"/>
                      </a:endParaRPr>
                    </a:p>
                  </a:txBody>
                  <a:tcPr marL="68580" marR="68580" marT="0" marB="0"/>
                </a:tc>
                <a:tc>
                  <a:txBody>
                    <a:bodyPr/>
                    <a:lstStyle/>
                    <a:p>
                      <a:pPr algn="ctr" hangingPunct="0">
                        <a:spcAft>
                          <a:spcPts val="0"/>
                        </a:spcAft>
                      </a:pPr>
                      <a:r>
                        <a:rPr lang="en-GB" sz="1200">
                          <a:effectLst/>
                        </a:rPr>
                        <a:t>-40</a:t>
                      </a:r>
                      <a:endParaRPr lang="ja-JP" sz="1200">
                        <a:effectLst/>
                        <a:latin typeface="Arial"/>
                        <a:ea typeface="Times New Roman"/>
                        <a:cs typeface="Times New Roman"/>
                      </a:endParaRPr>
                    </a:p>
                  </a:txBody>
                  <a:tcPr marL="68580" marR="68580" marT="0" marB="0"/>
                </a:tc>
                <a:tc>
                  <a:txBody>
                    <a:bodyPr/>
                    <a:lstStyle/>
                    <a:p>
                      <a:pPr algn="ctr" hangingPunct="0">
                        <a:spcAft>
                          <a:spcPts val="0"/>
                        </a:spcAft>
                      </a:pPr>
                      <a:r>
                        <a:rPr lang="en-GB" sz="1200">
                          <a:effectLst/>
                        </a:rPr>
                        <a:t>-40</a:t>
                      </a:r>
                      <a:endParaRPr lang="ja-JP" sz="1200">
                        <a:effectLst/>
                        <a:latin typeface="Arial"/>
                        <a:ea typeface="Times New Roman"/>
                        <a:cs typeface="Times New Roman"/>
                      </a:endParaRPr>
                    </a:p>
                  </a:txBody>
                  <a:tcPr marL="68580" marR="68580" marT="0" marB="0"/>
                </a:tc>
                <a:tc>
                  <a:txBody>
                    <a:bodyPr/>
                    <a:lstStyle/>
                    <a:p>
                      <a:pPr algn="ctr" hangingPunct="0">
                        <a:spcAft>
                          <a:spcPts val="0"/>
                        </a:spcAft>
                      </a:pPr>
                      <a:r>
                        <a:rPr lang="en-GB" sz="1200" dirty="0">
                          <a:effectLst/>
                        </a:rPr>
                        <a:t>1 MHz</a:t>
                      </a:r>
                      <a:endParaRPr lang="ja-JP" sz="1200" dirty="0">
                        <a:effectLst/>
                        <a:latin typeface="Arial"/>
                        <a:ea typeface="Times New Roman"/>
                        <a:cs typeface="Times New Roman"/>
                      </a:endParaRPr>
                    </a:p>
                  </a:txBody>
                  <a:tcPr marL="68580" marR="68580" marT="0" marB="0"/>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524236664"/>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79388" y="115888"/>
            <a:ext cx="7704980" cy="865187"/>
          </a:xfrm>
        </p:spPr>
        <p:txBody>
          <a:bodyPr/>
          <a:lstStyle/>
          <a:p>
            <a:r>
              <a:rPr lang="en-US" altLang="ja-JP" sz="2800" dirty="0">
                <a:latin typeface="Meiryo UI" panose="020B0604030504040204" pitchFamily="50" charset="-128"/>
                <a:cs typeface="Meiryo UI" panose="020B0604030504040204" pitchFamily="50" charset="-128"/>
              </a:rPr>
              <a:t>Conclusion</a:t>
            </a:r>
            <a:endParaRPr kumimoji="1" lang="ja-JP" altLang="en-US" sz="2800" dirty="0">
              <a:latin typeface="Meiryo UI" panose="020B0604030504040204" pitchFamily="50" charset="-128"/>
              <a:cs typeface="Meiryo UI" panose="020B0604030504040204" pitchFamily="50" charset="-128"/>
            </a:endParaRPr>
          </a:p>
        </p:txBody>
      </p:sp>
      <p:sp>
        <p:nvSpPr>
          <p:cNvPr id="3" name="コンテンツ プレースホルダー 2"/>
          <p:cNvSpPr>
            <a:spLocks noGrp="1"/>
          </p:cNvSpPr>
          <p:nvPr>
            <p:ph idx="1"/>
          </p:nvPr>
        </p:nvSpPr>
        <p:spPr>
          <a:xfrm>
            <a:off x="179512" y="1071711"/>
            <a:ext cx="8785671" cy="5381625"/>
          </a:xfrm>
        </p:spPr>
        <p:txBody>
          <a:bodyPr/>
          <a:lstStyle/>
          <a:p>
            <a:pPr eaLnBrk="1"/>
            <a:r>
              <a:rPr lang="en-US" altLang="ja-JP" sz="2400" dirty="0"/>
              <a:t>Observation:</a:t>
            </a:r>
            <a:endParaRPr lang="en-US" altLang="ja-JP" sz="1800" dirty="0"/>
          </a:p>
          <a:p>
            <a:pPr lvl="1" eaLnBrk="1"/>
            <a:r>
              <a:rPr lang="en-US" altLang="ja-JP" sz="1800" dirty="0"/>
              <a:t>n5 will become available in Japan by introducing requirements equivalent to NS_08 specified in 6.6.3.3.3 and Table 6.2.4-1 in 6.2.4 in TS 36.101.  </a:t>
            </a:r>
          </a:p>
          <a:p>
            <a:pPr lvl="2" eaLnBrk="1"/>
            <a:r>
              <a:rPr lang="en-US" altLang="ja-JP" sz="1400" dirty="0"/>
              <a:t>Note that minor changes for spurious emission UE co-existence are needed.</a:t>
            </a:r>
          </a:p>
          <a:p>
            <a:pPr lvl="1" eaLnBrk="1"/>
            <a:r>
              <a:rPr lang="en-US" altLang="ja-JP" sz="1800" dirty="0"/>
              <a:t>This does not cause trouble to n5 UE implementation specifically analogue components as far as the A-MPR is generated based on currently available LTE B5 duplexers.</a:t>
            </a:r>
          </a:p>
          <a:p>
            <a:pPr lvl="1" eaLnBrk="1"/>
            <a:r>
              <a:rPr lang="en-US" altLang="ja-JP" sz="1800" dirty="0"/>
              <a:t>The existing operators do not have to pay attention to Japan specific signaling.</a:t>
            </a:r>
            <a:endParaRPr lang="en-US" altLang="ja-JP" sz="1400" dirty="0"/>
          </a:p>
          <a:p>
            <a:pPr lvl="1" eaLnBrk="1"/>
            <a:endParaRPr lang="en-US" altLang="ja-JP" sz="1800" dirty="0"/>
          </a:p>
          <a:p>
            <a:pPr eaLnBrk="1"/>
            <a:r>
              <a:rPr lang="en-US" altLang="ja-JP" sz="2400" dirty="0"/>
              <a:t>Proposal:</a:t>
            </a:r>
          </a:p>
          <a:p>
            <a:pPr lvl="1" eaLnBrk="1"/>
            <a:r>
              <a:rPr lang="en-US" altLang="ja-JP" sz="1800" dirty="0"/>
              <a:t>Introduce requirement equivalent to NS_08 specified in 6.6.3.3.3 and Table 6.2.4-1 in 6.2.4 in TS 36.101 into TS 38.101-1 to make the band n5 available in Japan.</a:t>
            </a:r>
          </a:p>
        </p:txBody>
      </p:sp>
    </p:spTree>
    <p:extLst>
      <p:ext uri="{BB962C8B-B14F-4D97-AF65-F5344CB8AC3E}">
        <p14:creationId xmlns:p14="http://schemas.microsoft.com/office/powerpoint/2010/main" val="1674166142"/>
      </p:ext>
    </p:extLst>
  </p:cSld>
  <p:clrMapOvr>
    <a:masterClrMapping/>
  </p:clrMapOvr>
  <p:transition spd="med"/>
</p:sld>
</file>

<file path=ppt/theme/theme1.xml><?xml version="1.0" encoding="utf-8"?>
<a:theme xmlns:a="http://schemas.openxmlformats.org/drawingml/2006/main" name="1_DCM_200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DCM_2009">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solidFill>
            <a:srgbClr val="CC0033"/>
          </a:solidFill>
          <a:prstDash val="solid"/>
          <a:round/>
          <a:headEnd type="none" w="med" len="med"/>
          <a:tailEnd type="none" w="med" len="med"/>
        </a:ln>
        <a:effectLst/>
      </a:spPr>
      <a:bodyPr vert="horz" wrap="square" lIns="91440" tIns="45720" rIns="91440" bIns="45720" numCol="1" anchor="t" anchorCtr="1"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Black" pitchFamily="34" charset="0"/>
            <a:ea typeface="HGP創英角ｺﾞｼｯｸUB" pitchFamily="50" charset="-128"/>
          </a:defRPr>
        </a:defPPr>
      </a:lstStyle>
    </a:spDef>
    <a:lnDef>
      <a:spPr bwMode="auto">
        <a:xfrm>
          <a:off x="0" y="0"/>
          <a:ext cx="1" cy="1"/>
        </a:xfrm>
        <a:custGeom>
          <a:avLst/>
          <a:gdLst/>
          <a:ahLst/>
          <a:cxnLst/>
          <a:rect l="0" t="0" r="0" b="0"/>
          <a:pathLst/>
        </a:custGeom>
        <a:noFill/>
        <a:ln w="12700" cap="flat" cmpd="sng" algn="ctr">
          <a:solidFill>
            <a:srgbClr val="CC0033"/>
          </a:solidFill>
          <a:prstDash val="solid"/>
          <a:round/>
          <a:headEnd type="none" w="med" len="med"/>
          <a:tailEnd type="none" w="med" len="med"/>
        </a:ln>
        <a:effectLst/>
      </a:spPr>
      <a:bodyPr vert="horz" wrap="square" lIns="91440" tIns="45720" rIns="91440" bIns="45720" numCol="1" anchor="t" anchorCtr="1"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Black" pitchFamily="34" charset="0"/>
            <a:ea typeface="HGP創英角ｺﾞｼｯｸUB" pitchFamily="50" charset="-128"/>
          </a:defRPr>
        </a:defPPr>
      </a:lstStyle>
    </a:lnDef>
  </a:objectDefaults>
  <a:extraClrSchemeLst>
    <a:extraClrScheme>
      <a:clrScheme name="1_DCM_2009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CM_2009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CM_2009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CM_2009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CM_2009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CM_2009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CM_2009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CM_2009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CM_2009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CM_2009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CM_2009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CM_2009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14528</TotalTime>
  <Words>771</Words>
  <Application>Microsoft Office PowerPoint</Application>
  <PresentationFormat>画面に合わせる (4:3)</PresentationFormat>
  <Paragraphs>90</Paragraphs>
  <Slides>5</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5</vt:i4>
      </vt:variant>
    </vt:vector>
  </HeadingPairs>
  <TitlesOfParts>
    <vt:vector size="13" baseType="lpstr">
      <vt:lpstr>(日本語用のフォントを使用)</vt:lpstr>
      <vt:lpstr>Meiryo UI</vt:lpstr>
      <vt:lpstr>ＭＳ Ｐゴシック</vt:lpstr>
      <vt:lpstr>Arial</vt:lpstr>
      <vt:lpstr>Calibri</vt:lpstr>
      <vt:lpstr>Times New Roman</vt:lpstr>
      <vt:lpstr>Wingdings</vt:lpstr>
      <vt:lpstr>1_DCM_2009</vt:lpstr>
      <vt:lpstr>On band n5 usage in Japan</vt:lpstr>
      <vt:lpstr>Introduction</vt:lpstr>
      <vt:lpstr>Overview on things to make n5 available in Japan</vt:lpstr>
      <vt:lpstr>Things to make n5 available in Japan</vt:lpstr>
      <vt:lpstr>Conclusion</vt:lpstr>
    </vt:vector>
  </TitlesOfParts>
  <Company>株式会社　NTTドコモ</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n5 usage in Japan</dc:title>
  <dc:creator>DCM;Hiromasa Umeda</dc:creator>
  <cp:lastModifiedBy>佐野洋介</cp:lastModifiedBy>
  <cp:revision>1498</cp:revision>
  <cp:lastPrinted>2017-01-19T05:29:43Z</cp:lastPrinted>
  <dcterms:created xsi:type="dcterms:W3CDTF">2011-09-29T05:26:00Z</dcterms:created>
  <dcterms:modified xsi:type="dcterms:W3CDTF">2017-11-17T13:57:00Z</dcterms:modified>
</cp:coreProperties>
</file>