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311" r:id="rId3"/>
    <p:sldId id="290" r:id="rId4"/>
    <p:sldId id="307" r:id="rId5"/>
    <p:sldId id="310" r:id="rId6"/>
    <p:sldId id="308" r:id="rId7"/>
    <p:sldId id="309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4" autoAdjust="0"/>
    <p:restoredTop sz="95142" autoAdjust="0"/>
  </p:normalViewPr>
  <p:slideViewPr>
    <p:cSldViewPr>
      <p:cViewPr varScale="1">
        <p:scale>
          <a:sx n="68" d="100"/>
          <a:sy n="68" d="100"/>
        </p:scale>
        <p:origin x="172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84bis</a:t>
            </a:r>
            <a:br>
              <a:rPr lang="en-US" altLang="zh-CN" sz="2200" dirty="0"/>
            </a:br>
            <a:r>
              <a:rPr lang="en-US" altLang="zh-CN" sz="2200" dirty="0"/>
              <a:t>Dubrovnik, Croatia, 09-14 October 2017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005064"/>
            <a:ext cx="7920880" cy="2160240"/>
          </a:xfrm>
        </p:spPr>
        <p:txBody>
          <a:bodyPr>
            <a:normAutofit/>
          </a:bodyPr>
          <a:lstStyle/>
          <a:p>
            <a:endParaRPr lang="sv-SE" altLang="zh-CN" dirty="0">
              <a:solidFill>
                <a:schemeClr val="tx1"/>
              </a:solidFill>
            </a:endParaRPr>
          </a:p>
          <a:p>
            <a:r>
              <a:rPr lang="sv-SE" altLang="zh-CN" dirty="0">
                <a:solidFill>
                  <a:schemeClr val="tx1"/>
                </a:solidFill>
              </a:rPr>
              <a:t>Ericsson, MediaTek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synchronous and asynchronous definitions for LTE-NR DC in Rel-15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R4-1711964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25172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Following contributions in RAN4 discuss the issue: </a:t>
            </a:r>
          </a:p>
          <a:p>
            <a:pPr lvl="1"/>
            <a:r>
              <a:rPr lang="en-US" dirty="0"/>
              <a:t>R4-1710210, Consideration on synchronization requirements for LTE NR DC, Huawei, </a:t>
            </a:r>
            <a:r>
              <a:rPr lang="en-US" dirty="0" err="1"/>
              <a:t>HiSilicon</a:t>
            </a:r>
            <a:r>
              <a:rPr lang="en-US" dirty="0"/>
              <a:t> [RAN4#84bis]</a:t>
            </a:r>
          </a:p>
          <a:p>
            <a:pPr lvl="1"/>
            <a:r>
              <a:rPr lang="en-US" dirty="0"/>
              <a:t>R4-1710891, Synchronization requirements for TDD intra-band LTE-NR DC, </a:t>
            </a:r>
            <a:r>
              <a:rPr lang="en-US" dirty="0" err="1"/>
              <a:t>MediaTek</a:t>
            </a:r>
            <a:r>
              <a:rPr lang="en-US" dirty="0"/>
              <a:t> [RAN4#84bis]</a:t>
            </a:r>
          </a:p>
          <a:p>
            <a:pPr lvl="1"/>
            <a:r>
              <a:rPr lang="en-US" dirty="0"/>
              <a:t>R4-1711478, Definition of synchronous and asynchronous Dual connectivity in Rel-15 LTE-NR combinations, Ericsson [RAN4#84bis]</a:t>
            </a:r>
          </a:p>
          <a:p>
            <a:pPr lvl="1"/>
            <a:r>
              <a:rPr lang="en-US" dirty="0"/>
              <a:t>R4-1710616, Discussion on MRTD and MTTD in Dual Connectivity, LG [RAN4#84bis]</a:t>
            </a:r>
          </a:p>
          <a:p>
            <a:pPr lvl="1"/>
            <a:r>
              <a:rPr lang="en-US" dirty="0"/>
              <a:t>R4-1707699, LTE-NR DC power sharing assumptions below 6GHz, </a:t>
            </a:r>
            <a:r>
              <a:rPr lang="en-US" dirty="0" err="1"/>
              <a:t>InterDigital</a:t>
            </a:r>
            <a:r>
              <a:rPr lang="en-US" dirty="0"/>
              <a:t> [RAN4#84]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527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56792"/>
            <a:ext cx="8640960" cy="5040560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sz="4400" dirty="0"/>
              <a:t>This WF includes:</a:t>
            </a:r>
          </a:p>
          <a:p>
            <a:pPr lvl="1" hangingPunct="0"/>
            <a:r>
              <a:rPr lang="en-US" sz="4000" dirty="0"/>
              <a:t>Inter-band LTE NR DC</a:t>
            </a:r>
          </a:p>
          <a:p>
            <a:pPr lvl="1" hangingPunct="0"/>
            <a:r>
              <a:rPr lang="en-US" sz="4000" dirty="0"/>
              <a:t>Intra-band LTE-NR DC</a:t>
            </a:r>
          </a:p>
          <a:p>
            <a:pPr hangingPunct="0"/>
            <a:r>
              <a:rPr lang="en-US" sz="4400" dirty="0"/>
              <a:t>All duplex combinations are included:</a:t>
            </a:r>
          </a:p>
          <a:p>
            <a:pPr lvl="1" hangingPunct="0"/>
            <a:r>
              <a:rPr lang="en-US" sz="4000" dirty="0"/>
              <a:t>TDD-TDD (</a:t>
            </a:r>
            <a:r>
              <a:rPr lang="en-US" sz="4000" dirty="0" err="1"/>
              <a:t>PCell-PSCell</a:t>
            </a:r>
            <a:r>
              <a:rPr lang="en-US" sz="4000" dirty="0"/>
              <a:t>)</a:t>
            </a:r>
          </a:p>
          <a:p>
            <a:pPr lvl="1" hangingPunct="0"/>
            <a:r>
              <a:rPr lang="en-US" sz="4000" dirty="0"/>
              <a:t>FDD-FDD (</a:t>
            </a:r>
            <a:r>
              <a:rPr lang="en-US" sz="4000" dirty="0" err="1"/>
              <a:t>PCell-PSCell</a:t>
            </a:r>
            <a:r>
              <a:rPr lang="en-US" sz="4000" dirty="0"/>
              <a:t>)</a:t>
            </a:r>
          </a:p>
          <a:p>
            <a:pPr lvl="1" hangingPunct="0"/>
            <a:r>
              <a:rPr lang="en-US" sz="4000" dirty="0"/>
              <a:t>TDD-FDD (</a:t>
            </a:r>
            <a:r>
              <a:rPr lang="en-US" sz="4000" dirty="0" err="1"/>
              <a:t>PCell-PSCell</a:t>
            </a:r>
            <a:r>
              <a:rPr lang="en-US" sz="4000" dirty="0"/>
              <a:t> or </a:t>
            </a:r>
            <a:r>
              <a:rPr lang="en-US" sz="4000" dirty="0" err="1"/>
              <a:t>PSCell-PCell</a:t>
            </a:r>
            <a:r>
              <a:rPr lang="en-US" sz="4000" dirty="0"/>
              <a:t>)</a:t>
            </a:r>
          </a:p>
          <a:p>
            <a:pPr hangingPunct="0"/>
            <a:r>
              <a:rPr lang="en-US" sz="4400" dirty="0"/>
              <a:t>LTE CC will be in FR1 while NR CC can be either FR1 or FR2.</a:t>
            </a:r>
          </a:p>
        </p:txBody>
      </p:sp>
    </p:spTree>
    <p:extLst>
      <p:ext uri="{BB962C8B-B14F-4D97-AF65-F5344CB8AC3E}">
        <p14:creationId xmlns:p14="http://schemas.microsoft.com/office/powerpoint/2010/main" val="683126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Inter-band LTE-NR DC (1/2)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853136"/>
          </a:xfrm>
        </p:spPr>
        <p:txBody>
          <a:bodyPr>
            <a:normAutofit/>
          </a:bodyPr>
          <a:lstStyle/>
          <a:p>
            <a:r>
              <a:rPr lang="en-US" dirty="0"/>
              <a:t>All UEs support asynchronous DC between LTE and NR for inter-band LTE-NR in Rel-15.</a:t>
            </a:r>
          </a:p>
          <a:p>
            <a:pPr lvl="1"/>
            <a:r>
              <a:rPr lang="en-US" dirty="0"/>
              <a:t>Asynchronous here refers to subframe/slot timing boundary alignment</a:t>
            </a:r>
          </a:p>
          <a:p>
            <a:r>
              <a:rPr lang="en-US" dirty="0"/>
              <a:t>Following MRTD and MTTD is defined: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897981"/>
              </p:ext>
            </p:extLst>
          </p:nvPr>
        </p:nvGraphicFramePr>
        <p:xfrm>
          <a:off x="642391" y="3663497"/>
          <a:ext cx="7859217" cy="30204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8554">
                  <a:extLst>
                    <a:ext uri="{9D8B030D-6E8A-4147-A177-3AD203B41FA5}">
                      <a16:colId xmlns:a16="http://schemas.microsoft.com/office/drawing/2014/main" val="3528457832"/>
                    </a:ext>
                  </a:extLst>
                </a:gridCol>
                <a:gridCol w="1428554">
                  <a:extLst>
                    <a:ext uri="{9D8B030D-6E8A-4147-A177-3AD203B41FA5}">
                      <a16:colId xmlns:a16="http://schemas.microsoft.com/office/drawing/2014/main" val="295546502"/>
                    </a:ext>
                  </a:extLst>
                </a:gridCol>
                <a:gridCol w="2413672">
                  <a:extLst>
                    <a:ext uri="{9D8B030D-6E8A-4147-A177-3AD203B41FA5}">
                      <a16:colId xmlns:a16="http://schemas.microsoft.com/office/drawing/2014/main" val="561297776"/>
                    </a:ext>
                  </a:extLst>
                </a:gridCol>
                <a:gridCol w="2588437">
                  <a:extLst>
                    <a:ext uri="{9D8B030D-6E8A-4147-A177-3AD203B41FA5}">
                      <a16:colId xmlns:a16="http://schemas.microsoft.com/office/drawing/2014/main" val="2151612684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LTE </a:t>
                      </a:r>
                      <a:r>
                        <a:rPr lang="en-GB" sz="2400" dirty="0" err="1">
                          <a:effectLst/>
                        </a:rPr>
                        <a:t>PCell</a:t>
                      </a:r>
                      <a:r>
                        <a:rPr lang="en-GB" sz="2400" dirty="0">
                          <a:effectLst/>
                        </a:rPr>
                        <a:t> SCS (kHz)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NR </a:t>
                      </a:r>
                      <a:r>
                        <a:rPr lang="en-GB" sz="2400" dirty="0" err="1">
                          <a:effectLst/>
                        </a:rPr>
                        <a:t>PSCell</a:t>
                      </a:r>
                      <a:r>
                        <a:rPr lang="en-GB" sz="2400" dirty="0">
                          <a:effectLst/>
                        </a:rPr>
                        <a:t> SCS (kHz)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MRTD (µs) for asynchronous operation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MTTD (µs) for asynchronous operation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7411399"/>
                  </a:ext>
                </a:extLst>
              </a:tr>
              <a:tr h="53386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dirty="0">
                          <a:effectLst/>
                        </a:rPr>
                        <a:t>15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dirty="0">
                          <a:effectLst/>
                        </a:rPr>
                        <a:t>15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dirty="0">
                          <a:effectLst/>
                        </a:rPr>
                        <a:t>500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dirty="0">
                          <a:effectLst/>
                        </a:rPr>
                        <a:t>500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95102"/>
                  </a:ext>
                </a:extLst>
              </a:tr>
              <a:tr h="43787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30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250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250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1311336"/>
                  </a:ext>
                </a:extLst>
              </a:tr>
              <a:tr h="49617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60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125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125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058273"/>
                  </a:ext>
                </a:extLst>
              </a:tr>
              <a:tr h="40043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120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62.5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62.5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4752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6855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Inter-band LTE-NR DC (2/2)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0313"/>
            <a:ext cx="8229600" cy="4853136"/>
          </a:xfrm>
        </p:spPr>
        <p:txBody>
          <a:bodyPr>
            <a:normAutofit/>
          </a:bodyPr>
          <a:lstStyle/>
          <a:p>
            <a:r>
              <a:rPr lang="en-US" dirty="0"/>
              <a:t>For inter-band TDD-TDD (</a:t>
            </a:r>
            <a:r>
              <a:rPr lang="en-US" dirty="0" err="1"/>
              <a:t>PCell-PSCell</a:t>
            </a:r>
            <a:r>
              <a:rPr lang="en-US" dirty="0"/>
              <a:t>) and inter-band TDD-FDD (</a:t>
            </a:r>
            <a:r>
              <a:rPr lang="en-US" dirty="0" err="1"/>
              <a:t>PCell-PSCell</a:t>
            </a:r>
            <a:r>
              <a:rPr lang="en-US" dirty="0"/>
              <a:t> or </a:t>
            </a:r>
            <a:r>
              <a:rPr lang="en-US" dirty="0" err="1"/>
              <a:t>PSCell-PCell</a:t>
            </a:r>
            <a:r>
              <a:rPr lang="en-US" dirty="0"/>
              <a:t>) combinations,</a:t>
            </a:r>
          </a:p>
          <a:p>
            <a:pPr lvl="1"/>
            <a:r>
              <a:rPr lang="en-US" dirty="0"/>
              <a:t>Simultaneous RXTX in DC operation can be supported based on UE Capability. </a:t>
            </a: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1694718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Intra-band LTE-NR DC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516" y="1083539"/>
            <a:ext cx="8712968" cy="3857629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US" dirty="0"/>
              <a:t>For TDD-TDD case, </a:t>
            </a:r>
          </a:p>
          <a:p>
            <a:pPr lvl="1" hangingPunct="0"/>
            <a:r>
              <a:rPr lang="en-US" dirty="0"/>
              <a:t>Synchronous DC operation as well as NR DL/UL resource assignment to avoid DL/UL interference with LTE TDD is needed for intra-band LTE-NR DC.</a:t>
            </a:r>
            <a:endParaRPr lang="sv-SE" dirty="0"/>
          </a:p>
          <a:p>
            <a:pPr lvl="1" hangingPunct="0"/>
            <a:r>
              <a:rPr lang="en-US" dirty="0"/>
              <a:t>It is proposed </a:t>
            </a:r>
            <a:r>
              <a:rPr lang="en-US"/>
              <a:t>to only </a:t>
            </a:r>
            <a:r>
              <a:rPr lang="en-US" dirty="0"/>
              <a:t>consider </a:t>
            </a:r>
            <a:r>
              <a:rPr lang="en-GB" dirty="0"/>
              <a:t>collocation scenario for </a:t>
            </a:r>
            <a:r>
              <a:rPr lang="en-US" dirty="0"/>
              <a:t>intra-band LTE-NR DC in Rel-15.</a:t>
            </a:r>
          </a:p>
          <a:p>
            <a:pPr lvl="1" hangingPunct="0"/>
            <a:r>
              <a:rPr lang="en-US" dirty="0"/>
              <a:t>UE shall support the synchronous TDD-TDD LTE-NR intra-band DC provided that the MRTD at the UE does not exceed values shown in the table below:</a:t>
            </a:r>
          </a:p>
          <a:p>
            <a:pPr lvl="1" hangingPunct="0"/>
            <a:endParaRPr lang="sv-SE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546921"/>
              </p:ext>
            </p:extLst>
          </p:nvPr>
        </p:nvGraphicFramePr>
        <p:xfrm>
          <a:off x="1187623" y="4869160"/>
          <a:ext cx="6768753" cy="17246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0801">
                  <a:extLst>
                    <a:ext uri="{9D8B030D-6E8A-4147-A177-3AD203B41FA5}">
                      <a16:colId xmlns:a16="http://schemas.microsoft.com/office/drawing/2014/main" val="3436992800"/>
                    </a:ext>
                  </a:extLst>
                </a:gridCol>
                <a:gridCol w="1451487">
                  <a:extLst>
                    <a:ext uri="{9D8B030D-6E8A-4147-A177-3AD203B41FA5}">
                      <a16:colId xmlns:a16="http://schemas.microsoft.com/office/drawing/2014/main" val="1145539766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3362716398"/>
                    </a:ext>
                  </a:extLst>
                </a:gridCol>
                <a:gridCol w="2160241">
                  <a:extLst>
                    <a:ext uri="{9D8B030D-6E8A-4147-A177-3AD203B41FA5}">
                      <a16:colId xmlns:a16="http://schemas.microsoft.com/office/drawing/2014/main" val="832650772"/>
                    </a:ext>
                  </a:extLst>
                </a:gridCol>
              </a:tblGrid>
              <a:tr h="90166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LTE SCS (kHz)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NR SCS (kHz)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MRTD (µs) for synchronous operation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MTTD (µs) for asynchronous operation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60745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15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TBD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NA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22254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30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TBD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NA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7212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60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TBD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NA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13557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6412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Intra-band LTE-NR DC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3600399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For FDD-FDD intra-band LTE-NR, </a:t>
            </a:r>
          </a:p>
          <a:p>
            <a:pPr lvl="1" hangingPunct="0"/>
            <a:r>
              <a:rPr lang="en-US" dirty="0"/>
              <a:t>It is proposed to only consider </a:t>
            </a:r>
            <a:r>
              <a:rPr lang="en-GB" dirty="0"/>
              <a:t>collocation scenario for </a:t>
            </a:r>
            <a:r>
              <a:rPr lang="en-US" dirty="0"/>
              <a:t>intra-band LTE-NR DC in Rel-15.</a:t>
            </a:r>
          </a:p>
          <a:p>
            <a:pPr lvl="1" hangingPunct="0"/>
            <a:r>
              <a:rPr lang="en-US" dirty="0"/>
              <a:t>If UE supports asynchronous dual connectivity assuming separate RF chains, following MRTD and MTTD is defined in this case: </a:t>
            </a:r>
          </a:p>
          <a:p>
            <a:pPr lvl="1" hangingPunct="0"/>
            <a:endParaRPr lang="sv-SE" dirty="0"/>
          </a:p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281769"/>
              </p:ext>
            </p:extLst>
          </p:nvPr>
        </p:nvGraphicFramePr>
        <p:xfrm>
          <a:off x="606387" y="3920996"/>
          <a:ext cx="7859217" cy="30204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8554">
                  <a:extLst>
                    <a:ext uri="{9D8B030D-6E8A-4147-A177-3AD203B41FA5}">
                      <a16:colId xmlns:a16="http://schemas.microsoft.com/office/drawing/2014/main" val="3528457832"/>
                    </a:ext>
                  </a:extLst>
                </a:gridCol>
                <a:gridCol w="1428554">
                  <a:extLst>
                    <a:ext uri="{9D8B030D-6E8A-4147-A177-3AD203B41FA5}">
                      <a16:colId xmlns:a16="http://schemas.microsoft.com/office/drawing/2014/main" val="295546502"/>
                    </a:ext>
                  </a:extLst>
                </a:gridCol>
                <a:gridCol w="2413672">
                  <a:extLst>
                    <a:ext uri="{9D8B030D-6E8A-4147-A177-3AD203B41FA5}">
                      <a16:colId xmlns:a16="http://schemas.microsoft.com/office/drawing/2014/main" val="561297776"/>
                    </a:ext>
                  </a:extLst>
                </a:gridCol>
                <a:gridCol w="2588437">
                  <a:extLst>
                    <a:ext uri="{9D8B030D-6E8A-4147-A177-3AD203B41FA5}">
                      <a16:colId xmlns:a16="http://schemas.microsoft.com/office/drawing/2014/main" val="2151612684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LTE </a:t>
                      </a:r>
                      <a:r>
                        <a:rPr lang="en-GB" sz="2400" dirty="0" err="1">
                          <a:effectLst/>
                        </a:rPr>
                        <a:t>PCell</a:t>
                      </a:r>
                      <a:r>
                        <a:rPr lang="en-GB" sz="2400" dirty="0">
                          <a:effectLst/>
                        </a:rPr>
                        <a:t> SCS (kHz)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NR </a:t>
                      </a:r>
                      <a:r>
                        <a:rPr lang="en-GB" sz="2400" dirty="0" err="1">
                          <a:effectLst/>
                        </a:rPr>
                        <a:t>PSCell</a:t>
                      </a:r>
                      <a:r>
                        <a:rPr lang="en-GB" sz="2400" dirty="0">
                          <a:effectLst/>
                        </a:rPr>
                        <a:t> SCS (kHz)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MRTD (µs) for asynchronous operation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MTTD (µs) for asynchronous operation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7411399"/>
                  </a:ext>
                </a:extLst>
              </a:tr>
              <a:tr h="53386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15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15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500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500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95102"/>
                  </a:ext>
                </a:extLst>
              </a:tr>
              <a:tr h="43787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30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250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250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1311336"/>
                  </a:ext>
                </a:extLst>
              </a:tr>
              <a:tr h="49617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60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125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125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058273"/>
                  </a:ext>
                </a:extLst>
              </a:tr>
              <a:tr h="40043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sv-SE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sv-SE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sv-SE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sv-SE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4752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8995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11611</TotalTime>
  <Words>464</Words>
  <Application>Microsoft Office PowerPoint</Application>
  <PresentationFormat>On-screen Show (4:3)</PresentationFormat>
  <Paragraphs>92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Times New Roman</vt:lpstr>
      <vt:lpstr>Office 主题</vt:lpstr>
      <vt:lpstr>3GPP TSG-RAN WG4 Meeting 84bis Dubrovnik, Croatia, 09-14 October 2017 </vt:lpstr>
      <vt:lpstr>Background</vt:lpstr>
      <vt:lpstr>Scope</vt:lpstr>
      <vt:lpstr>Inter-band LTE-NR DC (1/2)</vt:lpstr>
      <vt:lpstr>Inter-band LTE-NR DC (2/2)</vt:lpstr>
      <vt:lpstr>Intra-band LTE-NR DC (1)</vt:lpstr>
      <vt:lpstr>Intra-band LTE-NR DC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Imadur Rahman</cp:lastModifiedBy>
  <cp:revision>855</cp:revision>
  <dcterms:created xsi:type="dcterms:W3CDTF">2016-01-12T08:39:50Z</dcterms:created>
  <dcterms:modified xsi:type="dcterms:W3CDTF">2017-10-13T13:37:24Z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1505869624</vt:lpwstr>
  </property>
</Properties>
</file>