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 varScale="1">
        <p:scale>
          <a:sx n="63" d="100"/>
          <a:sy n="63" d="100"/>
        </p:scale>
        <p:origin x="78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4_Radio/TSGR4_84Bis/Docs/R4-171012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Africa Band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Key points about 3300-3400MHz band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hangingPunct="0"/>
            <a:r>
              <a:rPr lang="en-GB" b="1" dirty="0" smtClean="0">
                <a:solidFill>
                  <a:schemeClr val="tx1"/>
                </a:solidFill>
              </a:rPr>
              <a:t>Huawei</a:t>
            </a:r>
            <a:r>
              <a:rPr lang="en-GB" b="1" dirty="0">
                <a:solidFill>
                  <a:schemeClr val="tx1"/>
                </a:solidFill>
              </a:rPr>
              <a:t>, </a:t>
            </a:r>
            <a:r>
              <a:rPr lang="en-GB" b="1" dirty="0" err="1">
                <a:solidFill>
                  <a:schemeClr val="tx1"/>
                </a:solidFill>
              </a:rPr>
              <a:t>HiSilicon</a:t>
            </a:r>
            <a:endParaRPr lang="en-US" b="1" dirty="0">
              <a:solidFill>
                <a:schemeClr val="tx1"/>
              </a:solidFill>
            </a:endParaRPr>
          </a:p>
          <a:p>
            <a:pPr algn="l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ja-JP" altLang="en-US" b="1" dirty="0">
              <a:solidFill>
                <a:schemeClr val="tx1"/>
              </a:solidFill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84Bis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Dubrovnik</a:t>
            </a:r>
            <a:r>
              <a:rPr lang="en-GB" sz="1800" dirty="0"/>
              <a:t> </a:t>
            </a:r>
            <a:r>
              <a:rPr lang="en-GB" sz="1800" b="1" dirty="0"/>
              <a:t>, Croatia, 09th – 13th October,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236296" y="188913"/>
            <a:ext cx="18727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R4-1711612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882" y="7978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GB" b="1" dirty="0"/>
              <a:t>Agenda Item:</a:t>
            </a:r>
            <a:r>
              <a:rPr lang="en-GB" dirty="0"/>
              <a:t>	8.12.1</a:t>
            </a:r>
            <a:endParaRPr lang="en-US" dirty="0"/>
          </a:p>
          <a:p>
            <a:pPr hangingPunct="0"/>
            <a:r>
              <a:rPr lang="en-GB" b="1" dirty="0"/>
              <a:t>Document for:</a:t>
            </a:r>
            <a:r>
              <a:rPr lang="en-GB" dirty="0"/>
              <a:t>	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sz="2400" dirty="0" smtClean="0"/>
              <a:t>At the 3GPP </a:t>
            </a:r>
            <a:r>
              <a:rPr lang="en-US" sz="2400" dirty="0"/>
              <a:t>TSG RAN Meeting #76 in </a:t>
            </a:r>
            <a:r>
              <a:rPr lang="en-GB" sz="2400" dirty="0"/>
              <a:t>West Palm Beach, USA June 5 - 8, 2017</a:t>
            </a:r>
            <a:r>
              <a:rPr lang="en-US" sz="2400" dirty="0"/>
              <a:t>, a new WI about the study of the TDD in the C-band (3300-3400 MHz) has been approved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To evaluate the need to take into account directly in the standard the current regulation, in this contribution, several regulatory information are provided.</a:t>
            </a:r>
          </a:p>
          <a:p>
            <a:r>
              <a:rPr lang="en-US" sz="2400" dirty="0" smtClean="0"/>
              <a:t>In the followed slides, several key points, e.g. Power, sensitivity … are proposed for approval</a:t>
            </a:r>
            <a:endParaRPr lang="en-US" sz="2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2800" dirty="0" smtClean="0"/>
              <a:t>Need </a:t>
            </a:r>
            <a:r>
              <a:rPr lang="en-US" sz="2800" dirty="0"/>
              <a:t>to take into account </a:t>
            </a:r>
            <a:r>
              <a:rPr lang="en-US" sz="2800" dirty="0" smtClean="0"/>
              <a:t>in </a:t>
            </a:r>
            <a:r>
              <a:rPr lang="en-US" sz="2800" dirty="0"/>
              <a:t>the standard the </a:t>
            </a:r>
            <a:r>
              <a:rPr lang="en-US" sz="2800" dirty="0" smtClean="0"/>
              <a:t>regulation?</a:t>
            </a:r>
            <a:endParaRPr lang="sv-SE" sz="2800" baseline="-25000" dirty="0"/>
          </a:p>
        </p:txBody>
      </p:sp>
      <p:sp>
        <p:nvSpPr>
          <p:cNvPr id="2" name="Rectangle 1"/>
          <p:cNvSpPr/>
          <p:nvPr/>
        </p:nvSpPr>
        <p:spPr>
          <a:xfrm>
            <a:off x="539552" y="1484784"/>
            <a:ext cx="77768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ATU response to the 3GPP LS (R4-1709188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</a:p>
          <a:p>
            <a:endParaRPr lang="en-US" sz="2000" b="1" dirty="0">
              <a:solidFill>
                <a:srgbClr val="00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Doc </a:t>
            </a:r>
            <a:r>
              <a:rPr lang="en-US" sz="2000" u="sng" dirty="0">
                <a:hlinkClick r:id="rId2"/>
              </a:rPr>
              <a:t>R4-1710124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ATU response to 3GPP RAN4: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 conclusion, ATU is of the view that it is not necessary to introduce further requirements in the 3GPP specification of the new band to protect incumbent radar services. </a:t>
            </a:r>
          </a:p>
          <a:p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Also, the contribution R4-1708452 (</a:t>
            </a:r>
            <a:r>
              <a:rPr lang="en-US" dirty="0" smtClean="0"/>
              <a:t>Huawei, Hisilicon) as study the need (or not) to take into account some specific regulations in the 3GPP standard. </a:t>
            </a:r>
          </a:p>
          <a:p>
            <a:endParaRPr lang="en-US" dirty="0"/>
          </a:p>
          <a:p>
            <a:pPr algn="ctr"/>
            <a:r>
              <a:rPr lang="en-US" b="1" dirty="0" smtClean="0"/>
              <a:t>The conclusion is that the 3GPP standard does not need to take into account any specific regulation to protect incumbent users.</a:t>
            </a:r>
          </a:p>
        </p:txBody>
      </p:sp>
    </p:spTree>
    <p:extLst>
      <p:ext uri="{BB962C8B-B14F-4D97-AF65-F5344CB8AC3E}">
        <p14:creationId xmlns:p14="http://schemas.microsoft.com/office/powerpoint/2010/main" val="23619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approval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Proposal 1: Numbering band =&gt; B52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2: </a:t>
            </a:r>
            <a:r>
              <a:rPr lang="en-GB" dirty="0" smtClean="0"/>
              <a:t>E-UTRA </a:t>
            </a:r>
            <a:r>
              <a:rPr lang="en-GB" dirty="0"/>
              <a:t>channel </a:t>
            </a:r>
            <a:r>
              <a:rPr lang="en-GB" dirty="0" smtClean="0"/>
              <a:t>numbers =&gt; </a:t>
            </a:r>
          </a:p>
          <a:p>
            <a:pPr marL="914400" lvl="1" indent="-514350"/>
            <a:r>
              <a:rPr lang="fr-FR" dirty="0" smtClean="0"/>
              <a:t>59140 to 60139</a:t>
            </a:r>
          </a:p>
          <a:p>
            <a:pPr marL="914400" lvl="1" indent="-514350"/>
            <a:r>
              <a:rPr lang="en-US" dirty="0" smtClean="0"/>
              <a:t>Frequency start</a:t>
            </a:r>
            <a:r>
              <a:rPr lang="fr-FR" dirty="0" smtClean="0"/>
              <a:t>: 3300MHz</a:t>
            </a:r>
          </a:p>
          <a:p>
            <a:pPr marL="400050" lvl="1" indent="0">
              <a:buNone/>
            </a:pPr>
            <a:endParaRPr lang="fr-FR" dirty="0" smtClean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Not take into account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any specific technical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continuation to take </a:t>
            </a:r>
            <a:r>
              <a:rPr lang="en-US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into account the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regulation framer (in band &amp; adjacent band)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 the 3GPP standard,</a:t>
            </a:r>
          </a:p>
          <a:p>
            <a:pPr marL="914400" lvl="1" indent="-514350"/>
            <a:r>
              <a:rPr lang="fr-FR" dirty="0" smtClean="0"/>
              <a:t>UE =&gt; No A-MPR</a:t>
            </a:r>
          </a:p>
          <a:p>
            <a:pPr marL="914400" lvl="1" indent="-514350"/>
            <a:r>
              <a:rPr lang="en-US" dirty="0" smtClean="0"/>
              <a:t>BS =&gt; No additional filter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02268"/>
              </p:ext>
            </p:extLst>
          </p:nvPr>
        </p:nvGraphicFramePr>
        <p:xfrm>
          <a:off x="1015990" y="4183360"/>
          <a:ext cx="7416820" cy="548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92802"/>
                <a:gridCol w="554185"/>
                <a:gridCol w="1225047"/>
                <a:gridCol w="924606"/>
                <a:gridCol w="554185"/>
                <a:gridCol w="1185505"/>
                <a:gridCol w="980490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E-UTRA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Offs-DL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UL_low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Offs</a:t>
                      </a:r>
                      <a:r>
                        <a:rPr lang="en-GB" sz="900" baseline="-25000" dirty="0">
                          <a:effectLst/>
                        </a:rPr>
                        <a:t>-UL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UL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995811" y="3902859"/>
            <a:ext cx="34571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X-2: EARFCN allocated for E-UTRA Band 52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127017"/>
              </p:ext>
            </p:extLst>
          </p:nvPr>
        </p:nvGraphicFramePr>
        <p:xfrm>
          <a:off x="2141855" y="2167136"/>
          <a:ext cx="4860290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545"/>
                <a:gridCol w="780415"/>
                <a:gridCol w="328295"/>
                <a:gridCol w="747395"/>
                <a:gridCol w="791845"/>
                <a:gridCol w="201295"/>
                <a:gridCol w="756285"/>
                <a:gridCol w="577215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E‑UTRA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Uplink (UL)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receive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transmit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Downlink (DL)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transmit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receive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UL_low</a:t>
                      </a:r>
                      <a:r>
                        <a:rPr lang="en-GB" sz="900" dirty="0">
                          <a:effectLst/>
                        </a:rPr>
                        <a:t>   –  </a:t>
                      </a: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UL_high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 –  F</a:t>
                      </a:r>
                      <a:r>
                        <a:rPr lang="en-GB" sz="900" baseline="-25000">
                          <a:effectLst/>
                        </a:rPr>
                        <a:t>DL_high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059832" y="1958643"/>
            <a:ext cx="2592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X-1 E-UTRA frequency bands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62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4: UE </a:t>
            </a:r>
            <a:r>
              <a:rPr lang="en-GB" dirty="0"/>
              <a:t>reference sensitivity power </a:t>
            </a:r>
            <a:r>
              <a:rPr lang="en-GB" dirty="0" smtClean="0"/>
              <a:t>level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 smtClean="0"/>
              <a:t>Taking into account that B52 and B42 have very similar technical characteristics, it is proposed to apply to the B52 the same UE reference sensitivity than the B42.</a:t>
            </a:r>
          </a:p>
          <a:p>
            <a:pPr marL="400050" lvl="1" indent="0">
              <a:buNone/>
            </a:pPr>
            <a:r>
              <a:rPr lang="en-GB" dirty="0" smtClean="0"/>
              <a:t>Thus,  for B52 the reference sensitivity is specified in Table below for general case:</a:t>
            </a:r>
            <a:endParaRPr lang="en-US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400050" lvl="1" indent="0">
              <a:buNone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/>
          </a:p>
          <a:p>
            <a:pPr marL="400050" lvl="1" indent="0">
              <a:buNone/>
            </a:pPr>
            <a:endParaRPr lang="en-GB" dirty="0"/>
          </a:p>
          <a:p>
            <a:pPr marL="400050" lvl="1" indent="0">
              <a:buNone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US" dirty="0"/>
              <a:t>For specific </a:t>
            </a:r>
            <a:r>
              <a:rPr lang="en-US" dirty="0" smtClean="0"/>
              <a:t>case, </a:t>
            </a:r>
            <a:r>
              <a:rPr lang="en-US" dirty="0"/>
              <a:t>UE(s) equipped with 4 antenna ports, the following additional requirements described in the table </a:t>
            </a:r>
            <a:r>
              <a:rPr lang="en-US" dirty="0" smtClean="0"/>
              <a:t>below </a:t>
            </a:r>
            <a:r>
              <a:rPr lang="en-US" dirty="0"/>
              <a:t>is </a:t>
            </a:r>
            <a:r>
              <a:rPr lang="en-US" dirty="0" smtClean="0"/>
              <a:t>applied for B52: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5: </a:t>
            </a:r>
            <a:r>
              <a:rPr lang="en-US" i="1" dirty="0" smtClean="0"/>
              <a:t>BS &amp; UE power emission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Same as B42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/>
          </a:p>
          <a:p>
            <a:pPr marL="514350" indent="-514350">
              <a:buFont typeface="+mj-lt"/>
              <a:buAutoNum type="arabicPeriod" startAt="5"/>
            </a:pPr>
            <a:endParaRPr lang="en-US" i="1" dirty="0" smtClean="0"/>
          </a:p>
          <a:p>
            <a:pPr marL="514350" indent="-514350">
              <a:buFont typeface="+mj-lt"/>
              <a:buAutoNum type="arabicPeriod" startAt="5"/>
            </a:pPr>
            <a:endParaRPr lang="en-US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644163"/>
              </p:ext>
            </p:extLst>
          </p:nvPr>
        </p:nvGraphicFramePr>
        <p:xfrm>
          <a:off x="2220595" y="2523621"/>
          <a:ext cx="4702810" cy="617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720090"/>
                <a:gridCol w="563245"/>
                <a:gridCol w="487680"/>
                <a:gridCol w="568960"/>
                <a:gridCol w="540385"/>
                <a:gridCol w="539750"/>
                <a:gridCol w="562610"/>
              </a:tblGrid>
              <a:tr h="161925">
                <a:tc gridSpan="8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-94.2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15816" y="2311317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000758"/>
              </p:ext>
            </p:extLst>
          </p:nvPr>
        </p:nvGraphicFramePr>
        <p:xfrm>
          <a:off x="2220595" y="4270990"/>
          <a:ext cx="4702810" cy="598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629920"/>
                <a:gridCol w="539750"/>
                <a:gridCol w="540385"/>
                <a:gridCol w="539750"/>
                <a:gridCol w="600710"/>
                <a:gridCol w="539750"/>
                <a:gridCol w="592455"/>
              </a:tblGrid>
              <a:tr h="161925">
                <a:tc gridSpan="8"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-101.2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-96.4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-95.2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935055" y="4054966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3/3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Proposal 6</a:t>
            </a:r>
            <a:r>
              <a:rPr lang="en-US" dirty="0" smtClean="0"/>
              <a:t>: </a:t>
            </a:r>
            <a:r>
              <a:rPr lang="en-US" i="1" dirty="0" smtClean="0"/>
              <a:t>Spurious </a:t>
            </a:r>
            <a:r>
              <a:rPr lang="en-US" i="1" dirty="0"/>
              <a:t>emissions and UE coexistence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sz="2900" dirty="0">
                <a:solidFill>
                  <a:srgbClr val="000000"/>
                </a:solidFill>
                <a:sym typeface="Wingdings" panose="05000000000000000000" pitchFamily="2" charset="2"/>
              </a:rPr>
              <a:t>Same </a:t>
            </a:r>
            <a:r>
              <a:rPr lang="en-GB" sz="2900" dirty="0" smtClean="0">
                <a:solidFill>
                  <a:srgbClr val="000000"/>
                </a:solidFill>
                <a:sym typeface="Wingdings" panose="05000000000000000000" pitchFamily="2" charset="2"/>
              </a:rPr>
              <a:t>technical parameters as B42. But, for only the specific the </a:t>
            </a:r>
            <a:r>
              <a:rPr lang="en-GB" sz="2900" dirty="0">
                <a:solidFill>
                  <a:srgbClr val="000000"/>
                </a:solidFill>
                <a:sym typeface="Wingdings" panose="05000000000000000000" pitchFamily="2" charset="2"/>
              </a:rPr>
              <a:t>technical </a:t>
            </a:r>
            <a:r>
              <a:rPr lang="en-GB" sz="2900" dirty="0" smtClean="0">
                <a:solidFill>
                  <a:srgbClr val="000000"/>
                </a:solidFill>
                <a:sym typeface="Wingdings" panose="05000000000000000000" pitchFamily="2" charset="2"/>
              </a:rPr>
              <a:t>constraints NS_22 &amp; NS_23, it is proposed 2 options as described just below,</a:t>
            </a:r>
            <a:endParaRPr lang="en-GB" sz="2900" dirty="0">
              <a:solidFill>
                <a:srgbClr val="000000"/>
              </a:solidFill>
              <a:sym typeface="Wingdings" panose="05000000000000000000" pitchFamily="2" charset="2"/>
            </a:endParaRP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sz="2900" dirty="0" smtClean="0"/>
              <a:t>In the case of un-synchronized TDD networks, for the B42 there are some additional technical constraints which are NS_22 and NS_23. At the </a:t>
            </a:r>
            <a:r>
              <a:rPr lang="en-US" altLang="ja-JP" sz="2900" dirty="0"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2900" dirty="0" smtClean="0">
                <a:ea typeface="Meiryo UI" pitchFamily="50" charset="-128"/>
                <a:cs typeface="Meiryo UI" pitchFamily="50" charset="-128"/>
              </a:rPr>
              <a:t>Meeting 84Bis in </a:t>
            </a:r>
            <a:r>
              <a:rPr lang="en-GB" sz="2900" dirty="0" smtClean="0"/>
              <a:t>Dubrovnik , Croatia, 09th – 13th October, 2017, 2 options has been proposed:</a:t>
            </a:r>
          </a:p>
          <a:p>
            <a:pPr marL="1257300" lvl="2" indent="-457200">
              <a:buFont typeface="Symbol" panose="05050102010706020507" pitchFamily="18" charset="2"/>
              <a:buChar char="Þ"/>
            </a:pPr>
            <a:r>
              <a:rPr lang="en-GB" dirty="0" smtClean="0"/>
              <a:t>Option 1 =&gt; To take into account the case of unsynchronized TDD networks and </a:t>
            </a:r>
            <a:r>
              <a:rPr lang="en-GB" dirty="0"/>
              <a:t>t</a:t>
            </a:r>
            <a:r>
              <a:rPr lang="en-GB" dirty="0" smtClean="0"/>
              <a:t>aking </a:t>
            </a:r>
            <a:r>
              <a:rPr lang="en-GB" dirty="0"/>
              <a:t>into account that B52 and B42 have very similar technical characteristics, it is proposed to apply to the B52 the </a:t>
            </a:r>
            <a:r>
              <a:rPr lang="en-GB" dirty="0" smtClean="0"/>
              <a:t>similar technical constraints than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NS_22 and NS_23,</a:t>
            </a:r>
          </a:p>
          <a:p>
            <a:pPr marL="1257300" lvl="2" indent="-457200">
              <a:buFont typeface="Symbol" panose="05050102010706020507" pitchFamily="18" charset="2"/>
              <a:buChar char="Þ"/>
            </a:pP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Option 2 =&gt; It is assuming that the TDD networks will be synchronized because this is the best option to avoid interferences and guard bands, thus </a:t>
            </a:r>
            <a:r>
              <a:rPr lang="en-GB" dirty="0"/>
              <a:t>it is proposed to </a:t>
            </a:r>
            <a:r>
              <a:rPr lang="en-GB" u="sng" dirty="0" smtClean="0"/>
              <a:t>NOT</a:t>
            </a:r>
            <a:r>
              <a:rPr lang="en-GB" dirty="0" smtClean="0"/>
              <a:t> apply </a:t>
            </a:r>
            <a:r>
              <a:rPr lang="en-GB" dirty="0"/>
              <a:t>to the B52 the similar technical constraints than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NS_22 and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NS_23.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During the next meeting RAN4#85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(2017-11-27 - Reno, Nevada(US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)), it is decided to make a choice between the both options.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7: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Provide all relevant draft CRs for the next 3GPP RAN4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meeting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15645</TotalTime>
  <Words>605</Words>
  <Application>Microsoft Office PowerPoint</Application>
  <PresentationFormat>On-screen Show (4:3)</PresentationFormat>
  <Paragraphs>143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Meiryo UI</vt:lpstr>
      <vt:lpstr>MS Mincho</vt:lpstr>
      <vt:lpstr>MS PGothic</vt:lpstr>
      <vt:lpstr>宋体</vt:lpstr>
      <vt:lpstr>宋体</vt:lpstr>
      <vt:lpstr>Arial</vt:lpstr>
      <vt:lpstr>Calibri</vt:lpstr>
      <vt:lpstr>Symbol</vt:lpstr>
      <vt:lpstr>Times New Roman</vt:lpstr>
      <vt:lpstr>Wingdings</vt:lpstr>
      <vt:lpstr>Office テーマ</vt:lpstr>
      <vt:lpstr>Africa Band Key points about 3300-3400MHz band </vt:lpstr>
      <vt:lpstr>Background</vt:lpstr>
      <vt:lpstr>Need to take into account in the standard the regulation?</vt:lpstr>
      <vt:lpstr>Proposals for approval 1/3</vt:lpstr>
      <vt:lpstr>Proposals for approval 2/3</vt:lpstr>
      <vt:lpstr>Proposals for approval 3/3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Laurent Dolizy</cp:lastModifiedBy>
  <cp:revision>223</cp:revision>
  <dcterms:created xsi:type="dcterms:W3CDTF">2017-06-28T16:38:30Z</dcterms:created>
  <dcterms:modified xsi:type="dcterms:W3CDTF">2017-10-13T06:39:37Z</dcterms:modified>
</cp:coreProperties>
</file>