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4" r:id="rId4"/>
    <p:sldId id="265" r:id="rId5"/>
    <p:sldId id="266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3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7A9C3-F2EB-4F9D-A019-361EBDB38D7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8FBF6-7B9D-4599-ACFC-2FBEFB4C83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8518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7A9C3-F2EB-4F9D-A019-361EBDB38D7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8FBF6-7B9D-4599-ACFC-2FBEFB4C83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3706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7A9C3-F2EB-4F9D-A019-361EBDB38D7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8FBF6-7B9D-4599-ACFC-2FBEFB4C83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7230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7A9C3-F2EB-4F9D-A019-361EBDB38D7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8FBF6-7B9D-4599-ACFC-2FBEFB4C83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32759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7A9C3-F2EB-4F9D-A019-361EBDB38D7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8FBF6-7B9D-4599-ACFC-2FBEFB4C83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62706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7A9C3-F2EB-4F9D-A019-361EBDB38D7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8FBF6-7B9D-4599-ACFC-2FBEFB4C83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07948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7A9C3-F2EB-4F9D-A019-361EBDB38D7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8FBF6-7B9D-4599-ACFC-2FBEFB4C83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12833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7A9C3-F2EB-4F9D-A019-361EBDB38D7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8FBF6-7B9D-4599-ACFC-2FBEFB4C83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4266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7A9C3-F2EB-4F9D-A019-361EBDB38D7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8FBF6-7B9D-4599-ACFC-2FBEFB4C83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472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7A9C3-F2EB-4F9D-A019-361EBDB38D7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8FBF6-7B9D-4599-ACFC-2FBEFB4C83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78033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7A9C3-F2EB-4F9D-A019-361EBDB38D7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8FBF6-7B9D-4599-ACFC-2FBEFB4C83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78819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A7A9C3-F2EB-4F9D-A019-361EBDB38D7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A8FBF6-7B9D-4599-ACFC-2FBEFB4C83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4566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WF on Evaluation of IQ Leakage for V2X Multi Carriers Operation</a:t>
            </a:r>
            <a:endParaRPr lang="en-US" strike="sngStrik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Qualcomm Inc.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441180" y="311736"/>
            <a:ext cx="22517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R4-1711592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640080" y="311736"/>
            <a:ext cx="61150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6120765" algn="r"/>
                <a:tab pos="8460105" algn="r"/>
              </a:tabLst>
            </a:pPr>
            <a:r>
              <a:rPr lang="en-GB" b="1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3GPP TSG-RAN WG4 Meeting #</a:t>
            </a:r>
            <a:r>
              <a:rPr lang="en-GB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84bis</a:t>
            </a:r>
            <a:r>
              <a:rPr lang="en-GB" b="1" dirty="0"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	</a:t>
            </a:r>
            <a:endParaRPr lang="en-US" sz="1200" dirty="0"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r>
              <a:rPr lang="en-GB" b="1" dirty="0">
                <a:latin typeface="Times New Roman" panose="02020603050405020304" pitchFamily="18" charset="0"/>
                <a:ea typeface="SimSun" panose="02010600030101010101" pitchFamily="2" charset="-122"/>
              </a:rPr>
              <a:t>Dubrovnik, Croatia, 9 – 13 Oct, 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37209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550" y="365125"/>
            <a:ext cx="10382250" cy="915035"/>
          </a:xfrm>
        </p:spPr>
        <p:txBody>
          <a:bodyPr/>
          <a:lstStyle/>
          <a:p>
            <a:pPr algn="ctr"/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4380" y="1394460"/>
            <a:ext cx="10812780" cy="5006340"/>
          </a:xfrm>
        </p:spPr>
        <p:txBody>
          <a:bodyPr>
            <a:normAutofit/>
          </a:bodyPr>
          <a:lstStyle/>
          <a:p>
            <a:pPr marL="800100" lvl="1" indent="-342900">
              <a:spcAft>
                <a:spcPts val="300"/>
              </a:spcAft>
            </a:pPr>
            <a:r>
              <a:rPr lang="en-US" dirty="0"/>
              <a:t>For </a:t>
            </a:r>
            <a:r>
              <a:rPr lang="en-US" dirty="0" err="1"/>
              <a:t>intraband</a:t>
            </a:r>
            <a:r>
              <a:rPr lang="en-US" dirty="0"/>
              <a:t> CA IBE requirement: there  is an IQ leakage allowance of 25dBc.</a:t>
            </a:r>
          </a:p>
          <a:p>
            <a:pPr marL="800100" lvl="1" indent="-342900">
              <a:spcAft>
                <a:spcPts val="300"/>
              </a:spcAft>
            </a:pPr>
            <a:r>
              <a:rPr lang="en-US" dirty="0"/>
              <a:t>This can cause near far effect for V2X</a:t>
            </a:r>
          </a:p>
          <a:p>
            <a:pPr marL="800100" lvl="1" indent="-342900">
              <a:spcAft>
                <a:spcPts val="300"/>
              </a:spcAft>
            </a:pPr>
            <a:endParaRPr lang="en-US" dirty="0"/>
          </a:p>
          <a:p>
            <a:pPr marL="800100" lvl="1" indent="-342900">
              <a:spcAft>
                <a:spcPts val="300"/>
              </a:spcAft>
            </a:pPr>
            <a:endParaRPr lang="en-US" dirty="0"/>
          </a:p>
          <a:p>
            <a:pPr marL="800100" lvl="1" indent="-342900">
              <a:spcAft>
                <a:spcPts val="300"/>
              </a:spcAft>
            </a:pPr>
            <a:endParaRPr lang="en-US" dirty="0"/>
          </a:p>
          <a:p>
            <a:pPr marL="800100" lvl="1" indent="-342900">
              <a:spcAft>
                <a:spcPts val="300"/>
              </a:spcAft>
            </a:pPr>
            <a:endParaRPr lang="en-US" dirty="0"/>
          </a:p>
          <a:p>
            <a:pPr marL="800100" lvl="1" indent="-342900">
              <a:spcAft>
                <a:spcPts val="300"/>
              </a:spcAft>
            </a:pPr>
            <a:endParaRPr lang="en-US" dirty="0"/>
          </a:p>
          <a:p>
            <a:pPr marL="800100" lvl="1" indent="-342900">
              <a:spcAft>
                <a:spcPts val="300"/>
              </a:spcAft>
            </a:pPr>
            <a:endParaRPr lang="en-US" dirty="0"/>
          </a:p>
          <a:p>
            <a:pPr marL="800100" lvl="1" indent="-342900">
              <a:spcAft>
                <a:spcPts val="300"/>
              </a:spcAft>
            </a:pPr>
            <a:endParaRPr lang="en-US" dirty="0"/>
          </a:p>
          <a:p>
            <a:pPr marL="800100" lvl="1" indent="-342900">
              <a:spcAft>
                <a:spcPts val="300"/>
              </a:spcAft>
            </a:pPr>
            <a:endParaRPr lang="en-US" dirty="0"/>
          </a:p>
          <a:p>
            <a:pPr marL="457200" lvl="1" indent="0">
              <a:spcAft>
                <a:spcPts val="300"/>
              </a:spcAft>
              <a:buNone/>
            </a:pPr>
            <a:endParaRPr lang="en-US" dirty="0"/>
          </a:p>
          <a:p>
            <a:pPr marL="800100" lvl="1" indent="-342900">
              <a:spcAft>
                <a:spcPts val="300"/>
              </a:spcAft>
            </a:pPr>
            <a:endParaRPr lang="en-US" dirty="0"/>
          </a:p>
          <a:p>
            <a:pPr marL="800100" lvl="1" indent="-342900">
              <a:spcAft>
                <a:spcPts val="300"/>
              </a:spcAft>
            </a:pPr>
            <a:endParaRPr lang="en-US" dirty="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0ECD188-04F3-48EE-98EE-34CE7A3D22B6}"/>
              </a:ext>
            </a:extLst>
          </p:cNvPr>
          <p:cNvGrpSpPr/>
          <p:nvPr/>
        </p:nvGrpSpPr>
        <p:grpSpPr>
          <a:xfrm>
            <a:off x="1691640" y="2444496"/>
            <a:ext cx="9079992" cy="2697480"/>
            <a:chOff x="1691640" y="2651760"/>
            <a:chExt cx="9079992" cy="269748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A87B5D1B-3D9A-42F0-912F-B1A67ADBE870}"/>
                </a:ext>
              </a:extLst>
            </p:cNvPr>
            <p:cNvSpPr/>
            <p:nvPr/>
          </p:nvSpPr>
          <p:spPr>
            <a:xfrm>
              <a:off x="1691640" y="2651760"/>
              <a:ext cx="365760" cy="129159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8C3F0D56-22FC-484B-BA9A-4BD928735E13}"/>
                </a:ext>
              </a:extLst>
            </p:cNvPr>
            <p:cNvSpPr/>
            <p:nvPr/>
          </p:nvSpPr>
          <p:spPr>
            <a:xfrm>
              <a:off x="1691640" y="4057650"/>
              <a:ext cx="365760" cy="129159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656EBA56-54F5-4156-8B5B-EE229C9E330D}"/>
                </a:ext>
              </a:extLst>
            </p:cNvPr>
            <p:cNvSpPr/>
            <p:nvPr/>
          </p:nvSpPr>
          <p:spPr>
            <a:xfrm>
              <a:off x="1691640" y="2743200"/>
              <a:ext cx="365760" cy="55435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2686D617-512D-4B09-A323-32282F818F1B}"/>
                </a:ext>
              </a:extLst>
            </p:cNvPr>
            <p:cNvSpPr/>
            <p:nvPr/>
          </p:nvSpPr>
          <p:spPr>
            <a:xfrm>
              <a:off x="1691640" y="4703445"/>
              <a:ext cx="365760" cy="55435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77A2CCAB-69A5-4809-9812-2E4C6EF3F26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37399" y="2675588"/>
              <a:ext cx="1609911" cy="689578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01DF89B1-2DC4-4820-918A-9496CDC7A9E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61721" y="4635833"/>
              <a:ext cx="1609911" cy="689578"/>
            </a:xfrm>
            <a:prstGeom prst="rect">
              <a:avLst/>
            </a:prstGeom>
          </p:spPr>
        </p:pic>
        <p:cxnSp>
          <p:nvCxnSpPr>
            <p:cNvPr id="12" name="Straight Arrow Connector 11">
              <a:extLst>
                <a:ext uri="{FF2B5EF4-FFF2-40B4-BE49-F238E27FC236}">
                  <a16:creationId xmlns:a16="http://schemas.microsoft.com/office/drawing/2014/main" id="{B716C26C-E276-4855-A2F6-604EE04261CF}"/>
                </a:ext>
              </a:extLst>
            </p:cNvPr>
            <p:cNvCxnSpPr>
              <a:stCxn id="9" idx="1"/>
              <a:endCxn id="6" idx="3"/>
            </p:cNvCxnSpPr>
            <p:nvPr/>
          </p:nvCxnSpPr>
          <p:spPr>
            <a:xfrm flipH="1">
              <a:off x="2057400" y="3020377"/>
              <a:ext cx="1479999" cy="1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D7839283-F7A9-4756-9A7C-2DF1897E59D1}"/>
                </a:ext>
              </a:extLst>
            </p:cNvPr>
            <p:cNvCxnSpPr>
              <a:cxnSpLocks/>
              <a:endCxn id="7" idx="3"/>
            </p:cNvCxnSpPr>
            <p:nvPr/>
          </p:nvCxnSpPr>
          <p:spPr>
            <a:xfrm flipH="1">
              <a:off x="2057400" y="4980622"/>
              <a:ext cx="7104322" cy="1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72D0B606-0454-4BDB-A320-AE8992D8B372}"/>
                </a:ext>
              </a:extLst>
            </p:cNvPr>
            <p:cNvCxnSpPr/>
            <p:nvPr/>
          </p:nvCxnSpPr>
          <p:spPr>
            <a:xfrm>
              <a:off x="5314949" y="3020377"/>
              <a:ext cx="3849624" cy="0"/>
            </a:xfrm>
            <a:prstGeom prst="straightConnector1">
              <a:avLst/>
            </a:prstGeom>
            <a:ln w="50800">
              <a:headEnd type="triangle"/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2C3FC1A7-8A2D-4E3E-AB5E-7277C62ADA1A}"/>
                </a:ext>
              </a:extLst>
            </p:cNvPr>
            <p:cNvSpPr txBox="1"/>
            <p:nvPr/>
          </p:nvSpPr>
          <p:spPr>
            <a:xfrm>
              <a:off x="5864352" y="3152258"/>
              <a:ext cx="29748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20-30 </a:t>
              </a:r>
              <a:r>
                <a:rPr lang="en-US" dirty="0" err="1"/>
                <a:t>dBc</a:t>
              </a:r>
              <a:r>
                <a:rPr lang="en-US" dirty="0"/>
                <a:t> Link Difference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426308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FB702D-8BDD-40BD-B034-8A1C3CC7F1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27227"/>
          </a:xfrm>
        </p:spPr>
        <p:txBody>
          <a:bodyPr/>
          <a:lstStyle/>
          <a:p>
            <a:pPr algn="ctr"/>
            <a:r>
              <a:rPr lang="en-US" dirty="0"/>
              <a:t>Way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7CE7B2-FC9D-4130-8823-C0036E9D01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96441"/>
            <a:ext cx="10515600" cy="4351338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RAN4 to conduct System Simulation to evaluate this effect.</a:t>
            </a:r>
          </a:p>
          <a:p>
            <a:r>
              <a:rPr lang="en-US" dirty="0"/>
              <a:t>Simulation Assumption following that in Annex A of TR36.885 unless otherwise stated in this WF.</a:t>
            </a:r>
          </a:p>
          <a:p>
            <a:pPr>
              <a:defRPr/>
            </a:pPr>
            <a:r>
              <a:rPr lang="sv-SE" dirty="0"/>
              <a:t>Link level simulation mapping model is refered in Annex A in TR36.785</a:t>
            </a:r>
          </a:p>
          <a:p>
            <a:r>
              <a:rPr lang="en-US" dirty="0"/>
              <a:t>Consider urban and freeway scenarios</a:t>
            </a:r>
          </a:p>
          <a:p>
            <a:r>
              <a:rPr lang="en-US" dirty="0"/>
              <a:t>UE speed: </a:t>
            </a:r>
          </a:p>
          <a:p>
            <a:pPr lvl="1"/>
            <a:r>
              <a:rPr lang="en-US" dirty="0"/>
              <a:t>60 km/h for urban.  </a:t>
            </a:r>
          </a:p>
          <a:p>
            <a:pPr lvl="1"/>
            <a:r>
              <a:rPr lang="en-US" dirty="0"/>
              <a:t>140 km/h for freeway.</a:t>
            </a:r>
          </a:p>
          <a:p>
            <a:r>
              <a:rPr lang="en-US" dirty="0"/>
              <a:t>Number of UEs: Inter UE distance 2.5sec times UE speed.</a:t>
            </a:r>
          </a:p>
          <a:p>
            <a:r>
              <a:rPr lang="en-US" dirty="0"/>
              <a:t>AWGN channel.</a:t>
            </a:r>
          </a:p>
          <a:p>
            <a:pPr marL="457200" lvl="1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21260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CAFFBE-FB2E-43AF-A20D-D56890DADF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41883"/>
          </a:xfrm>
        </p:spPr>
        <p:txBody>
          <a:bodyPr/>
          <a:lstStyle/>
          <a:p>
            <a:pPr algn="ctr"/>
            <a:r>
              <a:rPr lang="en-US" dirty="0"/>
              <a:t>Coexistence Scenarios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84C093-33CA-4630-A6E5-0936086C71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35480"/>
            <a:ext cx="10515600" cy="5257927"/>
          </a:xfrm>
        </p:spPr>
        <p:txBody>
          <a:bodyPr/>
          <a:lstStyle/>
          <a:p>
            <a:r>
              <a:rPr lang="en-US" dirty="0"/>
              <a:t>Simulate 1CC and 2CCs of 10 MHz</a:t>
            </a:r>
          </a:p>
          <a:p>
            <a:pPr lvl="1"/>
            <a:r>
              <a:rPr lang="en-US" dirty="0"/>
              <a:t>Option 1: </a:t>
            </a:r>
          </a:p>
          <a:p>
            <a:pPr lvl="2"/>
            <a:r>
              <a:rPr lang="en-US" dirty="0"/>
              <a:t>Number of UE for 1 CC following inter UE distance.</a:t>
            </a:r>
          </a:p>
          <a:p>
            <a:pPr lvl="2"/>
            <a:r>
              <a:rPr lang="en-US" dirty="0"/>
              <a:t>Double the number of UEs for 2CCs case.</a:t>
            </a:r>
          </a:p>
          <a:p>
            <a:pPr lvl="1"/>
            <a:r>
              <a:rPr lang="en-US" dirty="0"/>
              <a:t>Option 2:</a:t>
            </a:r>
          </a:p>
          <a:p>
            <a:pPr lvl="2"/>
            <a:r>
              <a:rPr lang="en-US" dirty="0"/>
              <a:t>Number of UE for 2 CC following inter UE distance.</a:t>
            </a:r>
          </a:p>
          <a:p>
            <a:pPr lvl="2"/>
            <a:r>
              <a:rPr lang="en-US" dirty="0"/>
              <a:t>Half the number of UEs for 2CCs case.</a:t>
            </a:r>
          </a:p>
          <a:p>
            <a:r>
              <a:rPr lang="en-US" dirty="0"/>
              <a:t>IQ Rejection is 30dBc (IQR)</a:t>
            </a:r>
          </a:p>
          <a:p>
            <a:r>
              <a:rPr lang="en-US" dirty="0"/>
              <a:t>IQ leakage is 25 + X dB with X &gt;= 0 and X &lt;=5. (IQL)</a:t>
            </a:r>
          </a:p>
          <a:p>
            <a:r>
              <a:rPr lang="en-US" dirty="0"/>
              <a:t>IQ interference (IQI) = 1 / (1/IQR + 1/IQL). </a:t>
            </a:r>
          </a:p>
          <a:p>
            <a:r>
              <a:rPr lang="en-US" dirty="0"/>
              <a:t>IQ regions are symmetrical </a:t>
            </a:r>
            <a:r>
              <a:rPr lang="en-US" dirty="0" err="1"/>
              <a:t>wrt</a:t>
            </a:r>
            <a:r>
              <a:rPr lang="en-US" dirty="0"/>
              <a:t> to </a:t>
            </a:r>
            <a:r>
              <a:rPr lang="en-US" dirty="0" err="1"/>
              <a:t>agregated</a:t>
            </a:r>
            <a:r>
              <a:rPr lang="en-US" dirty="0"/>
              <a:t> Channels center</a:t>
            </a:r>
            <a:r>
              <a:rPr lang="en-US"/>
              <a:t>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57814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5E56AA-A412-4893-A4CD-2EA1F78A13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Coexistence Criteria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B647DE-A00F-4E7D-85DE-606A96A076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Range reduction at 90 % PRR is less than 10%.</a:t>
            </a:r>
          </a:p>
          <a:p>
            <a:r>
              <a:rPr lang="en-US" dirty="0"/>
              <a:t>If criteria does not meet for IQL = 30dBc, then IQL is chosen as 30dBc.</a:t>
            </a:r>
          </a:p>
          <a:p>
            <a:r>
              <a:rPr lang="en-US" dirty="0"/>
              <a:t>The timeline for this work is 3 meetings.</a:t>
            </a:r>
          </a:p>
          <a:p>
            <a:r>
              <a:rPr lang="en-US" dirty="0"/>
              <a:t>The simulated IQL is typical IQL.</a:t>
            </a:r>
          </a:p>
          <a:p>
            <a:r>
              <a:rPr lang="en-US" dirty="0"/>
              <a:t>Minimum requirement is min(25dBc, IQL – 3dB offset)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74968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2134</TotalTime>
  <Words>292</Words>
  <Application>Microsoft Office PowerPoint</Application>
  <PresentationFormat>Widescreen</PresentationFormat>
  <Paragraphs>46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MS Mincho</vt:lpstr>
      <vt:lpstr>SimSun</vt:lpstr>
      <vt:lpstr>Arial</vt:lpstr>
      <vt:lpstr>Calibri</vt:lpstr>
      <vt:lpstr>Calibri Light</vt:lpstr>
      <vt:lpstr>Times New Roman</vt:lpstr>
      <vt:lpstr>Office Theme</vt:lpstr>
      <vt:lpstr>WF on Evaluation of IQ Leakage for V2X Multi Carriers Operation</vt:lpstr>
      <vt:lpstr>Background</vt:lpstr>
      <vt:lpstr>Way Forward</vt:lpstr>
      <vt:lpstr>Coexistence Scenarios</vt:lpstr>
      <vt:lpstr>Coexistence Criteria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V2X Resource Selection/Reselection Test and CBR Measurement Test</dc:title>
  <dc:creator>Viet Nguyen</dc:creator>
  <cp:lastModifiedBy>Viet Nguyen</cp:lastModifiedBy>
  <cp:revision>43</cp:revision>
  <dcterms:created xsi:type="dcterms:W3CDTF">2017-08-23T10:35:28Z</dcterms:created>
  <dcterms:modified xsi:type="dcterms:W3CDTF">2017-10-13T10:04:20Z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