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8" autoAdjust="0"/>
    <p:restoredTop sz="94660"/>
  </p:normalViewPr>
  <p:slideViewPr>
    <p:cSldViewPr snapToGrid="0">
      <p:cViewPr varScale="1">
        <p:scale>
          <a:sx n="73" d="100"/>
          <a:sy n="73" d="100"/>
        </p:scale>
        <p:origin x="-42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0785920D-CF96-470A-AA27-232D08E8A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xmlns="" id="{22CE73C0-3671-41C9-AEF6-2F1FC6183D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FCF511C6-32FE-479B-A566-1CDAA236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0968ED82-31CC-4B91-A188-61A048931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67E2ED03-99D4-4615-BCB1-1DA699732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992312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0B800E11-0FB4-44B2-BBAA-840FD2E9D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xmlns="" id="{FA3E32D9-26D5-4BAB-A86E-D3845D944B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4FFBDB84-373C-4FBD-AE42-D3B6300CD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79D64FEA-6F21-49CD-8A99-BFDB301F9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42EE4576-B835-4815-876A-CC6B48D8D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704694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xmlns="" id="{FF9901A8-BB22-4E00-B380-D1A049891E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xmlns="" id="{EA1239F9-17D3-4FD7-806C-4178A01E5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8785594E-EFA4-4F68-B4C9-D7CFE38A1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709A090E-833A-472A-AA01-00349259B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6BA8D9BB-B458-45C7-A9D6-9EA19CE7E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279600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49BE75DE-073B-4705-8780-AEDF5F211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B9497E5E-662E-464D-AE41-64D43473A1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9523B08D-80EF-415D-9A2A-4B8470F73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DA5D32A2-B55E-4B75-BFA2-9B555B416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A4AD5041-A2A0-4839-AB95-4264C1671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962108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273EA500-D517-4ED1-AB8C-3FC33F0FC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C9538F09-C490-4864-8C34-C532F9268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6EF1D5FD-03E6-44C0-A1FC-965FF7F21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04138C35-744C-43FE-B9C6-F87A56150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EFE4FAA7-0FDE-46F3-A74F-1A88820CD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03844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62EBA57F-384D-4872-95BA-4B3AFBC02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6A8CBBAF-C462-41CE-AAAF-B65F09E14D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xmlns="" id="{054CBAE5-E9E9-4C26-9B86-476679C1D2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86B275B6-4907-45BD-A20A-7FD563507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611B25B3-7FB7-4BE0-95B2-8A5494DF1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192606BF-CCEF-4A53-9EC6-945B54461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762948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6C6BAA51-CCF6-42A4-9B70-4F0EFE934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9EC7A14A-9A72-4D4E-8542-A4C61BA72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xmlns="" id="{9952235A-1F80-46EA-9531-F9C9517B01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xmlns="" id="{102A9CAF-5ECB-422E-A403-5F8705E168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xmlns="" id="{3ACF7603-3898-4E16-8603-5E120CD151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xmlns="" id="{6C95659F-D4B8-4321-A5F6-802B8B6FD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xmlns="" id="{B47FA3E1-39E6-4D89-89F2-8CC417FB5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xmlns="" id="{C3E6A169-2042-4E20-9A48-E6DCAADB8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003191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605504B8-C27B-413B-A82A-E7AEE7476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xmlns="" id="{FB3FA6C7-DBC0-4B43-B032-612D6311E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xmlns="" id="{CDDA38D4-D85B-4D34-8247-1FB5D7CB4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xmlns="" id="{0850F2B6-2A8A-424B-87FE-93BCC8156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720830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xmlns="" id="{2BBEF839-62D8-43DE-B5D6-06A5B1E33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xmlns="" id="{7A1ECC7B-B65D-48C3-ADB5-1D817941D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xmlns="" id="{FEDCF7D6-9997-45A7-8A2C-B4D7488EF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690326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30C65798-62CD-4797-9DF6-89621C76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32749C87-E9D6-4102-98FE-83A75DA56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xmlns="" id="{59FA4BAB-2EC2-4E0A-90F9-410031166B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439D9356-0B1C-4D35-9C83-5E946F0E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F61FFF95-7675-4ED9-A6F3-9D193B1C5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96DF3AC2-42C6-46BC-8596-2CD7AF7FF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227841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9255E830-E8F2-4806-8D9B-929013571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xmlns="" id="{DF0CC401-5987-4730-8ED6-D8D58A6263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xmlns="" id="{F31FA533-DA44-4C61-A1EB-7E85665B11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249C3282-0106-41D6-957E-0D4229910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22AB2C32-E525-4A80-8366-D402C9B5B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E21767C0-60C9-4D15-B992-702914DC8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099824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xmlns="" id="{F867F6CF-BCA9-4B1A-9093-3B6497C62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6FAFAB47-CF66-4F1E-8F7D-A8517073A1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4B3CDD18-5BEE-41CD-AFD3-8DE97631D0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2F048-E3B2-4D05-9975-557CBDBFC52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75AF9056-45D3-421A-8EF0-5B8A519FE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4BA57CAF-B805-44C8-AC42-E350DAFCA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BFD25-F311-4172-87EF-7FD09A3A69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189518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Arial Unicode MS" panose="020B0604020202020204" pitchFamily="50" charset="-128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63D5CED9-A1C4-447C-A8B4-C5AAB249C1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8822" y="713051"/>
            <a:ext cx="11220995" cy="2709417"/>
          </a:xfrm>
        </p:spPr>
        <p:txBody>
          <a:bodyPr>
            <a:normAutofit/>
          </a:bodyPr>
          <a:lstStyle/>
          <a:p>
            <a:r>
              <a:rPr lang="en-US" altLang="ja-JP" sz="4800" dirty="0" smtClean="0"/>
              <a:t>WF on BS transmitter </a:t>
            </a:r>
            <a:r>
              <a:rPr lang="en-US" altLang="ja-JP" sz="4800" dirty="0" err="1" smtClean="0"/>
              <a:t>intermodulation</a:t>
            </a:r>
            <a:r>
              <a:rPr lang="en-US" altLang="ja-JP" sz="4800" dirty="0" smtClean="0"/>
              <a:t> </a:t>
            </a:r>
            <a:br>
              <a:rPr lang="en-US" altLang="ja-JP" sz="4800" dirty="0" smtClean="0"/>
            </a:br>
            <a:r>
              <a:rPr lang="en-US" altLang="ja-JP" sz="4800" dirty="0" smtClean="0"/>
              <a:t>for NR sub-6GHz</a:t>
            </a:r>
            <a:endParaRPr kumimoji="1" lang="ja-JP" altLang="en-US" sz="4800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xmlns="" id="{75BC08C4-147B-413C-B7D5-F4751FD70D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11630"/>
            <a:ext cx="9144000" cy="1655762"/>
          </a:xfrm>
        </p:spPr>
        <p:txBody>
          <a:bodyPr/>
          <a:lstStyle/>
          <a:p>
            <a:r>
              <a:rPr kumimoji="1" lang="en-US" altLang="ja-JP" dirty="0" smtClean="0"/>
              <a:t>ZTE, []</a:t>
            </a:r>
            <a:endParaRPr kumimoji="1"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xmlns="" id="{1F543EA8-7FB6-485A-B158-DCB733A63DF4}"/>
              </a:ext>
            </a:extLst>
          </p:cNvPr>
          <p:cNvSpPr/>
          <p:nvPr/>
        </p:nvSpPr>
        <p:spPr>
          <a:xfrm>
            <a:off x="408972" y="24532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3GPP TSG-RAN WG4-NR Meeting </a:t>
            </a:r>
            <a:r>
              <a:rPr lang="en-GB" altLang="ja-JP" b="1" dirty="0" smtClean="0">
                <a:latin typeface="Arial" panose="020B0604020202020204" pitchFamily="34" charset="0"/>
                <a:ea typeface="ＭＳ 明朝" panose="02020609040205080304" pitchFamily="17" charset="-128"/>
              </a:rPr>
              <a:t># 84</a:t>
            </a:r>
            <a:r>
              <a:rPr lang="de-DE" altLang="ja-JP" dirty="0">
                <a:latin typeface="Arial" panose="020B0604020202020204" pitchFamily="34" charset="0"/>
                <a:ea typeface="ＭＳ 明朝" panose="02020609040205080304" pitchFamily="17" charset="-128"/>
              </a:rPr>
              <a:t>	</a:t>
            </a:r>
            <a:endParaRPr lang="ja-JP" altLang="ja-JP" sz="12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1260475" indent="-1260475">
              <a:spcAft>
                <a:spcPts val="600"/>
              </a:spcAft>
            </a:pPr>
            <a:r>
              <a:rPr lang="en-GB" altLang="ja-JP" b="1" dirty="0" smtClean="0">
                <a:latin typeface="Arial" panose="020B0604020202020204" pitchFamily="34" charset="0"/>
                <a:ea typeface="ＭＳ 明朝" panose="02020609040205080304" pitchFamily="17" charset="-128"/>
              </a:rPr>
              <a:t>Berlin, Germany, 21 – 25 August, 2017</a:t>
            </a:r>
            <a:endParaRPr lang="en-US" altLang="ja-JP" sz="1200" b="1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xmlns="" id="{6E1F1C7B-5229-4C38-A5BE-A55027A8B49C}"/>
              </a:ext>
            </a:extLst>
          </p:cNvPr>
          <p:cNvSpPr/>
          <p:nvPr/>
        </p:nvSpPr>
        <p:spPr>
          <a:xfrm>
            <a:off x="10077691" y="245329"/>
            <a:ext cx="15201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 smtClean="0">
                <a:latin typeface="Arial" panose="020B0604020202020204" pitchFamily="34" charset="0"/>
                <a:ea typeface="ＭＳ 明朝" panose="02020609040205080304" pitchFamily="17" charset="-128"/>
              </a:rPr>
              <a:t>R4-1708871  </a:t>
            </a:r>
            <a:endParaRPr lang="en-GB" altLang="ja-JP" b="1" dirty="0">
              <a:latin typeface="Arial" panose="020B0604020202020204" pitchFamily="34" charset="0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3275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814824" cy="2857887"/>
          </a:xfrm>
        </p:spPr>
        <p:txBody>
          <a:bodyPr>
            <a:normAutofit/>
          </a:bodyPr>
          <a:lstStyle/>
          <a:p>
            <a:r>
              <a:rPr lang="en-US" dirty="0" smtClean="0"/>
              <a:t>In RAN4#84, BS transmitter </a:t>
            </a:r>
            <a:r>
              <a:rPr lang="en-US" dirty="0" err="1" smtClean="0"/>
              <a:t>intermodulation</a:t>
            </a:r>
            <a:r>
              <a:rPr lang="en-US" dirty="0" smtClean="0"/>
              <a:t> was discussed and the following proposal was agreed: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Proposal : similar to LTE, for NR sub 6GHz, only “Co-location transmitter </a:t>
            </a:r>
            <a:r>
              <a:rPr lang="en-US" dirty="0" err="1" smtClean="0"/>
              <a:t>intermodulation</a:t>
            </a:r>
            <a:r>
              <a:rPr lang="en-US" dirty="0" smtClean="0"/>
              <a:t>” case should be defined for Range 1-C-N, and both “Co-location transmitter </a:t>
            </a:r>
            <a:r>
              <a:rPr lang="en-US" dirty="0" err="1" smtClean="0"/>
              <a:t>intermodulation</a:t>
            </a:r>
            <a:r>
              <a:rPr lang="en-US" dirty="0" smtClean="0"/>
              <a:t>” and “Intra-system transmitter </a:t>
            </a:r>
            <a:r>
              <a:rPr lang="en-US" dirty="0" err="1" smtClean="0"/>
              <a:t>intermodulation</a:t>
            </a:r>
            <a:r>
              <a:rPr lang="en-US" dirty="0" smtClean="0"/>
              <a:t>” cases for range 1-C-A.</a:t>
            </a:r>
            <a:endParaRPr lang="zh-CN" altLang="en-US" dirty="0" smtClean="0"/>
          </a:p>
          <a:p>
            <a:endParaRPr lang="en-US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8749" y="0"/>
            <a:ext cx="10515600" cy="770709"/>
          </a:xfrm>
        </p:spPr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9391" y="679268"/>
            <a:ext cx="10515600" cy="6139543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</a:pPr>
            <a:r>
              <a:rPr lang="en-GB" altLang="zh-CN" dirty="0" smtClean="0"/>
              <a:t>Co-location transmitter </a:t>
            </a:r>
            <a:r>
              <a:rPr lang="en-GB" altLang="zh-CN" dirty="0" err="1" smtClean="0"/>
              <a:t>intermodulation</a:t>
            </a:r>
            <a:r>
              <a:rPr lang="en-GB" altLang="zh-CN" dirty="0" smtClean="0"/>
              <a:t> </a:t>
            </a:r>
            <a:r>
              <a:rPr lang="en-GB" altLang="zh-CN" dirty="0" smtClean="0"/>
              <a:t>case for conductive requirements:</a:t>
            </a:r>
            <a:endParaRPr lang="en-GB" altLang="zh-CN" dirty="0" smtClean="0"/>
          </a:p>
          <a:p>
            <a:pPr lvl="1">
              <a:lnSpc>
                <a:spcPct val="150000"/>
              </a:lnSpc>
            </a:pPr>
            <a:r>
              <a:rPr lang="en-GB" altLang="zh-CN" sz="2800" dirty="0" smtClean="0"/>
              <a:t>Use the same interfering signal by identifying the worst case regardless of Bands, SCS of wanted signal, CBW of wanted signal, BS class :</a:t>
            </a:r>
          </a:p>
          <a:p>
            <a:pPr lvl="2">
              <a:lnSpc>
                <a:spcPct val="150000"/>
              </a:lnSpc>
            </a:pPr>
            <a:r>
              <a:rPr lang="en-GB" altLang="zh-CN" sz="2400" dirty="0" smtClean="0"/>
              <a:t>interfering signal type:</a:t>
            </a:r>
          </a:p>
          <a:p>
            <a:pPr lvl="3">
              <a:lnSpc>
                <a:spcPct val="150000"/>
              </a:lnSpc>
            </a:pPr>
            <a:r>
              <a:rPr lang="en-GB" altLang="zh-CN" sz="2000" dirty="0" smtClean="0"/>
              <a:t>FFS: NR or LTE signal</a:t>
            </a:r>
          </a:p>
          <a:p>
            <a:pPr lvl="2">
              <a:lnSpc>
                <a:spcPct val="150000"/>
              </a:lnSpc>
            </a:pPr>
            <a:r>
              <a:rPr lang="en-GB" altLang="zh-CN" sz="2400" dirty="0" smtClean="0"/>
              <a:t>interfering signal channel bandwidth </a:t>
            </a:r>
          </a:p>
          <a:p>
            <a:pPr lvl="3">
              <a:lnSpc>
                <a:spcPct val="150000"/>
              </a:lnSpc>
            </a:pPr>
            <a:r>
              <a:rPr lang="en-GB" altLang="zh-CN" sz="2200" dirty="0" smtClean="0"/>
              <a:t>FFS</a:t>
            </a:r>
          </a:p>
          <a:p>
            <a:pPr lvl="2">
              <a:lnSpc>
                <a:spcPct val="150000"/>
              </a:lnSpc>
            </a:pPr>
            <a:r>
              <a:rPr lang="en-GB" altLang="zh-CN" sz="2400" dirty="0" smtClean="0"/>
              <a:t>interfering signal level: </a:t>
            </a:r>
          </a:p>
          <a:p>
            <a:pPr lvl="3">
              <a:lnSpc>
                <a:spcPct val="150000"/>
              </a:lnSpc>
            </a:pPr>
            <a:r>
              <a:rPr lang="en-US" sz="2000" dirty="0" smtClean="0"/>
              <a:t>Rated total output power in the operating band – 30 dB</a:t>
            </a:r>
            <a:endParaRPr lang="en-GB" altLang="zh-CN" sz="2000" dirty="0" smtClean="0"/>
          </a:p>
          <a:p>
            <a:pPr lvl="2">
              <a:lnSpc>
                <a:spcPct val="150000"/>
              </a:lnSpc>
            </a:pPr>
            <a:endParaRPr lang="en-GB" altLang="zh-CN" sz="2400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1292" y="390292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Way forward (Cont’d)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1293" y="1769868"/>
            <a:ext cx="10736766" cy="4351338"/>
          </a:xfrm>
        </p:spPr>
        <p:txBody>
          <a:bodyPr/>
          <a:lstStyle/>
          <a:p>
            <a:r>
              <a:rPr lang="en-GB" dirty="0" smtClean="0"/>
              <a:t>Intra-system transmitter </a:t>
            </a:r>
            <a:r>
              <a:rPr lang="en-GB" dirty="0" err="1" smtClean="0"/>
              <a:t>intermodulation</a:t>
            </a:r>
            <a:r>
              <a:rPr lang="en-GB" dirty="0" smtClean="0"/>
              <a:t> case</a:t>
            </a:r>
          </a:p>
          <a:p>
            <a:pPr lvl="1">
              <a:lnSpc>
                <a:spcPct val="150000"/>
              </a:lnSpc>
            </a:pPr>
            <a:r>
              <a:rPr lang="en-GB" altLang="zh-CN" dirty="0" smtClean="0"/>
              <a:t>the way to define interfering signal in AAS could be reused for NR </a:t>
            </a:r>
            <a:r>
              <a:rPr lang="en-US" altLang="zh-CN" dirty="0" smtClean="0"/>
              <a:t>range 1-C-A.</a:t>
            </a:r>
          </a:p>
          <a:p>
            <a:pPr lvl="2">
              <a:lnSpc>
                <a:spcPct val="150000"/>
              </a:lnSpc>
            </a:pPr>
            <a:r>
              <a:rPr lang="en-GB" dirty="0" smtClean="0"/>
              <a:t>Specify NR signal of the same </a:t>
            </a:r>
            <a:r>
              <a:rPr lang="en-GB" i="1" dirty="0" smtClean="0"/>
              <a:t>channel bandwidth</a:t>
            </a:r>
            <a:r>
              <a:rPr lang="en-GB" dirty="0" smtClean="0"/>
              <a:t> as the wanted signal as interfering signal</a:t>
            </a:r>
          </a:p>
          <a:p>
            <a:pPr lvl="2">
              <a:lnSpc>
                <a:spcPct val="150000"/>
              </a:lnSpc>
            </a:pPr>
            <a:r>
              <a:rPr lang="en-GB" dirty="0" smtClean="0"/>
              <a:t>Power level declared by the base station manufacturer</a:t>
            </a: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</TotalTime>
  <Words>189</Words>
  <Application>Microsoft Office PowerPoint</Application>
  <PresentationFormat>Custom</PresentationFormat>
  <Paragraphs>23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テーマ</vt:lpstr>
      <vt:lpstr>WF on BS transmitter intermodulation  for NR sub-6GHz</vt:lpstr>
      <vt:lpstr>Agreements</vt:lpstr>
      <vt:lpstr>Way Forward</vt:lpstr>
      <vt:lpstr>Way forward (Cont’d)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TX IM for sub 6GHz</dc:title>
  <dc:creator>ZTE</dc:creator>
  <cp:lastModifiedBy>JackeyCao</cp:lastModifiedBy>
  <cp:revision>145</cp:revision>
  <dcterms:created xsi:type="dcterms:W3CDTF">2017-06-27T07:08:10Z</dcterms:created>
  <dcterms:modified xsi:type="dcterms:W3CDTF">2017-08-25T09:18:13Z</dcterms:modified>
</cp:coreProperties>
</file>