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1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Requirement for 55dBm EIRP Transportable Stations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Verizon, Ericsson, Qualcomm, </a:t>
            </a:r>
            <a:r>
              <a:rPr lang="en-GB" dirty="0" err="1"/>
              <a:t>Qorvo</a:t>
            </a:r>
            <a:r>
              <a:rPr lang="en-GB" dirty="0"/>
              <a:t>, Huawei, ZTE, </a:t>
            </a:r>
            <a:r>
              <a:rPr lang="en-GB" dirty="0" smtClean="0"/>
              <a:t>Nokia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#84</a:t>
            </a:r>
            <a:r>
              <a:rPr lang="en-US" altLang="sv-SE" b="1" dirty="0">
                <a:cs typeface="Arial" panose="020B0604020202020204" pitchFamily="34" charset="0"/>
              </a:rPr>
              <a:t>                                                    </a:t>
            </a:r>
            <a:r>
              <a:rPr lang="en-GB" altLang="sv-SE" b="1" dirty="0">
                <a:cs typeface="Arial" panose="020B0604020202020204" pitchFamily="34" charset="0"/>
              </a:rPr>
              <a:t>Berlin, Germany, 21 - 25 August, 2017</a:t>
            </a:r>
            <a:endParaRPr lang="en-US" altLang="sv-SE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b="1" dirty="0"/>
              <a:t>Agenda Item:	9.3.5</a:t>
            </a:r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R4-1708853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 on Requirement for 55dBm EIRP Transportable Stations has been discussed in RAN4#84:</a:t>
            </a:r>
          </a:p>
          <a:p>
            <a:pPr lvl="1"/>
            <a:r>
              <a:rPr lang="en-GB" dirty="0"/>
              <a:t>[1]	R4-1707760	Requirement for 55dBm EIRP Transportable Stations	Verizon UK Ltd</a:t>
            </a:r>
          </a:p>
        </p:txBody>
      </p:sp>
    </p:spTree>
    <p:extLst>
      <p:ext uri="{BB962C8B-B14F-4D97-AF65-F5344CB8AC3E}">
        <p14:creationId xmlns:p14="http://schemas.microsoft.com/office/powerpoint/2010/main" xmlns="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Simulation Assumptions </a:t>
            </a:r>
            <a:r>
              <a:rPr lang="en-GB" dirty="0">
                <a:solidFill>
                  <a:srgbClr val="FF0000"/>
                </a:solidFill>
              </a:rPr>
              <a:t>[1]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Adopt the agreed simulation assumptions used by RAN4 </a:t>
            </a:r>
            <a:r>
              <a:rPr lang="en-US" dirty="0"/>
              <a:t>for WP5D NR 30GHz and 45GHz UL coexistence simulation</a:t>
            </a:r>
            <a:r>
              <a:rPr lang="en-GB" dirty="0"/>
              <a:t>:</a:t>
            </a:r>
          </a:p>
          <a:p>
            <a:pPr lvl="1"/>
            <a:r>
              <a:rPr lang="en-US" dirty="0"/>
              <a:t>[2]	3GPP TR 38.803 v14.0.0, “Study on New Radio Access Technology; RF and co-existence aspects”.</a:t>
            </a:r>
          </a:p>
          <a:p>
            <a:r>
              <a:rPr lang="en-US" dirty="0"/>
              <a:t>Except that:</a:t>
            </a:r>
          </a:p>
          <a:p>
            <a:pPr lvl="1"/>
            <a:r>
              <a:rPr lang="en-GB" dirty="0"/>
              <a:t>UE max TX power is </a:t>
            </a:r>
            <a:r>
              <a:rPr lang="en-GB" dirty="0">
                <a:solidFill>
                  <a:srgbClr val="FF0000"/>
                </a:solidFill>
              </a:rPr>
              <a:t>[35 </a:t>
            </a:r>
            <a:r>
              <a:rPr lang="en-GB" strike="sngStrike" dirty="0">
                <a:solidFill>
                  <a:srgbClr val="FF0000"/>
                </a:solidFill>
              </a:rPr>
              <a:t>41</a:t>
            </a:r>
            <a:r>
              <a:rPr lang="en-GB" dirty="0">
                <a:solidFill>
                  <a:srgbClr val="FF0000"/>
                </a:solidFill>
              </a:rPr>
              <a:t>dBm]</a:t>
            </a:r>
            <a:r>
              <a:rPr lang="en-GB" dirty="0"/>
              <a:t> at the antenna connector (i.e. 55dBm EIRP with </a:t>
            </a:r>
            <a:r>
              <a:rPr lang="en-GB" dirty="0">
                <a:solidFill>
                  <a:srgbClr val="FF0000"/>
                </a:solidFill>
              </a:rPr>
              <a:t>[5 </a:t>
            </a:r>
            <a:r>
              <a:rPr lang="en-GB" dirty="0" err="1">
                <a:solidFill>
                  <a:srgbClr val="FF0000"/>
                </a:solidFill>
              </a:rPr>
              <a:t>dBi</a:t>
            </a:r>
            <a:r>
              <a:rPr lang="en-GB" dirty="0">
                <a:solidFill>
                  <a:srgbClr val="FF0000"/>
                </a:solidFill>
              </a:rPr>
              <a:t>]</a:t>
            </a:r>
            <a:r>
              <a:rPr lang="en-GB" dirty="0"/>
              <a:t> element gain, </a:t>
            </a:r>
            <a:r>
              <a:rPr lang="en-GB" dirty="0">
                <a:solidFill>
                  <a:srgbClr val="FF0000"/>
                </a:solidFill>
              </a:rPr>
              <a:t>[10*log(32) = 15 </a:t>
            </a:r>
            <a:r>
              <a:rPr lang="en-GB" strike="sngStrike" dirty="0">
                <a:solidFill>
                  <a:srgbClr val="FF0000"/>
                </a:solidFill>
              </a:rPr>
              <a:t>6</a:t>
            </a:r>
            <a:r>
              <a:rPr lang="en-GB" dirty="0">
                <a:solidFill>
                  <a:srgbClr val="FF0000"/>
                </a:solidFill>
              </a:rPr>
              <a:t>dBi]</a:t>
            </a:r>
            <a:r>
              <a:rPr lang="en-GB" dirty="0"/>
              <a:t> array gain and 3dBi polarization gain).</a:t>
            </a:r>
            <a:endParaRPr lang="en-US" dirty="0"/>
          </a:p>
          <a:p>
            <a:pPr lvl="1"/>
            <a:r>
              <a:rPr lang="en-GB" dirty="0" err="1"/>
              <a:t>CL</a:t>
            </a:r>
            <a:r>
              <a:rPr lang="en-GB" baseline="-25000" dirty="0" err="1"/>
              <a:t>x-ile</a:t>
            </a:r>
            <a:r>
              <a:rPr lang="en-GB" dirty="0"/>
              <a:t> = </a:t>
            </a:r>
            <a:r>
              <a:rPr lang="en-GB" dirty="0">
                <a:solidFill>
                  <a:srgbClr val="FF0000"/>
                </a:solidFill>
              </a:rPr>
              <a:t>[106]</a:t>
            </a:r>
            <a:r>
              <a:rPr lang="en-GB" dirty="0"/>
              <a:t> + 10*log10(200/X) which represents high power transportable stations are aimed for UL coverage enhancement.</a:t>
            </a:r>
          </a:p>
          <a:p>
            <a:pPr lvl="1"/>
            <a:r>
              <a:rPr lang="en-GB" dirty="0"/>
              <a:t>Adopt BS noise figure values for ITU WP5D response (i.e. 10dB for 30GHz and 12 dB for 45GHz).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29103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Way forward on </a:t>
            </a:r>
            <a:r>
              <a:rPr lang="en-GB" dirty="0">
                <a:solidFill>
                  <a:srgbClr val="FF0000"/>
                </a:solidFill>
              </a:rPr>
              <a:t>Simulation Assumptions [2]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90261"/>
            <a:ext cx="10515600" cy="4586702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Consider following other assumptions: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Urban macro scenario in 30GHz with [ISD = 300m] </a:t>
            </a:r>
            <a:r>
              <a:rPr lang="en-GB" strike="sngStrike" dirty="0">
                <a:solidFill>
                  <a:srgbClr val="FF0000"/>
                </a:solidFill>
              </a:rPr>
              <a:t>and dense urban micro scenario in 30 GHz and 45GHz</a:t>
            </a:r>
            <a:endParaRPr lang="sv-SE" sz="1600" strike="sngStrike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80% outdoor and 20% indoor users in all cases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en-GB" dirty="0">
                <a:solidFill>
                  <a:srgbClr val="FF0000"/>
                </a:solidFill>
              </a:rPr>
              <a:t>[1.5</a:t>
            </a:r>
            <a:r>
              <a:rPr lang="en-GB" sz="2800" dirty="0">
                <a:solidFill>
                  <a:srgbClr val="FF0000"/>
                </a:solidFill>
              </a:rPr>
              <a:t>]</a:t>
            </a:r>
            <a:r>
              <a:rPr lang="en-GB" dirty="0">
                <a:solidFill>
                  <a:srgbClr val="FF0000"/>
                </a:solidFill>
              </a:rPr>
              <a:t> meters of UE antenna elevation</a:t>
            </a:r>
            <a:endParaRPr lang="sv-SE" sz="1600" dirty="0">
              <a:solidFill>
                <a:srgbClr val="FF0000"/>
              </a:solidFill>
            </a:endParaRPr>
          </a:p>
          <a:p>
            <a:pPr lvl="1"/>
            <a:r>
              <a:rPr lang="en-GB" i="1" strike="sngStrike" dirty="0">
                <a:solidFill>
                  <a:schemeClr val="tx2">
                    <a:lumMod val="50000"/>
                  </a:schemeClr>
                </a:solidFill>
              </a:rPr>
              <a:t>With directional antennas at both BS and UE, same as in 3GPP TR 38.803 v14.0.0 </a:t>
            </a:r>
          </a:p>
          <a:p>
            <a:pPr lvl="1"/>
            <a:r>
              <a:rPr lang="en-GB" i="1" strike="sngStrike" dirty="0">
                <a:solidFill>
                  <a:schemeClr val="tx2">
                    <a:lumMod val="50000"/>
                  </a:schemeClr>
                </a:solidFill>
              </a:rPr>
              <a:t>Channel models will be the same as in 3GPP TR 38.803 v14.0.0 </a:t>
            </a:r>
          </a:p>
          <a:p>
            <a:r>
              <a:rPr lang="en-GB" dirty="0">
                <a:solidFill>
                  <a:srgbClr val="FF0000"/>
                </a:solidFill>
              </a:rPr>
              <a:t>Consider whether to include 23dBm UE and 55dBm CPE in the same deployment  for some of the requirements</a:t>
            </a:r>
          </a:p>
          <a:p>
            <a:r>
              <a:rPr lang="en-GB" i="1" dirty="0">
                <a:solidFill>
                  <a:schemeClr val="tx2">
                    <a:lumMod val="50000"/>
                  </a:schemeClr>
                </a:solidFill>
              </a:rPr>
              <a:t>Consider only UL simulations</a:t>
            </a:r>
            <a:endParaRPr lang="sv-SE" i="1" strike="sngStrike" dirty="0">
              <a:solidFill>
                <a:schemeClr val="tx2">
                  <a:lumMod val="50000"/>
                </a:schemeClr>
              </a:solidFill>
            </a:endParaRPr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4299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</a:t>
            </a:r>
            <a:r>
              <a:rPr lang="en-GB" dirty="0"/>
              <a:t>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002696"/>
          </a:xfrm>
        </p:spPr>
        <p:txBody>
          <a:bodyPr>
            <a:normAutofit fontScale="70000" lnSpcReduction="20000"/>
          </a:bodyPr>
          <a:lstStyle/>
          <a:p>
            <a:pPr fontAlgn="base" hangingPunct="0"/>
            <a:r>
              <a:rPr lang="en-GB" dirty="0">
                <a:solidFill>
                  <a:srgbClr val="FF0000"/>
                </a:solidFill>
              </a:rPr>
              <a:t>Via email discussions by 2017/09/02</a:t>
            </a:r>
          </a:p>
          <a:p>
            <a:pPr lvl="1" fontAlgn="base" hangingPunct="0"/>
            <a:r>
              <a:rPr lang="en-GB" dirty="0">
                <a:solidFill>
                  <a:srgbClr val="FF0000"/>
                </a:solidFill>
              </a:rPr>
              <a:t>Finalize the simulation assumptions including the antenna patterns at CPE, channel model, UL power control formula, etc</a:t>
            </a:r>
          </a:p>
          <a:p>
            <a:pPr fontAlgn="base" hangingPunct="0"/>
            <a:r>
              <a:rPr lang="en-GB" dirty="0"/>
              <a:t>In RAN4 NR AH#3 </a:t>
            </a:r>
          </a:p>
          <a:p>
            <a:pPr lvl="1" fontAlgn="base" hangingPunct="0"/>
            <a:r>
              <a:rPr lang="en-GB" dirty="0"/>
              <a:t>Interested companies are encouraged to provide coexistence simulation results.</a:t>
            </a:r>
          </a:p>
          <a:p>
            <a:pPr fontAlgn="base" hangingPunct="0"/>
            <a:r>
              <a:rPr lang="en-GB" dirty="0"/>
              <a:t>In RAN4 #84bis </a:t>
            </a:r>
          </a:p>
          <a:p>
            <a:pPr lvl="1" fontAlgn="base" hangingPunct="0"/>
            <a:r>
              <a:rPr lang="en-GB" dirty="0"/>
              <a:t>Simulation results should be finalised</a:t>
            </a:r>
          </a:p>
          <a:p>
            <a:pPr lvl="1" fontAlgn="base" hangingPunct="0"/>
            <a:r>
              <a:rPr lang="en-GB" dirty="0"/>
              <a:t>Coexistence requirements, including ACLR and ACS requirements, should be finalized</a:t>
            </a:r>
          </a:p>
          <a:p>
            <a:pPr lvl="1" fontAlgn="base" hangingPunct="0"/>
            <a:r>
              <a:rPr lang="en-GB" dirty="0"/>
              <a:t>Interested companies are encouraged to provide simulation results on other requirements, e.g., blocking, etc.</a:t>
            </a:r>
          </a:p>
          <a:p>
            <a:pPr lvl="2" fontAlgn="base" hangingPunct="0"/>
            <a:r>
              <a:rPr lang="en-GB" dirty="0">
                <a:solidFill>
                  <a:srgbClr val="FF0000"/>
                </a:solidFill>
              </a:rPr>
              <a:t>Interested companies are encouraged to provide investigations related to feasibility of achieving certain requirement levels which should be considered and taken to account.</a:t>
            </a:r>
          </a:p>
          <a:p>
            <a:pPr fontAlgn="base" hangingPunct="0"/>
            <a:r>
              <a:rPr lang="en-GB" dirty="0"/>
              <a:t>In RAN4#85, </a:t>
            </a:r>
          </a:p>
          <a:p>
            <a:pPr lvl="1" fontAlgn="base" hangingPunct="0"/>
            <a:r>
              <a:rPr lang="en-GB" dirty="0"/>
              <a:t>Other requirements, e.g. Blocking, etc to be finalized</a:t>
            </a:r>
          </a:p>
          <a:p>
            <a:pPr lvl="1" fontAlgn="base" hangingPunct="0"/>
            <a:r>
              <a:rPr lang="en-GB" dirty="0"/>
              <a:t>All core requirements for high power transportable stations are specified.</a:t>
            </a:r>
          </a:p>
          <a:p>
            <a:pPr lvl="2" fontAlgn="base" hangingPunct="0"/>
            <a:r>
              <a:rPr lang="en-GB" dirty="0">
                <a:solidFill>
                  <a:srgbClr val="FF0000"/>
                </a:solidFill>
              </a:rPr>
              <a:t>Interested companies are encouraged to provide investigations related to feasibility of achieving certain requirement levels which should be considered and taken to account.</a:t>
            </a:r>
          </a:p>
          <a:p>
            <a:pPr marL="457200" lvl="1" indent="0" fontAlgn="base" hangingPunct="0">
              <a:buNone/>
            </a:pPr>
            <a:endParaRPr lang="en-GB" dirty="0"/>
          </a:p>
          <a:p>
            <a:pPr marL="457200" lvl="1" indent="0" fontAlgn="base" hangingPunct="0">
              <a:buNone/>
            </a:pPr>
            <a:r>
              <a:rPr lang="en-US" dirty="0">
                <a:solidFill>
                  <a:srgbClr val="00B050"/>
                </a:solidFill>
              </a:rPr>
              <a:t>Work on requirements for 55dBm EIRP transportable stations does not have impact on completion of requirements for normal UEs in 28GHz band.</a:t>
            </a:r>
            <a:endParaRPr lang="en-GB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0105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1037</TotalTime>
  <Words>370</Words>
  <Application>Microsoft Office PowerPoint</Application>
  <PresentationFormat>Custom</PresentationFormat>
  <Paragraphs>40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Requirement for 55dBm EIRP Transportable Stations</vt:lpstr>
      <vt:lpstr>Background</vt:lpstr>
      <vt:lpstr>Way forward on Simulation Assumptions [1]</vt:lpstr>
      <vt:lpstr>Way forward on Simulation Assumptions [2]</vt:lpstr>
      <vt:lpstr>Way forward on Work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Verizon-1</cp:lastModifiedBy>
  <cp:revision>144</cp:revision>
  <dcterms:created xsi:type="dcterms:W3CDTF">2016-11-16T01:29:09Z</dcterms:created>
  <dcterms:modified xsi:type="dcterms:W3CDTF">2017-08-24T15:44:54Z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