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0" r:id="rId3"/>
    <p:sldId id="281" r:id="rId4"/>
    <p:sldId id="282"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3" d="100"/>
          <a:sy n="103" d="100"/>
        </p:scale>
        <p:origin x="715" y="115"/>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2017/8/25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Channel Raster for NR</a:t>
            </a:r>
            <a:endParaRPr kumimoji="1" lang="ja-JP" altLang="en-US" dirty="0"/>
          </a:p>
        </p:txBody>
      </p:sp>
      <p:sp>
        <p:nvSpPr>
          <p:cNvPr id="3" name="サブタイトル 2"/>
          <p:cNvSpPr>
            <a:spLocks noGrp="1"/>
          </p:cNvSpPr>
          <p:nvPr>
            <p:ph type="subTitle" idx="1"/>
          </p:nvPr>
        </p:nvSpPr>
        <p:spPr/>
        <p:txBody>
          <a:bodyPr/>
          <a:lstStyle/>
          <a:p>
            <a:r>
              <a:rPr lang="en-US" altLang="ja-JP" dirty="0"/>
              <a:t>Qualcomm Incorporated, Ericsson,</a:t>
            </a:r>
            <a:r>
              <a:rPr lang="ja-JP" altLang="en-US" dirty="0"/>
              <a:t>　</a:t>
            </a:r>
            <a:r>
              <a:rPr lang="en-US" altLang="ja-JP" dirty="0"/>
              <a:t>Vodafone,  AT&amp;T, Sprint</a:t>
            </a:r>
            <a:r>
              <a:rPr lang="en-US" altLang="ja-JP"/>
              <a:t>, Verizon, ZTE</a:t>
            </a:r>
            <a:endParaRPr kumimoji="1" lang="ja-JP" altLang="en-US" dirty="0"/>
          </a:p>
        </p:txBody>
      </p:sp>
      <p:sp>
        <p:nvSpPr>
          <p:cNvPr id="4" name="テキスト ボックス 3"/>
          <p:cNvSpPr txBox="1"/>
          <p:nvPr/>
        </p:nvSpPr>
        <p:spPr>
          <a:xfrm>
            <a:off x="107504" y="188639"/>
            <a:ext cx="3276346" cy="646331"/>
          </a:xfrm>
          <a:prstGeom prst="rect">
            <a:avLst/>
          </a:prstGeom>
          <a:noFill/>
        </p:spPr>
        <p:txBody>
          <a:bodyPr wrap="none" rtlCol="0">
            <a:spAutoFit/>
          </a:bodyPr>
          <a:lstStyle/>
          <a:p>
            <a:r>
              <a:rPr lang="en-US" b="1" dirty="0"/>
              <a:t>3GPP TSG-RAN WG4 RAN4 #84</a:t>
            </a:r>
          </a:p>
          <a:p>
            <a:r>
              <a:rPr lang="en-GB" b="1" dirty="0"/>
              <a:t>Berlin, Germany,  27</a:t>
            </a:r>
            <a:r>
              <a:rPr lang="en-GB" b="1" baseline="30000" dirty="0"/>
              <a:t>th</a:t>
            </a:r>
            <a:r>
              <a:rPr lang="en-GB" b="1" dirty="0"/>
              <a:t>-29</a:t>
            </a:r>
            <a:r>
              <a:rPr lang="en-GB" b="1" baseline="30000" dirty="0"/>
              <a:t>th</a:t>
            </a:r>
            <a:r>
              <a:rPr lang="en-GB" b="1" dirty="0"/>
              <a:t>, 2017</a:t>
            </a:r>
            <a:endParaRPr lang="en-US"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a:t>R4-1708850</a:t>
            </a:r>
            <a:endParaRPr lang="en-US" altLang="ja-JP" b="1" dirty="0"/>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Agreements on channel raster</a:t>
            </a:r>
            <a:endParaRPr kumimoji="1" lang="ja-JP" altLang="en-US" dirty="0"/>
          </a:p>
        </p:txBody>
      </p:sp>
      <p:sp>
        <p:nvSpPr>
          <p:cNvPr id="3" name="Content Placeholder 2"/>
          <p:cNvSpPr>
            <a:spLocks noGrp="1"/>
          </p:cNvSpPr>
          <p:nvPr>
            <p:ph idx="1"/>
          </p:nvPr>
        </p:nvSpPr>
        <p:spPr>
          <a:xfrm>
            <a:off x="539552" y="1412776"/>
            <a:ext cx="8229600" cy="4925144"/>
          </a:xfrm>
        </p:spPr>
        <p:txBody>
          <a:bodyPr>
            <a:normAutofit fontScale="70000" lnSpcReduction="20000"/>
          </a:bodyPr>
          <a:lstStyle/>
          <a:p>
            <a:r>
              <a:rPr lang="en-US" altLang="ja-JP" dirty="0"/>
              <a:t>Channel raster for LTE re-farming bands up to 2.4GHz (frequency range below Band 41) is based on 100kHz(same as LTE)</a:t>
            </a:r>
          </a:p>
          <a:p>
            <a:pPr lvl="1"/>
            <a:r>
              <a:rPr lang="en-US" altLang="ja-JP" dirty="0"/>
              <a:t>FFS: Potential optimization for of the placement of secondary carrier </a:t>
            </a:r>
            <a:r>
              <a:rPr lang="en-GB" altLang="ja-JP" dirty="0"/>
              <a:t>including RB-alignment between primary and secondary carrier</a:t>
            </a:r>
          </a:p>
          <a:p>
            <a:r>
              <a:rPr lang="en-US" altLang="ja-JP" dirty="0"/>
              <a:t>For Band 41, FFS 100kHz channel raster or subcarrier based raster should be used. </a:t>
            </a:r>
          </a:p>
          <a:p>
            <a:r>
              <a:rPr lang="en-US" altLang="ja-JP" dirty="0"/>
              <a:t>Channel raster for Bands above 2.6GHz (above Band 41) is tentatively agreed to be a subcarrier based raster (</a:t>
            </a:r>
            <a:r>
              <a:rPr lang="en-US" altLang="ja-JP" dirty="0" err="1"/>
              <a:t>i.e</a:t>
            </a:r>
            <a:r>
              <a:rPr lang="en-US" altLang="ja-JP" dirty="0"/>
              <a:t> 15kHz for range 1 and 60kHz for range 2), pending further check at AN4 NR AH#3 and RAN1 decision</a:t>
            </a:r>
            <a:endParaRPr lang="en-US" altLang="ja-JP" strike="sngStrike" dirty="0"/>
          </a:p>
          <a:p>
            <a:pPr lvl="1"/>
            <a:r>
              <a:rPr lang="en-US" altLang="ja-JP" dirty="0"/>
              <a:t>If subcarrier based raster is finally agreed, </a:t>
            </a:r>
            <a:r>
              <a:rPr lang="en-US" altLang="ja-JP" strike="sngStrike" dirty="0" err="1"/>
              <a:t>E</a:t>
            </a:r>
            <a:r>
              <a:rPr lang="en-US" altLang="ja-JP" dirty="0" err="1"/>
              <a:t>exact</a:t>
            </a:r>
            <a:r>
              <a:rPr lang="en-US" altLang="ja-JP" dirty="0"/>
              <a:t> position of the subcarrier raster in each band to be agreed in RAN4 NR AH#3 </a:t>
            </a:r>
          </a:p>
          <a:p>
            <a:r>
              <a:rPr kumimoji="1" lang="en-US" altLang="ja-JP" dirty="0"/>
              <a:t>Send LS to RAN1 to ask RAN1 to enable “floating sync” in RAN4#83 (see Annex), subject to feasibility</a:t>
            </a:r>
          </a:p>
          <a:p>
            <a:pPr lvl="1"/>
            <a:r>
              <a:rPr lang="en-US" altLang="ja-JP" dirty="0"/>
              <a:t>Floating sync enables SCS based raster and down selection of the sync raster for bands using 100kHz raster</a:t>
            </a:r>
            <a:endParaRPr kumimoji="1" lang="ja-JP" altLang="en-US" dirty="0"/>
          </a:p>
        </p:txBody>
      </p:sp>
    </p:spTree>
    <p:extLst>
      <p:ext uri="{BB962C8B-B14F-4D97-AF65-F5344CB8AC3E}">
        <p14:creationId xmlns:p14="http://schemas.microsoft.com/office/powerpoint/2010/main" val="2467957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Agreements on sync raster</a:t>
            </a:r>
            <a:endParaRPr kumimoji="1" lang="ja-JP" altLang="en-US" dirty="0"/>
          </a:p>
        </p:txBody>
      </p:sp>
      <p:sp>
        <p:nvSpPr>
          <p:cNvPr id="3" name="Content Placeholder 2"/>
          <p:cNvSpPr>
            <a:spLocks noGrp="1"/>
          </p:cNvSpPr>
          <p:nvPr>
            <p:ph idx="1"/>
          </p:nvPr>
        </p:nvSpPr>
        <p:spPr/>
        <p:txBody>
          <a:bodyPr>
            <a:normAutofit/>
          </a:bodyPr>
          <a:lstStyle/>
          <a:p>
            <a:r>
              <a:rPr kumimoji="1" lang="en-US" altLang="ja-JP" dirty="0"/>
              <a:t>Sync raster will be defined such that there is a minimum number of entries for each band</a:t>
            </a:r>
          </a:p>
          <a:p>
            <a:r>
              <a:rPr lang="en-US" altLang="ja-JP" dirty="0"/>
              <a:t>Sync raster entries will be included in the specifications for each band</a:t>
            </a:r>
          </a:p>
          <a:p>
            <a:r>
              <a:rPr kumimoji="1" lang="en-US" altLang="ja-JP" dirty="0"/>
              <a:t>Sync raster entries will be defined for initial system acquisition</a:t>
            </a:r>
            <a:r>
              <a:rPr lang="en-US" altLang="ja-JP" dirty="0"/>
              <a:t>, sync blocks can be transmitted in other frequency locations if the position is signaled to the UE</a:t>
            </a:r>
            <a:endParaRPr kumimoji="1" lang="en-US" altLang="ja-JP" dirty="0"/>
          </a:p>
        </p:txBody>
      </p:sp>
    </p:spTree>
    <p:extLst>
      <p:ext uri="{BB962C8B-B14F-4D97-AF65-F5344CB8AC3E}">
        <p14:creationId xmlns:p14="http://schemas.microsoft.com/office/powerpoint/2010/main" val="3187859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Annex – “Floating sync” description</a:t>
            </a:r>
            <a:endParaRPr kumimoji="1" lang="ja-JP" altLang="en-US" dirty="0"/>
          </a:p>
        </p:txBody>
      </p:sp>
      <p:sp>
        <p:nvSpPr>
          <p:cNvPr id="3" name="Content Placeholder 2"/>
          <p:cNvSpPr>
            <a:spLocks noGrp="1"/>
          </p:cNvSpPr>
          <p:nvPr>
            <p:ph idx="1"/>
          </p:nvPr>
        </p:nvSpPr>
        <p:spPr>
          <a:xfrm>
            <a:off x="441629" y="1268760"/>
            <a:ext cx="8229600" cy="2304256"/>
          </a:xfrm>
        </p:spPr>
        <p:txBody>
          <a:bodyPr>
            <a:normAutofit fontScale="55000" lnSpcReduction="20000"/>
          </a:bodyPr>
          <a:lstStyle/>
          <a:p>
            <a:r>
              <a:rPr lang="en-US" altLang="ja-JP" dirty="0"/>
              <a:t>Sync block is not RB aligned with the data RBs in the channel as shown in the Figure</a:t>
            </a:r>
          </a:p>
          <a:p>
            <a:pPr lvl="1"/>
            <a:r>
              <a:rPr lang="en-US" altLang="ja-JP" dirty="0"/>
              <a:t>There is an arbitrary offset between the edge of the sync block RBs and the edge of the data RBs in the channel, this offset can be up to 11 REs</a:t>
            </a:r>
          </a:p>
          <a:p>
            <a:r>
              <a:rPr lang="en-US" altLang="ja-JP" dirty="0"/>
              <a:t>Enables multiple channels that are subcarrier grid aligned but not RB grid aligned to use the same sync block location</a:t>
            </a:r>
          </a:p>
          <a:p>
            <a:pPr lvl="1"/>
            <a:r>
              <a:rPr lang="en-US" altLang="ja-JP" dirty="0"/>
              <a:t>Different channels that are offset by up to 11REs in frequency can re-use the same sync block frequency location</a:t>
            </a:r>
          </a:p>
          <a:p>
            <a:r>
              <a:rPr lang="en-US" altLang="ja-JP" dirty="0"/>
              <a:t>Description can be found in R4-1707335</a:t>
            </a:r>
          </a:p>
          <a:p>
            <a:pPr lvl="1"/>
            <a:endParaRPr lang="en-US" altLang="ja-JP" dirty="0"/>
          </a:p>
          <a:p>
            <a:endParaRPr kumimoji="1" lang="ja-JP" altLang="en-US" dirty="0"/>
          </a:p>
        </p:txBody>
      </p:sp>
      <p:pic>
        <p:nvPicPr>
          <p:cNvPr id="4" name="Picture 3"/>
          <p:cNvPicPr>
            <a:picLocks noChangeAspect="1"/>
          </p:cNvPicPr>
          <p:nvPr/>
        </p:nvPicPr>
        <p:blipFill>
          <a:blip r:embed="rId2" cstate="print"/>
          <a:stretch>
            <a:fillRect/>
          </a:stretch>
        </p:blipFill>
        <p:spPr>
          <a:xfrm>
            <a:off x="899592" y="3563043"/>
            <a:ext cx="7199719" cy="3019467"/>
          </a:xfrm>
          <a:prstGeom prst="rect">
            <a:avLst/>
          </a:prstGeom>
        </p:spPr>
      </p:pic>
    </p:spTree>
    <p:extLst>
      <p:ext uri="{BB962C8B-B14F-4D97-AF65-F5344CB8AC3E}">
        <p14:creationId xmlns:p14="http://schemas.microsoft.com/office/powerpoint/2010/main" val="38102100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366</Words>
  <Application>Microsoft Office PowerPoint</Application>
  <PresentationFormat>On-screen Show (4:3)</PresentationFormat>
  <Paragraphs>24</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ＭＳ Ｐゴシック</vt:lpstr>
      <vt:lpstr>Arial</vt:lpstr>
      <vt:lpstr>Calibri</vt:lpstr>
      <vt:lpstr>Office テーマ</vt:lpstr>
      <vt:lpstr>WF on Channel Raster for NR</vt:lpstr>
      <vt:lpstr>Agreements on channel raster</vt:lpstr>
      <vt:lpstr>Agreements on sync raster</vt:lpstr>
      <vt:lpstr>Annex – “Floating sync” description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201</cp:revision>
  <dcterms:created xsi:type="dcterms:W3CDTF">2017-01-18T16:32:26Z</dcterms:created>
  <dcterms:modified xsi:type="dcterms:W3CDTF">2017-08-25T13:39:26Z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(2)5lxXMd3UDZC7DqMHsbshVsmtWsSkbLjY3jJIh+r6Qnxgl6mn67K05lR1fCSkJGOa2QZ4KANp
CD7wr0MlcsORKONMbP7U/hk8vvB+/tn6QaT4neLvP8nxA7LhsIVAgSNl62p/0yftVTz9PLN2
70voyVcC/5hoEcvEbHTlFSoZXwYx4pyBmQai494ZvPomWDwL55Y7i1ZMFIqZLosrh0dGkARV
Y0H5WDs2J6pkYoCJib</vt:lpwstr>
  </property>
  <property fmtid="{D5CDD505-2E9C-101B-9397-08002B2CF9AE}" pid="4" name="_2015_ms_pID_7253431">
    <vt:lpwstr>IBZfPDPX3ijYPAp4N/o5LD7DETyDIrEPFco469XqhZO94plQe0bFLC
nQVdQqWcMBaqTupwnoSAzBEoyaHj65hDQ+CAmF+9qiT8md6uLuaqEjQLQBDwMlJf72Gm8HSm
tcBlkZziNaih/rmSX2Z8Gtul8TV8gpKqJjPgueADhi6hPZ6z6vjS6u34DLedpy5ilyO6VjHi
KAnbLLrvTTdnSuER</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1503622789</vt:lpwstr>
  </property>
</Properties>
</file>