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4" r:id="rId3"/>
    <p:sldId id="260" r:id="rId4"/>
    <p:sldId id="261" r:id="rId5"/>
    <p:sldId id="266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78" d="100"/>
          <a:sy n="78" d="100"/>
        </p:scale>
        <p:origin x="25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85920D-CF96-470A-AA27-232D08E8A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2CE73C0-3671-41C9-AEF6-2F1FC6183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CF511C6-32FE-479B-A566-1CDAA236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68ED82-31CC-4B91-A188-61A048931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7E2ED03-99D4-4615-BCB1-1DA699732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2312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800E11-0FB4-44B2-BBAA-840FD2E9D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A3E32D9-26D5-4BAB-A86E-D3845D944B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FFBDB84-373C-4FBD-AE42-D3B6300CD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9D64FEA-6F21-49CD-8A99-BFDB301F9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EE4576-B835-4815-876A-CC6B48D8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4694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F9901A8-BB22-4E00-B380-D1A049891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A1239F9-17D3-4FD7-806C-4178A01E5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785594E-EFA4-4F68-B4C9-D7CFE38A1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09A090E-833A-472A-AA01-00349259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BA8D9BB-B458-45C7-A9D6-9EA19CE7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0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BE75DE-073B-4705-8780-AEDF5F211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497E5E-662E-464D-AE41-64D43473A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523B08D-80EF-415D-9A2A-4B8470F73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A5D32A2-B55E-4B75-BFA2-9B555B416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4AD5041-A2A0-4839-AB95-4264C1671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210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3EA500-D517-4ED1-AB8C-3FC33F0F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9538F09-C490-4864-8C34-C532F9268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EF1D5FD-03E6-44C0-A1FC-965FF7F21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138C35-744C-43FE-B9C6-F87A56150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FE4FAA7-0FDE-46F3-A74F-1A88820C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84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EBA57F-384D-4872-95BA-4B3AFBC02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A8CBBAF-C462-41CE-AAAF-B65F09E14D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54CBAE5-E9E9-4C26-9B86-476679C1D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6B275B6-4907-45BD-A20A-7FD563507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11B25B3-7FB7-4BE0-95B2-8A5494DF1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92606BF-CCEF-4A53-9EC6-945B5446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4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6BAA51-CCF6-42A4-9B70-4F0EFE934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EC7A14A-9A72-4D4E-8542-A4C61BA72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952235A-1F80-46EA-9531-F9C9517B0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02A9CAF-5ECB-422E-A403-5F8705E168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ACF7603-3898-4E16-8603-5E120CD151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C95659F-D4B8-4321-A5F6-802B8B6FD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47FA3E1-39E6-4D89-89F2-8CC417FB5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3E6A169-2042-4E20-9A48-E6DCAADB8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19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05504B8-C27B-413B-A82A-E7AEE7476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B3FA6C7-DBC0-4B43-B032-612D6311E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DDA38D4-D85B-4D34-8247-1FB5D7CB4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850F2B6-2A8A-424B-87FE-93BCC815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0830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BBEF839-62D8-43DE-B5D6-06A5B1E33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A1ECC7B-B65D-48C3-ADB5-1D817941D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EDCF7D6-9997-45A7-8A2C-B4D7488EF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032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C65798-62CD-4797-9DF6-89621C76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2749C87-E9D6-4102-98FE-83A75DA5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9FA4BAB-2EC2-4E0A-90F9-410031166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39D9356-0B1C-4D35-9C83-5E946F0E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61FFF95-7675-4ED9-A6F3-9D193B1C5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6DF3AC2-42C6-46BC-8596-2CD7AF7FF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784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55E830-E8F2-4806-8D9B-92901357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F0CC401-5987-4730-8ED6-D8D58A6263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31FA533-DA44-4C61-A1EB-7E85665B1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49C3282-0106-41D6-957E-0D4229910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2AB2C32-E525-4A80-8366-D402C9B5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21767C0-60C9-4D15-B992-702914DC8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9824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867F6CF-BCA9-4B1A-9093-3B6497C6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AFAB47-CF66-4F1E-8F7D-A8517073A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B3CDD18-5BEE-41CD-AFD3-8DE97631D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2F048-E3B2-4D05-9975-557CBDBFC527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5AF9056-45D3-421A-8EF0-5B8A519FE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BA57CAF-B805-44C8-AC42-E350DAFCA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951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Arial Unicode MS" panose="020B0604020202020204" pitchFamily="50" charset="-12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D5CED9-A1C4-447C-A8B4-C5AAB249C1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31955"/>
            <a:ext cx="9144000" cy="2387600"/>
          </a:xfrm>
        </p:spPr>
        <p:txBody>
          <a:bodyPr/>
          <a:lstStyle/>
          <a:p>
            <a:r>
              <a:rPr lang="en-US" altLang="ja-JP" dirty="0"/>
              <a:t>WF on UE mandatory channel bandwidth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75BC08C4-147B-413C-B7D5-F4751FD70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11630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Nokia, …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F543EA8-7FB6-485A-B158-DCB733A63DF4}"/>
              </a:ext>
            </a:extLst>
          </p:cNvPr>
          <p:cNvSpPr/>
          <p:nvPr/>
        </p:nvSpPr>
        <p:spPr>
          <a:xfrm>
            <a:off x="408972" y="24532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TSG-RAN WG4 #84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	</a:t>
            </a:r>
            <a:endParaRPr lang="ja-JP" altLang="ja-JP" sz="12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Berlin, Germany, 21st – 25th August, 2017</a:t>
            </a:r>
            <a:endParaRPr lang="en-US" altLang="ja-JP" sz="1200" b="1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E1F1C7B-5229-4C38-A5BE-A55027A8B49C}"/>
              </a:ext>
            </a:extLst>
          </p:cNvPr>
          <p:cNvSpPr/>
          <p:nvPr/>
        </p:nvSpPr>
        <p:spPr>
          <a:xfrm>
            <a:off x="10077691" y="245329"/>
            <a:ext cx="1520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R4-1708845  </a:t>
            </a:r>
          </a:p>
        </p:txBody>
      </p:sp>
    </p:spTree>
    <p:extLst>
      <p:ext uri="{BB962C8B-B14F-4D97-AF65-F5344CB8AC3E}">
        <p14:creationId xmlns:p14="http://schemas.microsoft.com/office/powerpoint/2010/main" val="2473275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3BBD75-40CE-4E85-9A83-8B8DED0ED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8880EA7-31A1-4284-A091-48845B9E9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4065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2400" dirty="0">
                <a:latin typeface="Arial" panose="020B0604020202020204" pitchFamily="34" charset="0"/>
                <a:ea typeface="ＭＳ 明朝" panose="02020609040205080304" pitchFamily="17" charset="-128"/>
              </a:rPr>
              <a:t>In RAN4 AH#2, </a:t>
            </a:r>
            <a:r>
              <a:rPr lang="en-US" altLang="ja-JP" sz="2400" dirty="0"/>
              <a:t>WF on band specific UE channel bandwidth (</a:t>
            </a:r>
            <a:r>
              <a:rPr lang="en-GB" altLang="ja-JP" sz="2400" dirty="0">
                <a:latin typeface="Arial" panose="020B0604020202020204" pitchFamily="34" charset="0"/>
                <a:ea typeface="ＭＳ 明朝" panose="02020609040205080304" pitchFamily="17" charset="-128"/>
              </a:rPr>
              <a:t>R4-1706982) was greed but  it was </a:t>
            </a:r>
            <a:r>
              <a:rPr lang="en-US" altLang="ja-JP" sz="2400" dirty="0"/>
              <a:t>FFS how to choose the set of CBW to mandate UE to support.</a:t>
            </a:r>
          </a:p>
          <a:p>
            <a:pPr marL="0" indent="0">
              <a:buNone/>
            </a:pPr>
            <a:endParaRPr lang="en-GB" altLang="ja-JP" sz="2400" dirty="0">
              <a:latin typeface="Arial" panose="020B0604020202020204" pitchFamily="34" charset="0"/>
              <a:ea typeface="ＭＳ 明朝" panose="02020609040205080304" pitchFamily="17" charset="-128"/>
            </a:endParaRPr>
          </a:p>
          <a:p>
            <a:pPr marL="0" indent="0">
              <a:buNone/>
            </a:pP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979122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68FA8F-08AC-4776-A188-62C4D497F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Background: LTE </a:t>
            </a:r>
            <a:r>
              <a:rPr kumimoji="1" lang="en-US" altLang="ja-JP" dirty="0" err="1"/>
              <a:t>refarming</a:t>
            </a:r>
            <a:r>
              <a:rPr kumimoji="1" lang="en-US" altLang="ja-JP" dirty="0"/>
              <a:t> bands</a:t>
            </a:r>
            <a:endParaRPr kumimoji="1" lang="ja-JP" altLang="en-US" dirty="0"/>
          </a:p>
        </p:txBody>
      </p:sp>
      <p:graphicFrame>
        <p:nvGraphicFramePr>
          <p:cNvPr id="4" name="表 4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872016"/>
              </p:ext>
            </p:extLst>
          </p:nvPr>
        </p:nvGraphicFramePr>
        <p:xfrm>
          <a:off x="313443" y="1690688"/>
          <a:ext cx="11040357" cy="3746510"/>
        </p:xfrm>
        <a:graphic>
          <a:graphicData uri="http://schemas.openxmlformats.org/drawingml/2006/table">
            <a:tbl>
              <a:tblPr/>
              <a:tblGrid>
                <a:gridCol w="901809">
                  <a:extLst>
                    <a:ext uri="{9D8B030D-6E8A-4147-A177-3AD203B41FA5}">
                      <a16:colId xmlns:a16="http://schemas.microsoft.com/office/drawing/2014/main" val="10983443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4053832550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68919307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111871324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552953443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428595353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391177531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2129721945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87877088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227380663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2722907190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330212338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64121586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4145565412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875188662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2700446873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755226525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6852038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442544845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117384052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20145481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156173921"/>
                    </a:ext>
                  </a:extLst>
                </a:gridCol>
              </a:tblGrid>
              <a:tr h="266229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15kHz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+mn-cs"/>
                        </a:rPr>
                        <a:t>Data SCS = 30kHz</a:t>
                      </a:r>
                    </a:p>
                    <a:p>
                      <a:endParaRPr kumimoji="1" lang="ja-JP" altLang="en-US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+mn-cs"/>
                      </a:endParaRPr>
                    </a:p>
                  </a:txBody>
                  <a:tcPr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 (for more than 1GHz bands)</a:t>
                      </a:r>
                    </a:p>
                  </a:txBody>
                  <a:tcPr marL="4137" marR="4137" marT="4137" marB="29785" anchor="ctr"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0397372"/>
                  </a:ext>
                </a:extLst>
              </a:tr>
              <a:tr h="51319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  <a:b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(NOTE)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23478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1.427-1.518G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16044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1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9953557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3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980139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4851727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8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 gridSpan="7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NA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991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20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059089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28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674779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41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06637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66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835580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70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13747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71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NA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9468733"/>
                  </a:ext>
                </a:extLst>
              </a:tr>
              <a:tr h="241503">
                <a:tc gridSpan="22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NOTE: 90% spectrum utilization may not be achieved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104146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00958" y="5525587"/>
            <a:ext cx="105256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Changes from R4-1706982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25MHz added to band 3 (R4-1707844)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Minimum bandwidth 10MHz for Band 41 (Draft chairman’s minutes after Monday)</a:t>
            </a:r>
          </a:p>
        </p:txBody>
      </p:sp>
      <p:sp>
        <p:nvSpPr>
          <p:cNvPr id="7" name="タイトル 1">
            <a:extLst/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 baseline="0">
                <a:solidFill>
                  <a:schemeClr val="tx1"/>
                </a:solidFill>
                <a:latin typeface="Arial Unicode MS" panose="020B0604020202020204" pitchFamily="50" charset="-128"/>
                <a:ea typeface="+mj-ea"/>
                <a:cs typeface="+mj-cs"/>
              </a:defRPr>
            </a:lvl1pPr>
          </a:lstStyle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2042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BA1EAB-6832-41BF-B6F3-94E860302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Background: NR bands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B98865-9A89-4A37-A0E9-02B8D05A6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192"/>
            <a:ext cx="10515600" cy="4351338"/>
          </a:xfrm>
        </p:spPr>
        <p:txBody>
          <a:bodyPr/>
          <a:lstStyle/>
          <a:p>
            <a:r>
              <a:rPr kumimoji="1" lang="en-US" altLang="ja-JP" dirty="0"/>
              <a:t>Sub6</a:t>
            </a:r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r>
              <a:rPr lang="en-US" altLang="ja-JP" dirty="0" err="1"/>
              <a:t>mmW</a:t>
            </a:r>
            <a:endParaRPr kumimoji="1"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055713F6-9A73-4DAF-88FB-F37F8DFB9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858663"/>
              </p:ext>
            </p:extLst>
          </p:nvPr>
        </p:nvGraphicFramePr>
        <p:xfrm>
          <a:off x="541862" y="4149137"/>
          <a:ext cx="6970812" cy="1064260"/>
        </p:xfrm>
        <a:graphic>
          <a:graphicData uri="http://schemas.openxmlformats.org/drawingml/2006/table">
            <a:tbl>
              <a:tblPr/>
              <a:tblGrid>
                <a:gridCol w="1458366">
                  <a:extLst>
                    <a:ext uri="{9D8B030D-6E8A-4147-A177-3AD203B41FA5}">
                      <a16:colId xmlns:a16="http://schemas.microsoft.com/office/drawing/2014/main" val="4258352380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2792669571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3349320397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4062355021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3280379270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1350545544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2567303233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626259474"/>
                    </a:ext>
                  </a:extLst>
                </a:gridCol>
              </a:tblGrid>
              <a:tr h="22860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120kHz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44679952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[200MHz]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[200MHz]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5172018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24.25-29.5 GHz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7521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31.8-33.4GHz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0522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37-40 GHz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032709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C38B3026-ADBF-4E56-813C-31BFA1AD7D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719779"/>
              </p:ext>
            </p:extLst>
          </p:nvPr>
        </p:nvGraphicFramePr>
        <p:xfrm>
          <a:off x="541863" y="2003712"/>
          <a:ext cx="10515596" cy="1223388"/>
        </p:xfrm>
        <a:graphic>
          <a:graphicData uri="http://schemas.openxmlformats.org/drawingml/2006/table">
            <a:tbl>
              <a:tblPr/>
              <a:tblGrid>
                <a:gridCol w="485407">
                  <a:extLst>
                    <a:ext uri="{9D8B030D-6E8A-4147-A177-3AD203B41FA5}">
                      <a16:colId xmlns:a16="http://schemas.microsoft.com/office/drawing/2014/main" val="295705475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774487153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41780000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735149793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734539287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2967300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13178616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061331370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626902137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74228203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308329098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94032282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12970611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577377250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830274364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69986032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49391842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317670890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896324095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29224511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945572987"/>
                    </a:ext>
                  </a:extLst>
                </a:gridCol>
                <a:gridCol w="322049">
                  <a:extLst>
                    <a:ext uri="{9D8B030D-6E8A-4147-A177-3AD203B41FA5}">
                      <a16:colId xmlns:a16="http://schemas.microsoft.com/office/drawing/2014/main" val="3230914329"/>
                    </a:ext>
                  </a:extLst>
                </a:gridCol>
              </a:tblGrid>
              <a:tr h="16618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15kHz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30kHz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 (for more than 1GHz bands)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56054"/>
                  </a:ext>
                </a:extLst>
              </a:tr>
              <a:tr h="24234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60MHz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80MHz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  <a:b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(NOTE)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60MHz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80MHz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766572"/>
                  </a:ext>
                </a:extLst>
              </a:tr>
              <a:tr h="304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3.3-4.2 GHz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538982"/>
                  </a:ext>
                </a:extLst>
              </a:tr>
              <a:tr h="304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4.4-4.99 GHz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052817"/>
                  </a:ext>
                </a:extLst>
              </a:tr>
              <a:tr h="166182">
                <a:tc gridSpan="22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NOTE: 90% spectrum utilization may not be achieved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39564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96714" y="3211779"/>
            <a:ext cx="6460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Changes from </a:t>
            </a:r>
            <a:r>
              <a:rPr lang="en-US" sz="16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R4-1706982: Proposal </a:t>
            </a:r>
            <a:r>
              <a:rPr lang="en-US" sz="1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 from R4-1708550 is agreed.</a:t>
            </a:r>
          </a:p>
        </p:txBody>
      </p:sp>
    </p:spTree>
    <p:extLst>
      <p:ext uri="{BB962C8B-B14F-4D97-AF65-F5344CB8AC3E}">
        <p14:creationId xmlns:p14="http://schemas.microsoft.com/office/powerpoint/2010/main" val="1770780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800"/>
              <a:t>UE </a:t>
            </a:r>
            <a:r>
              <a:rPr lang="en-US" sz="2800" dirty="0"/>
              <a:t>maximum channel bandwidth is a UE capability.</a:t>
            </a:r>
          </a:p>
          <a:p>
            <a:pPr lvl="2"/>
            <a:r>
              <a:rPr lang="en-US" sz="2800" dirty="0"/>
              <a:t>It is FFS if the UE capability is per band or a group of bands (such as sub6 and </a:t>
            </a:r>
            <a:r>
              <a:rPr lang="en-US" sz="2800" dirty="0" err="1"/>
              <a:t>mmWave</a:t>
            </a:r>
            <a:r>
              <a:rPr lang="en-US" sz="2800" dirty="0"/>
              <a:t>)</a:t>
            </a:r>
          </a:p>
          <a:p>
            <a:pPr lvl="1"/>
            <a:r>
              <a:rPr lang="en-US" sz="2800" dirty="0"/>
              <a:t>UE shall meet either a single carrier or CA based RF requirements for the channel bandwidths in Slide #3-#4 that is equal to or smaller than UE maximum channel bandwidth for any SCS.</a:t>
            </a:r>
          </a:p>
          <a:p>
            <a:pPr lvl="1"/>
            <a:r>
              <a:rPr lang="en-GB" sz="2800" dirty="0"/>
              <a:t>RAN4 should agree some threshold value for which BW’s should be supported by single CC configuration. </a:t>
            </a:r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471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528</Words>
  <Application>Microsoft Office PowerPoint</Application>
  <PresentationFormat>Widescreen</PresentationFormat>
  <Paragraphs>273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ＭＳ 明朝</vt:lpstr>
      <vt:lpstr>游ゴシック</vt:lpstr>
      <vt:lpstr>游ゴシック Light</vt:lpstr>
      <vt:lpstr>Arial</vt:lpstr>
      <vt:lpstr>Times New Roman</vt:lpstr>
      <vt:lpstr>Office テーマ</vt:lpstr>
      <vt:lpstr>WF on UE mandatory channel bandwidth</vt:lpstr>
      <vt:lpstr>Background</vt:lpstr>
      <vt:lpstr>Background: LTE refarming bands</vt:lpstr>
      <vt:lpstr>Background: NR bands</vt:lpstr>
      <vt:lpstr>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2017-08-22T08:24:26Z</dcterms:created>
  <dcterms:modified xsi:type="dcterms:W3CDTF">2017-08-25T14:10:45Z</dcterms:modified>
</cp:coreProperties>
</file>