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5" r:id="rId3"/>
    <p:sldId id="288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105" d="100"/>
          <a:sy n="105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8/11/2017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2017/8/11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WF on CRS muting for </a:t>
            </a:r>
            <a:r>
              <a:rPr lang="en-US" dirty="0" err="1" smtClean="0">
                <a:ea typeface="+mj-ea"/>
              </a:rPr>
              <a:t>eFeMTC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84                                                       R4-1708298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 smtClean="0"/>
              <a:t>Berlin, Germany, 21th – 25th August, 2017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sv-SE" altLang="sv-SE" sz="2000" b="1" dirty="0" smtClean="0"/>
              <a:t>8.25.3.1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Proposal: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979488"/>
            <a:ext cx="8291513" cy="5113337"/>
          </a:xfrm>
        </p:spPr>
        <p:txBody>
          <a:bodyPr/>
          <a:lstStyle/>
          <a:p>
            <a:r>
              <a:rPr lang="en-US" altLang="zh-CN" sz="2400" dirty="0" smtClean="0"/>
              <a:t>Evaluate on how many warm-up </a:t>
            </a:r>
            <a:r>
              <a:rPr lang="en-US" altLang="zh-CN" sz="2400" dirty="0" err="1" smtClean="0"/>
              <a:t>subframes</a:t>
            </a:r>
            <a:r>
              <a:rPr lang="en-US" altLang="zh-CN" sz="2400" dirty="0" smtClean="0"/>
              <a:t> are required before </a:t>
            </a:r>
            <a:endParaRPr lang="zh-CN" altLang="zh-CN" sz="2400" dirty="0" smtClean="0"/>
          </a:p>
          <a:p>
            <a:pPr lvl="1"/>
            <a:r>
              <a:rPr lang="en-GB" altLang="zh-CN" sz="2000" dirty="0" smtClean="0"/>
              <a:t>UE initial transmission in a DRX or </a:t>
            </a:r>
            <a:r>
              <a:rPr lang="en-GB" altLang="zh-CN" sz="2000" dirty="0" err="1" smtClean="0"/>
              <a:t>eDRX_CONN</a:t>
            </a:r>
            <a:r>
              <a:rPr lang="en-GB" altLang="zh-CN" sz="2000" dirty="0" smtClean="0"/>
              <a:t> cycle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PBCH/SI/Paging/PDSCH acquisition in connected DRX, </a:t>
            </a:r>
            <a:r>
              <a:rPr lang="en-GB" altLang="zh-CN" sz="2000" dirty="0" err="1" smtClean="0"/>
              <a:t>eDRX_CONN</a:t>
            </a:r>
            <a:r>
              <a:rPr lang="en-GB" altLang="zh-CN" sz="2000" dirty="0" smtClean="0"/>
              <a:t> cycle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PBCH/SI/Paging/PDSCH acquisition in idle mode, </a:t>
            </a:r>
            <a:r>
              <a:rPr lang="en-GB" altLang="zh-CN" sz="2000" dirty="0" err="1" smtClean="0"/>
              <a:t>eDRX_IDLE</a:t>
            </a:r>
            <a:r>
              <a:rPr lang="en-GB" altLang="zh-CN" sz="2000" dirty="0" smtClean="0"/>
              <a:t> cycle</a:t>
            </a:r>
            <a:endParaRPr lang="zh-CN" altLang="zh-CN" sz="2000" dirty="0" smtClean="0"/>
          </a:p>
          <a:p>
            <a:pPr lvl="1"/>
            <a:r>
              <a:rPr lang="en-GB" altLang="zh-CN" sz="2000" dirty="0" smtClean="0"/>
              <a:t>Both </a:t>
            </a:r>
            <a:r>
              <a:rPr lang="en-GB" altLang="zh-CN" sz="2000" dirty="0" err="1" smtClean="0"/>
              <a:t>CEModeA</a:t>
            </a:r>
            <a:r>
              <a:rPr lang="en-GB" altLang="zh-CN" sz="2000" dirty="0" smtClean="0"/>
              <a:t> and </a:t>
            </a:r>
            <a:r>
              <a:rPr lang="en-GB" altLang="zh-CN" sz="2000" dirty="0" err="1" smtClean="0"/>
              <a:t>CEModeB</a:t>
            </a:r>
            <a:r>
              <a:rPr lang="en-GB" altLang="zh-CN" sz="2000" dirty="0" smtClean="0"/>
              <a:t> need to be considered.</a:t>
            </a:r>
            <a:endParaRPr lang="zh-CN" altLang="zh-CN" sz="2000" dirty="0" smtClean="0"/>
          </a:p>
          <a:p>
            <a:endParaRPr lang="en-GB" altLang="ko-KR" sz="2000" dirty="0" smtClean="0"/>
          </a:p>
          <a:p>
            <a:r>
              <a:rPr lang="en-GB" altLang="ko-KR" sz="2000" dirty="0" smtClean="0"/>
              <a:t>The purpose of warm-up </a:t>
            </a:r>
            <a:r>
              <a:rPr lang="en-GB" altLang="ko-KR" sz="2000" dirty="0" err="1" smtClean="0"/>
              <a:t>subframes</a:t>
            </a:r>
            <a:r>
              <a:rPr lang="en-GB" altLang="ko-KR" sz="2000" dirty="0" smtClean="0"/>
              <a:t> are to acquire precise time </a:t>
            </a:r>
            <a:r>
              <a:rPr lang="en-GB" altLang="ko-KR" sz="2000" dirty="0" smtClean="0"/>
              <a:t>and frequency </a:t>
            </a:r>
            <a:r>
              <a:rPr lang="en-GB" altLang="ko-KR" sz="2000" dirty="0" smtClean="0"/>
              <a:t>tracking for demodulation or UL transmission</a:t>
            </a:r>
          </a:p>
          <a:p>
            <a:endParaRPr lang="en-GB" altLang="ko-KR" sz="2000" dirty="0" smtClean="0"/>
          </a:p>
          <a:p>
            <a:r>
              <a:rPr lang="en-US" altLang="zh-CN" sz="2000" dirty="0" smtClean="0"/>
              <a:t>Companies are encouraged to provide CRS sampling rate and number of CRS needed for RSRP/RSRQ measurement and RLM for </a:t>
            </a:r>
            <a:r>
              <a:rPr lang="en-US" altLang="zh-CN" sz="2000" dirty="0" err="1" smtClean="0"/>
              <a:t>eMTC</a:t>
            </a:r>
            <a:r>
              <a:rPr lang="en-US" altLang="zh-CN" sz="2000" dirty="0" smtClean="0"/>
              <a:t>. </a:t>
            </a:r>
            <a:endParaRPr lang="zh-CN" altLang="zh-CN" sz="2000" dirty="0" smtClean="0"/>
          </a:p>
          <a:p>
            <a:endParaRPr lang="en-GB" altLang="ko-KR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-171400"/>
            <a:ext cx="7886700" cy="1051080"/>
          </a:xfrm>
        </p:spPr>
        <p:txBody>
          <a:bodyPr>
            <a:normAutofit/>
          </a:bodyPr>
          <a:lstStyle/>
          <a:p>
            <a:pPr algn="ctr"/>
            <a:r>
              <a:rPr lang="en-US" sz="2400" b="1" dirty="0" smtClean="0">
                <a:solidFill>
                  <a:srgbClr val="0070C0"/>
                </a:solidFill>
              </a:rPr>
              <a:t>Simulation assumptions</a:t>
            </a:r>
            <a:endParaRPr lang="en-US" sz="2400" b="1" dirty="0">
              <a:solidFill>
                <a:srgbClr val="0070C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5538629"/>
              </p:ext>
            </p:extLst>
          </p:nvPr>
        </p:nvGraphicFramePr>
        <p:xfrm>
          <a:off x="767186" y="696808"/>
          <a:ext cx="7837262" cy="5498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3149"/>
                <a:gridCol w="6074113"/>
              </a:tblGrid>
              <a:tr h="514856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Parameter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i="1" dirty="0" smtClean="0"/>
                        <a:t>Value</a:t>
                      </a:r>
                      <a:endParaRPr lang="en-US" sz="1600" i="1" dirty="0"/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Sys BW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10MHz</a:t>
                      </a:r>
                      <a:endParaRPr lang="en-US" sz="1600" dirty="0"/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Duplex Mode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TDD</a:t>
                      </a:r>
                      <a:endParaRPr lang="en-US" sz="1600" dirty="0"/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Channel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EPA5,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ETU30</a:t>
                      </a:r>
                      <a:endParaRPr lang="en-US" sz="1600" dirty="0"/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SNR 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baseline="0" dirty="0" err="1" smtClean="0"/>
                        <a:t>CEModeA</a:t>
                      </a:r>
                      <a:r>
                        <a:rPr lang="en-US" sz="1600" baseline="0" dirty="0" smtClean="0"/>
                        <a:t>: -6dB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sz="1600" baseline="0" dirty="0" err="1" smtClean="0"/>
                        <a:t>CEModeB</a:t>
                      </a:r>
                      <a:r>
                        <a:rPr lang="en-US" sz="1600" baseline="0" dirty="0" smtClean="0"/>
                        <a:t>: -15dB</a:t>
                      </a:r>
                      <a:endParaRPr lang="en-US" sz="1600" dirty="0"/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Repetition</a:t>
                      </a:r>
                      <a:r>
                        <a:rPr lang="en-US" sz="1600" baseline="0" dirty="0" smtClean="0"/>
                        <a:t> of PBCH/PDSCH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Enabled</a:t>
                      </a: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Antenna Configuration &amp; Correlation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2x1 low</a:t>
                      </a:r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Initial UE frequency</a:t>
                      </a:r>
                      <a:r>
                        <a:rPr lang="en-US" sz="1600" baseline="0" dirty="0" smtClean="0"/>
                        <a:t> and time</a:t>
                      </a:r>
                      <a:r>
                        <a:rPr lang="en-US" sz="1600" dirty="0" smtClean="0"/>
                        <a:t> error before wake</a:t>
                      </a:r>
                      <a:r>
                        <a:rPr lang="en-US" sz="1600" baseline="0" dirty="0" smtClean="0"/>
                        <a:t> up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To be indicated </a:t>
                      </a:r>
                    </a:p>
                    <a:p>
                      <a:pPr algn="ctr"/>
                      <a:r>
                        <a:rPr lang="en-US" sz="1600" dirty="0" smtClean="0"/>
                        <a:t>considering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baseline="0" dirty="0" err="1" smtClean="0"/>
                        <a:t>eDRX_idle</a:t>
                      </a:r>
                      <a:r>
                        <a:rPr lang="en-US" sz="1600" baseline="0" dirty="0" smtClean="0"/>
                        <a:t>, </a:t>
                      </a:r>
                      <a:r>
                        <a:rPr lang="en-US" sz="1600" baseline="0" dirty="0" err="1" smtClean="0"/>
                        <a:t>eDRX_CONN</a:t>
                      </a:r>
                      <a:r>
                        <a:rPr lang="en-US" sz="1600" baseline="0" dirty="0" smtClean="0"/>
                        <a:t>, DRX in connected mode and idle mode</a:t>
                      </a:r>
                      <a:endParaRPr lang="en-US" sz="1600" dirty="0" smtClean="0"/>
                    </a:p>
                    <a:p>
                      <a:pPr algn="ctr"/>
                      <a:endParaRPr lang="en-US" sz="1600" dirty="0" smtClean="0"/>
                    </a:p>
                  </a:txBody>
                  <a:tcPr marL="68580" marR="68580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Metrics</a:t>
                      </a:r>
                      <a:endParaRPr lang="en-US" sz="1600" dirty="0"/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Number of warm up </a:t>
                      </a:r>
                      <a:r>
                        <a:rPr lang="en-GB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subframes</a:t>
                      </a:r>
                      <a:r>
                        <a:rPr lang="en-GB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 ensure</a:t>
                      </a:r>
                      <a:endParaRPr lang="en-GB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 UE initial transmission timing error shall be less than or equal to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Symbol"/>
                        </a:rPr>
                        <a:t>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Successful </a:t>
                      </a:r>
                      <a:r>
                        <a:rPr lang="en-GB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PBCH/SI/Paging/PDSCH decode after wake up</a:t>
                      </a:r>
                      <a:endParaRPr lang="en-US" altLang="zh-CN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372614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31482</TotalTime>
  <Words>204</Words>
  <Application>Microsoft Office PowerPoint</Application>
  <PresentationFormat>全屏显示(4:3)</PresentationFormat>
  <Paragraphs>39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CRS muting for eFeMTC</vt:lpstr>
      <vt:lpstr>Proposal:</vt:lpstr>
      <vt:lpstr>Simulation assumptions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496</cp:revision>
  <dcterms:created xsi:type="dcterms:W3CDTF">2014-03-20T14:32:54Z</dcterms:created>
  <dcterms:modified xsi:type="dcterms:W3CDTF">2017-08-11T13:30:11Z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(3)hDq/hI8QCADvFJoDMGW4XsLewwSn+SVdSjJgIbm+uOW2rVkrMkW/r8UPHb0tI/IdzOJI0Wjb
dVr+Q3zLS93pi/2kkQ3rL+77Rx3Nb3TQQHg6rjDXN74xOoJq7VUZe8jOU/uSsQ63fwcnLKEN
+/oDjX+dwXfB2tMniCPdqs7CqLx1J7JHjGgvB7NMVkksCQ6jmb+6D50XHU7hsnXQHKxzJeSM
FmHFm8E+vqJ5BWgigQ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Y08xnuhz3FIuMUvEAuxfb9NhKY6zKMbOauzjwmuTL3nxQbCaP8L+Kn
sCs9sHS1L3d/Kg7i4uafiXGGTH2lOM23l5Y6E66oDN3menwDHe2Ssb4UdjvNHElGj94t7VL5
hWxPmrObI/OiXwcU6/wOy3MLssMLoKsY2rTp2P8Jp0EPQb6m0b3hfCFxuY3I4jDd7ZDrQa50
WhfxeXYun30AS8eZ/33alr6YmxPhNxsuHlzn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dBexIOCThbpniud6Jl3ZaH2QJWqymHZ8ZKcT
re1vdd6X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1502458151</vt:lpwstr>
  </property>
</Properties>
</file>