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8" r:id="rId2"/>
    <p:sldId id="272" r:id="rId3"/>
    <p:sldId id="281" r:id="rId4"/>
    <p:sldId id="282" r:id="rId5"/>
    <p:sldId id="283" r:id="rId6"/>
    <p:sldId id="284" r:id="rId7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 snapToGrid="0">
      <p:cViewPr>
        <p:scale>
          <a:sx n="100" d="100"/>
          <a:sy n="100" d="100"/>
        </p:scale>
        <p:origin x="-528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2017/8/11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84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707427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Berlin, Germany, 21 - 25 August, 2017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</a:t>
            </a:r>
            <a:r>
              <a:rPr lang="en-US" altLang="ja-JP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7.9.2 </a:t>
            </a:r>
            <a:r>
              <a:rPr lang="en-US" altLang="ja-JP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UE RF(36.101) [</a:t>
            </a:r>
            <a:r>
              <a:rPr lang="en-US" altLang="ja-JP" sz="20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LTE_feMTC</a:t>
            </a:r>
            <a:r>
              <a:rPr lang="en-US" altLang="ja-JP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-Core]</a:t>
            </a:r>
            <a:endParaRPr lang="en-US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	Approval</a:t>
            </a:r>
            <a:endParaRPr lang="en-US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3023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6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Co-existence between </a:t>
            </a: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B1 </a:t>
            </a:r>
            <a:r>
              <a:rPr lang="en-US" sz="36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Cat.M2 UE and PHS in Japan</a:t>
            </a:r>
            <a:endParaRPr lang="en-US" sz="20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Background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b="1" dirty="0" smtClean="0"/>
              <a:t>CR for specifying Cat.M2 UE into TS36.101 was agreed in RAN4#83 and approved in RAN#76.</a:t>
            </a:r>
            <a:endParaRPr kumimoji="1" lang="en-US" altLang="ja-JP" b="1" dirty="0" smtClean="0"/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On the other hand, some of requirements have not been reached agreement in RAN4, for example, A-MPR for Band 1 (NS_05)  is still “TBD”.</a:t>
            </a:r>
            <a:endParaRPr kumimoji="1" lang="en-US" altLang="ja-JP" b="1" dirty="0" smtClean="0"/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This contribution tries to show work plan for Cat. M2 NS_05.</a:t>
            </a:r>
            <a:endParaRPr kumimoji="1" lang="en-US" altLang="ja-JP" b="1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86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Discussion	(1/3)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169194"/>
            <a:ext cx="7886700" cy="1050131"/>
          </a:xfrm>
        </p:spPr>
        <p:txBody>
          <a:bodyPr>
            <a:normAutofit/>
          </a:bodyPr>
          <a:lstStyle/>
          <a:p>
            <a:r>
              <a:rPr kumimoji="1" lang="en-US" altLang="ja-JP" sz="1800" b="1" dirty="0" smtClean="0"/>
              <a:t>When NS_05 is indicated in the cell, below additional requirements shall apply.</a:t>
            </a:r>
            <a:endParaRPr kumimoji="1" lang="ja-JP" altLang="en-US" sz="18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747893"/>
              </p:ext>
            </p:extLst>
          </p:nvPr>
        </p:nvGraphicFramePr>
        <p:xfrm>
          <a:off x="1383194" y="1714023"/>
          <a:ext cx="5395730" cy="6400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76000"/>
                <a:gridCol w="582346"/>
                <a:gridCol w="582346"/>
                <a:gridCol w="582346"/>
                <a:gridCol w="582346"/>
                <a:gridCol w="1008000"/>
                <a:gridCol w="582346"/>
              </a:tblGrid>
              <a:tr h="139068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Frequency band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(MHz)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Channel bandwidth / Spectrum emission limit (</a:t>
                      </a:r>
                      <a:r>
                        <a:rPr lang="en-GB" sz="105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dBm</a:t>
                      </a: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Measurement bandwidth 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NOTE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06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5MHz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10MHz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15MHz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20MHz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38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1884.5 </a:t>
                      </a:r>
                      <a:r>
                        <a:rPr lang="en-GB" sz="1050" b="1">
                          <a:effectLst/>
                          <a:latin typeface="Symbol"/>
                          <a:ea typeface="Times New Roman"/>
                          <a:cs typeface="Arial"/>
                        </a:rPr>
                        <a:t>£ </a:t>
                      </a: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f </a:t>
                      </a:r>
                      <a:r>
                        <a:rPr lang="en-GB" sz="1050" b="1">
                          <a:effectLst/>
                          <a:latin typeface="Symbol"/>
                          <a:ea typeface="Times New Roman"/>
                          <a:cs typeface="Arial"/>
                        </a:rPr>
                        <a:t>£</a:t>
                      </a: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1915.7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-41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-41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-41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-41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300 KHz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371600" y="1467563"/>
            <a:ext cx="54006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6.6.3.3.1-1: Additional requirements (PHS)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コンテンツ プレースホルダー 2"/>
          <p:cNvSpPr txBox="1">
            <a:spLocks/>
          </p:cNvSpPr>
          <p:nvPr/>
        </p:nvSpPr>
        <p:spPr>
          <a:xfrm>
            <a:off x="628650" y="2455069"/>
            <a:ext cx="7886700" cy="10501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1800" b="1" dirty="0" smtClean="0"/>
              <a:t>What RAN4 should study is the worst case for each channel bandwidth.</a:t>
            </a:r>
          </a:p>
          <a:p>
            <a:r>
              <a:rPr kumimoji="1" lang="en-US" altLang="ja-JP" sz="1800" b="1" u="sng" dirty="0" smtClean="0">
                <a:solidFill>
                  <a:srgbClr val="0000FF"/>
                </a:solidFill>
              </a:rPr>
              <a:t>From current version of the specification</a:t>
            </a:r>
            <a:r>
              <a:rPr kumimoji="1" lang="en-US" altLang="ja-JP" sz="1800" b="1" dirty="0" smtClean="0"/>
              <a:t>, at least RAN4 should study;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1400" b="1" dirty="0" smtClean="0"/>
              <a:t>15MHz CBW case @ Fc = 1932.5 MHz	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1400" b="1" dirty="0" smtClean="0"/>
              <a:t>20MHz CBW case @ Fc = 1930 MHz</a:t>
            </a:r>
            <a:endParaRPr kumimoji="1" lang="ja-JP" altLang="en-US" sz="1400" b="1" dirty="0"/>
          </a:p>
        </p:txBody>
      </p:sp>
      <p:sp>
        <p:nvSpPr>
          <p:cNvPr id="16" name="正方形/長方形 15"/>
          <p:cNvSpPr/>
          <p:nvPr/>
        </p:nvSpPr>
        <p:spPr>
          <a:xfrm>
            <a:off x="251520" y="4205856"/>
            <a:ext cx="1440160" cy="245913"/>
          </a:xfrm>
          <a:prstGeom prst="rect">
            <a:avLst/>
          </a:prstGeom>
          <a:solidFill>
            <a:schemeClr val="bg1">
              <a:lumMod val="6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 smtClean="0">
                <a:solidFill>
                  <a:schemeClr val="bg1"/>
                </a:solidFill>
              </a:rPr>
              <a:t>PHS</a:t>
            </a:r>
            <a:endParaRPr kumimoji="1" lang="ja-JP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Rectangle 89"/>
          <p:cNvSpPr>
            <a:spLocks noChangeArrowheads="1"/>
          </p:cNvSpPr>
          <p:nvPr/>
        </p:nvSpPr>
        <p:spPr bwMode="auto">
          <a:xfrm>
            <a:off x="2411760" y="3991045"/>
            <a:ext cx="2160000" cy="215900"/>
          </a:xfrm>
          <a:prstGeom prst="rect">
            <a:avLst/>
          </a:prstGeom>
          <a:solidFill>
            <a:srgbClr val="FF6600"/>
          </a:solidFill>
          <a:ln w="317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altLang="ja-JP" sz="1400" b="1" dirty="0" smtClean="0">
                <a:solidFill>
                  <a:schemeClr val="bg1"/>
                </a:solidFill>
                <a:latin typeface="Arial" charset="0"/>
              </a:rPr>
              <a:t>20M CBW worst case</a:t>
            </a:r>
            <a:endParaRPr lang="en-US" altLang="ja-JP" sz="14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2411760" y="4205856"/>
            <a:ext cx="6480000" cy="245913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4700"/>
              </a:gs>
            </a:gsLst>
            <a:lin ang="18900000" scaled="1"/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kumimoji="0" lang="en-US" altLang="ja-JP" b="1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Band 1 UL</a:t>
            </a:r>
            <a:endParaRPr kumimoji="0" lang="en-US" altLang="ja-JP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Rectangle 89"/>
          <p:cNvSpPr>
            <a:spLocks noChangeArrowheads="1"/>
          </p:cNvSpPr>
          <p:nvPr/>
        </p:nvSpPr>
        <p:spPr bwMode="auto">
          <a:xfrm>
            <a:off x="2952000" y="3778746"/>
            <a:ext cx="1620000" cy="215900"/>
          </a:xfrm>
          <a:prstGeom prst="rect">
            <a:avLst/>
          </a:prstGeom>
          <a:solidFill>
            <a:srgbClr val="FF6600"/>
          </a:solidFill>
          <a:ln w="317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altLang="ja-JP" sz="1200" b="1" dirty="0" smtClean="0">
                <a:solidFill>
                  <a:schemeClr val="bg1"/>
                </a:solidFill>
                <a:latin typeface="Arial" charset="0"/>
              </a:rPr>
              <a:t>15M CBW worst case</a:t>
            </a:r>
            <a:endParaRPr lang="en-US" altLang="ja-JP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2" name="Rectangle 89"/>
          <p:cNvSpPr>
            <a:spLocks noChangeArrowheads="1"/>
          </p:cNvSpPr>
          <p:nvPr/>
        </p:nvSpPr>
        <p:spPr bwMode="auto">
          <a:xfrm>
            <a:off x="4572000" y="3991045"/>
            <a:ext cx="2160000" cy="215900"/>
          </a:xfrm>
          <a:prstGeom prst="rect">
            <a:avLst/>
          </a:prstGeom>
          <a:solidFill>
            <a:srgbClr val="FF0000"/>
          </a:solidFill>
          <a:ln w="317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altLang="ja-JP" sz="1400" b="1" dirty="0" smtClean="0">
                <a:solidFill>
                  <a:schemeClr val="bg1"/>
                </a:solidFill>
                <a:latin typeface="Arial" charset="0"/>
              </a:rPr>
              <a:t>Operator B</a:t>
            </a:r>
            <a:endParaRPr lang="en-US" altLang="ja-JP" sz="14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" name="Rectangle 89"/>
          <p:cNvSpPr>
            <a:spLocks noChangeArrowheads="1"/>
          </p:cNvSpPr>
          <p:nvPr/>
        </p:nvSpPr>
        <p:spPr bwMode="auto">
          <a:xfrm>
            <a:off x="6731760" y="3997110"/>
            <a:ext cx="2160000" cy="215900"/>
          </a:xfrm>
          <a:prstGeom prst="rect">
            <a:avLst/>
          </a:prstGeom>
          <a:solidFill>
            <a:schemeClr val="bg1">
              <a:lumMod val="50000"/>
            </a:schemeClr>
          </a:solidFill>
          <a:ln w="317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altLang="ja-JP" sz="1400" b="1" dirty="0" smtClean="0">
                <a:solidFill>
                  <a:schemeClr val="bg1"/>
                </a:solidFill>
                <a:latin typeface="Arial" charset="0"/>
              </a:rPr>
              <a:t>Operator C</a:t>
            </a:r>
            <a:endParaRPr lang="en-US" altLang="ja-JP" sz="14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70545" y="4452705"/>
            <a:ext cx="9174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b="1" dirty="0" smtClean="0"/>
              <a:t>1884.5	      1915.7   1920 		          1940		1960		    1980</a:t>
            </a:r>
            <a:endParaRPr lang="ja-JP" altLang="en-US" dirty="0"/>
          </a:p>
        </p:txBody>
      </p:sp>
      <p:cxnSp>
        <p:nvCxnSpPr>
          <p:cNvPr id="28" name="直線矢印コネクタ 27"/>
          <p:cNvCxnSpPr/>
          <p:nvPr/>
        </p:nvCxnSpPr>
        <p:spPr>
          <a:xfrm flipH="1">
            <a:off x="4391025" y="3590925"/>
            <a:ext cx="104775" cy="1878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正方形/長方形 28"/>
          <p:cNvSpPr/>
          <p:nvPr/>
        </p:nvSpPr>
        <p:spPr>
          <a:xfrm>
            <a:off x="4467225" y="3444359"/>
            <a:ext cx="19631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sz="1200" b="1" dirty="0" smtClean="0"/>
              <a:t>15M </a:t>
            </a:r>
            <a:r>
              <a:rPr kumimoji="1" lang="en-US" altLang="ja-JP" sz="1200" b="1" dirty="0" err="1" smtClean="0"/>
              <a:t>CBW@Fc</a:t>
            </a:r>
            <a:r>
              <a:rPr kumimoji="1" lang="en-US" altLang="ja-JP" sz="1200" b="1" dirty="0" smtClean="0"/>
              <a:t> = 1932.5MHz</a:t>
            </a:r>
            <a:endParaRPr lang="ja-JP" altLang="en-US" sz="1200" dirty="0"/>
          </a:p>
        </p:txBody>
      </p:sp>
      <p:cxnSp>
        <p:nvCxnSpPr>
          <p:cNvPr id="30" name="直線矢印コネクタ 29"/>
          <p:cNvCxnSpPr/>
          <p:nvPr/>
        </p:nvCxnSpPr>
        <p:spPr>
          <a:xfrm>
            <a:off x="2085975" y="3872656"/>
            <a:ext cx="269565" cy="9391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正方形/長方形 31"/>
          <p:cNvSpPr/>
          <p:nvPr/>
        </p:nvSpPr>
        <p:spPr>
          <a:xfrm>
            <a:off x="318195" y="3734156"/>
            <a:ext cx="18428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sz="1200" b="1" dirty="0" smtClean="0"/>
              <a:t>20M </a:t>
            </a:r>
            <a:r>
              <a:rPr kumimoji="1" lang="en-US" altLang="ja-JP" sz="1200" b="1" dirty="0" err="1" smtClean="0"/>
              <a:t>CBW@Fc</a:t>
            </a:r>
            <a:r>
              <a:rPr kumimoji="1" lang="en-US" altLang="ja-JP" sz="1200" b="1" dirty="0" smtClean="0"/>
              <a:t> = 1930MHz</a:t>
            </a:r>
            <a:endParaRPr lang="ja-JP" altLang="en-US" sz="1200" dirty="0"/>
          </a:p>
        </p:txBody>
      </p:sp>
      <p:sp>
        <p:nvSpPr>
          <p:cNvPr id="36" name="正方形/長方形 35"/>
          <p:cNvSpPr/>
          <p:nvPr/>
        </p:nvSpPr>
        <p:spPr>
          <a:xfrm>
            <a:off x="3903184" y="2999183"/>
            <a:ext cx="524694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sz="900" b="1" dirty="0" smtClean="0"/>
              <a:t>(</a:t>
            </a:r>
            <a:r>
              <a:rPr kumimoji="1" lang="en-US" altLang="ja-JP" sz="900" b="1" dirty="0" smtClean="0">
                <a:sym typeface="Wingdings" panose="05000000000000000000" pitchFamily="2" charset="2"/>
              </a:rPr>
              <a:t> </a:t>
            </a:r>
            <a:r>
              <a:rPr kumimoji="1" lang="en-US" altLang="ja-JP" sz="900" b="1" dirty="0" smtClean="0"/>
              <a:t>* Physically, the worst case is @Fc = 1927.5 MHz but spectrum holder does not use such arrangement)</a:t>
            </a:r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1904946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/>
        </p:nvGrpSpPr>
        <p:grpSpPr>
          <a:xfrm>
            <a:off x="3209185" y="1728788"/>
            <a:ext cx="103223" cy="1158564"/>
            <a:chOff x="5923108" y="2787774"/>
            <a:chExt cx="182866" cy="917062"/>
          </a:xfrm>
        </p:grpSpPr>
        <p:sp>
          <p:nvSpPr>
            <p:cNvPr id="8" name="円/楕円 7"/>
            <p:cNvSpPr/>
            <p:nvPr/>
          </p:nvSpPr>
          <p:spPr>
            <a:xfrm>
              <a:off x="5940152" y="2787774"/>
              <a:ext cx="144016" cy="893759"/>
            </a:xfrm>
            <a:prstGeom prst="ellipse">
              <a:avLst/>
            </a:prstGeom>
            <a:solidFill>
              <a:srgbClr val="0000CC">
                <a:alpha val="50000"/>
              </a:srgbClr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5923108" y="3341863"/>
              <a:ext cx="182866" cy="362973"/>
            </a:xfrm>
            <a:prstGeom prst="rect">
              <a:avLst/>
            </a:prstGeom>
            <a:solidFill>
              <a:schemeClr val="bg1"/>
            </a:solidFill>
            <a:ln w="317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Discussion	(2/3)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169194"/>
            <a:ext cx="7886700" cy="3263504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For 20MHz@Fc=1930MHz, RAN4 should study as below;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  <p:sp>
        <p:nvSpPr>
          <p:cNvPr id="5" name="Rectangle 89"/>
          <p:cNvSpPr>
            <a:spLocks noChangeArrowheads="1"/>
          </p:cNvSpPr>
          <p:nvPr/>
        </p:nvSpPr>
        <p:spPr bwMode="auto">
          <a:xfrm>
            <a:off x="2904934" y="2667841"/>
            <a:ext cx="5760000" cy="347709"/>
          </a:xfrm>
          <a:prstGeom prst="rect">
            <a:avLst/>
          </a:prstGeom>
          <a:solidFill>
            <a:srgbClr val="FF6600"/>
          </a:solidFill>
          <a:ln w="317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Arial" charset="0"/>
              </a:rPr>
              <a:t>20M </a:t>
            </a:r>
            <a:r>
              <a:rPr lang="en-US" altLang="ja-JP" sz="2000" b="1" dirty="0" err="1" smtClean="0">
                <a:solidFill>
                  <a:schemeClr val="bg1"/>
                </a:solidFill>
                <a:latin typeface="Arial" charset="0"/>
              </a:rPr>
              <a:t>CBW@Fc</a:t>
            </a:r>
            <a:r>
              <a:rPr lang="en-US" altLang="ja-JP" sz="2000" b="1" dirty="0" smtClean="0">
                <a:solidFill>
                  <a:schemeClr val="bg1"/>
                </a:solidFill>
                <a:latin typeface="Arial" charset="0"/>
              </a:rPr>
              <a:t>=1930MHz</a:t>
            </a:r>
            <a:endParaRPr lang="en-US" altLang="ja-JP" sz="2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80095" y="2657517"/>
            <a:ext cx="1440160" cy="358033"/>
          </a:xfrm>
          <a:prstGeom prst="rect">
            <a:avLst/>
          </a:prstGeom>
          <a:solidFill>
            <a:schemeClr val="bg1">
              <a:lumMod val="6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 smtClean="0">
                <a:solidFill>
                  <a:schemeClr val="bg1"/>
                </a:solidFill>
              </a:rPr>
              <a:t>PHS</a:t>
            </a:r>
            <a:endParaRPr kumimoji="1" lang="ja-JP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2904934" y="2428793"/>
            <a:ext cx="288000" cy="228724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kumimoji="1" lang="en-US" altLang="ja-JP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GB</a:t>
            </a:r>
            <a:endParaRPr kumimoji="1" lang="ja-JP" alt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片側の 2 つの角を丸めた四角形 11"/>
          <p:cNvSpPr/>
          <p:nvPr/>
        </p:nvSpPr>
        <p:spPr>
          <a:xfrm>
            <a:off x="3218806" y="2205038"/>
            <a:ext cx="1426828" cy="22375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00CC">
              <a:alpha val="50000"/>
            </a:srgb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3205634" y="2428793"/>
            <a:ext cx="1440000" cy="216024"/>
          </a:xfrm>
          <a:prstGeom prst="rect">
            <a:avLst/>
          </a:prstGeom>
          <a:solidFill>
            <a:srgbClr val="FFFF00"/>
          </a:solidFill>
          <a:ln w="31750"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200" b="1" dirty="0" smtClean="0"/>
              <a:t>Narrow band Region</a:t>
            </a:r>
            <a:endParaRPr kumimoji="1" lang="ja-JP" altLang="en-US" sz="1200" b="1" dirty="0"/>
          </a:p>
        </p:txBody>
      </p:sp>
      <p:cxnSp>
        <p:nvCxnSpPr>
          <p:cNvPr id="14" name="直線矢印コネクタ 13"/>
          <p:cNvCxnSpPr/>
          <p:nvPr/>
        </p:nvCxnSpPr>
        <p:spPr>
          <a:xfrm flipH="1">
            <a:off x="3312408" y="1800225"/>
            <a:ext cx="459492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/>
        </p:nvSpPr>
        <p:spPr>
          <a:xfrm>
            <a:off x="3771900" y="1615559"/>
            <a:ext cx="3687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b="1" dirty="0" smtClean="0"/>
              <a:t>Case#1: Single RB (1RB) transmission</a:t>
            </a:r>
            <a:endParaRPr lang="ja-JP" altLang="en-US" b="1" dirty="0"/>
          </a:p>
        </p:txBody>
      </p:sp>
      <p:cxnSp>
        <p:nvCxnSpPr>
          <p:cNvPr id="16" name="直線矢印コネクタ 15"/>
          <p:cNvCxnSpPr/>
          <p:nvPr/>
        </p:nvCxnSpPr>
        <p:spPr>
          <a:xfrm flipH="1">
            <a:off x="4645634" y="2302875"/>
            <a:ext cx="459492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/>
        </p:nvSpPr>
        <p:spPr>
          <a:xfrm>
            <a:off x="5105126" y="2118209"/>
            <a:ext cx="3589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b="1" dirty="0" smtClean="0"/>
              <a:t>Case#2: Full RB (24RB) transmission</a:t>
            </a:r>
            <a:endParaRPr lang="ja-JP" altLang="en-US" b="1" dirty="0"/>
          </a:p>
        </p:txBody>
      </p:sp>
      <p:sp>
        <p:nvSpPr>
          <p:cNvPr id="18" name="正方形/長方形 17"/>
          <p:cNvSpPr/>
          <p:nvPr/>
        </p:nvSpPr>
        <p:spPr>
          <a:xfrm>
            <a:off x="127695" y="3029605"/>
            <a:ext cx="9196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b="1" dirty="0" smtClean="0"/>
              <a:t>1884.5	      1915.7            1920 		          				1940</a:t>
            </a:r>
            <a:endParaRPr lang="ja-JP" altLang="en-US" dirty="0"/>
          </a:p>
        </p:txBody>
      </p:sp>
      <p:sp>
        <p:nvSpPr>
          <p:cNvPr id="19" name="コンテンツ プレースホルダー 2"/>
          <p:cNvSpPr txBox="1">
            <a:spLocks/>
          </p:cNvSpPr>
          <p:nvPr/>
        </p:nvSpPr>
        <p:spPr>
          <a:xfrm>
            <a:off x="280095" y="3686175"/>
            <a:ext cx="8606730" cy="1098947"/>
          </a:xfrm>
          <a:prstGeom prst="rect">
            <a:avLst/>
          </a:prstGeom>
          <a:solidFill>
            <a:srgbClr val="002060"/>
          </a:solidFill>
          <a:ln w="3175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000" b="1" dirty="0" smtClean="0">
                <a:solidFill>
                  <a:schemeClr val="bg1"/>
                </a:solidFill>
              </a:rPr>
              <a:t>For Case#1, discussion point is whether IM3 reaches PHS or not.</a:t>
            </a:r>
          </a:p>
          <a:p>
            <a:pPr marL="0" indent="0">
              <a:buNone/>
            </a:pPr>
            <a:r>
              <a:rPr kumimoji="1" lang="en-US" altLang="ja-JP" sz="2000" b="1" dirty="0" smtClean="0">
                <a:solidFill>
                  <a:schemeClr val="bg1"/>
                </a:solidFill>
              </a:rPr>
              <a:t>	</a:t>
            </a:r>
            <a:r>
              <a:rPr kumimoji="1" lang="en-US" altLang="ja-JP" sz="20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If it reaches, applying current A-MPR (= 11 dB) is reasonable.</a:t>
            </a:r>
            <a:endParaRPr kumimoji="1" lang="en-US" altLang="ja-JP" sz="20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en-US" altLang="ja-JP" sz="2000" b="1" dirty="0" smtClean="0">
                <a:solidFill>
                  <a:schemeClr val="bg1"/>
                </a:solidFill>
              </a:rPr>
              <a:t>For Case#2, RAN4 never simulates similar case (= Left most side of 5MHz CBW)</a:t>
            </a:r>
            <a:endParaRPr kumimoji="1" lang="ja-JP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81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/>
        </p:nvGrpSpPr>
        <p:grpSpPr>
          <a:xfrm>
            <a:off x="4942735" y="1709738"/>
            <a:ext cx="103223" cy="1158564"/>
            <a:chOff x="5923108" y="2787774"/>
            <a:chExt cx="182866" cy="917062"/>
          </a:xfrm>
        </p:grpSpPr>
        <p:sp>
          <p:nvSpPr>
            <p:cNvPr id="8" name="円/楕円 7"/>
            <p:cNvSpPr/>
            <p:nvPr/>
          </p:nvSpPr>
          <p:spPr>
            <a:xfrm>
              <a:off x="5940152" y="2787774"/>
              <a:ext cx="144016" cy="893759"/>
            </a:xfrm>
            <a:prstGeom prst="ellipse">
              <a:avLst/>
            </a:prstGeom>
            <a:solidFill>
              <a:srgbClr val="0000CC">
                <a:alpha val="50000"/>
              </a:srgbClr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5923108" y="3341863"/>
              <a:ext cx="182866" cy="362973"/>
            </a:xfrm>
            <a:prstGeom prst="rect">
              <a:avLst/>
            </a:prstGeom>
            <a:solidFill>
              <a:schemeClr val="bg1"/>
            </a:solidFill>
            <a:ln w="317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Discussion	(3/3)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150144"/>
            <a:ext cx="7886700" cy="3263504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For 15MHz@Fc=1932.5MHz, RAN4 should study as below;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  <p:sp>
        <p:nvSpPr>
          <p:cNvPr id="5" name="Rectangle 89"/>
          <p:cNvSpPr>
            <a:spLocks noChangeArrowheads="1"/>
          </p:cNvSpPr>
          <p:nvPr/>
        </p:nvSpPr>
        <p:spPr bwMode="auto">
          <a:xfrm>
            <a:off x="4645634" y="2648791"/>
            <a:ext cx="4019300" cy="347709"/>
          </a:xfrm>
          <a:prstGeom prst="rect">
            <a:avLst/>
          </a:prstGeom>
          <a:solidFill>
            <a:srgbClr val="FF6600"/>
          </a:solidFill>
          <a:ln w="317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Arial" charset="0"/>
              </a:rPr>
              <a:t>15M </a:t>
            </a:r>
            <a:r>
              <a:rPr lang="en-US" altLang="ja-JP" sz="2000" b="1" dirty="0" err="1" smtClean="0">
                <a:solidFill>
                  <a:schemeClr val="bg1"/>
                </a:solidFill>
                <a:latin typeface="Arial" charset="0"/>
              </a:rPr>
              <a:t>CBW@Fc</a:t>
            </a:r>
            <a:r>
              <a:rPr lang="en-US" altLang="ja-JP" sz="2000" b="1" dirty="0" smtClean="0">
                <a:solidFill>
                  <a:schemeClr val="bg1"/>
                </a:solidFill>
                <a:latin typeface="Arial" charset="0"/>
              </a:rPr>
              <a:t>=1932.5MHz</a:t>
            </a:r>
            <a:endParaRPr lang="en-US" altLang="ja-JP" sz="2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80095" y="2638467"/>
            <a:ext cx="1440160" cy="358033"/>
          </a:xfrm>
          <a:prstGeom prst="rect">
            <a:avLst/>
          </a:prstGeom>
          <a:solidFill>
            <a:schemeClr val="bg1">
              <a:lumMod val="6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 smtClean="0">
                <a:solidFill>
                  <a:schemeClr val="bg1"/>
                </a:solidFill>
              </a:rPr>
              <a:t>PHS</a:t>
            </a:r>
            <a:endParaRPr kumimoji="1" lang="ja-JP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648009" y="2409743"/>
            <a:ext cx="288000" cy="228724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kumimoji="1" lang="en-US" altLang="ja-JP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GB</a:t>
            </a:r>
            <a:endParaRPr kumimoji="1" lang="ja-JP" alt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片側の 2 つの角を丸めた四角形 11"/>
          <p:cNvSpPr/>
          <p:nvPr/>
        </p:nvSpPr>
        <p:spPr>
          <a:xfrm>
            <a:off x="4961881" y="2185988"/>
            <a:ext cx="1426828" cy="22375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00CC">
              <a:alpha val="50000"/>
            </a:srgb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948709" y="2409743"/>
            <a:ext cx="1440000" cy="216024"/>
          </a:xfrm>
          <a:prstGeom prst="rect">
            <a:avLst/>
          </a:prstGeom>
          <a:solidFill>
            <a:srgbClr val="FFFF00"/>
          </a:solidFill>
          <a:ln w="31750"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200" b="1" dirty="0" smtClean="0"/>
              <a:t>Narrow band Region</a:t>
            </a:r>
            <a:endParaRPr kumimoji="1" lang="ja-JP" altLang="en-US" sz="1200" b="1" dirty="0"/>
          </a:p>
        </p:txBody>
      </p:sp>
      <p:cxnSp>
        <p:nvCxnSpPr>
          <p:cNvPr id="14" name="直線矢印コネクタ 13"/>
          <p:cNvCxnSpPr/>
          <p:nvPr/>
        </p:nvCxnSpPr>
        <p:spPr>
          <a:xfrm flipH="1">
            <a:off x="5064993" y="1781175"/>
            <a:ext cx="34522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/>
        </p:nvSpPr>
        <p:spPr>
          <a:xfrm>
            <a:off x="5362575" y="1596509"/>
            <a:ext cx="3687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b="1" dirty="0" smtClean="0"/>
              <a:t>Case#3: Single RB (1RB) transmission</a:t>
            </a:r>
            <a:endParaRPr lang="ja-JP" altLang="en-US" b="1" dirty="0"/>
          </a:p>
        </p:txBody>
      </p:sp>
      <p:cxnSp>
        <p:nvCxnSpPr>
          <p:cNvPr id="16" name="直線矢印コネクタ 15"/>
          <p:cNvCxnSpPr/>
          <p:nvPr/>
        </p:nvCxnSpPr>
        <p:spPr>
          <a:xfrm rot="10800000" flipH="1">
            <a:off x="4483243" y="2311565"/>
            <a:ext cx="459492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/>
        </p:nvSpPr>
        <p:spPr>
          <a:xfrm>
            <a:off x="961751" y="2126900"/>
            <a:ext cx="3589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b="1" dirty="0" smtClean="0"/>
              <a:t>Case#4: Full RB (24RB) transmission</a:t>
            </a:r>
            <a:endParaRPr lang="ja-JP" altLang="en-US" b="1" dirty="0"/>
          </a:p>
        </p:txBody>
      </p:sp>
      <p:sp>
        <p:nvSpPr>
          <p:cNvPr id="18" name="正方形/長方形 17"/>
          <p:cNvSpPr/>
          <p:nvPr/>
        </p:nvSpPr>
        <p:spPr>
          <a:xfrm>
            <a:off x="127695" y="3010555"/>
            <a:ext cx="8962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b="1" dirty="0" smtClean="0"/>
              <a:t>1884.5	      1915.7            1920 	           1925        				1940</a:t>
            </a:r>
            <a:endParaRPr lang="ja-JP" altLang="en-US" dirty="0"/>
          </a:p>
        </p:txBody>
      </p:sp>
      <p:sp>
        <p:nvSpPr>
          <p:cNvPr id="19" name="コンテンツ プレースホルダー 2"/>
          <p:cNvSpPr txBox="1">
            <a:spLocks/>
          </p:cNvSpPr>
          <p:nvPr/>
        </p:nvSpPr>
        <p:spPr>
          <a:xfrm>
            <a:off x="280095" y="3533775"/>
            <a:ext cx="8606730" cy="1238250"/>
          </a:xfrm>
          <a:prstGeom prst="rect">
            <a:avLst/>
          </a:prstGeom>
          <a:solidFill>
            <a:srgbClr val="002060"/>
          </a:solidFill>
          <a:ln w="3175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000" b="1" dirty="0" smtClean="0">
                <a:solidFill>
                  <a:schemeClr val="bg1"/>
                </a:solidFill>
              </a:rPr>
              <a:t>For Case#3, IM3 will not reach PHS because frequency separation is enough.</a:t>
            </a:r>
          </a:p>
          <a:p>
            <a:pPr marL="0" indent="0">
              <a:buNone/>
            </a:pPr>
            <a:r>
              <a:rPr kumimoji="1" lang="en-US" altLang="ja-JP" sz="2000" b="1" dirty="0">
                <a:solidFill>
                  <a:schemeClr val="bg1"/>
                </a:solidFill>
                <a:sym typeface="Wingdings" panose="05000000000000000000" pitchFamily="2" charset="2"/>
              </a:rPr>
              <a:t> </a:t>
            </a:r>
            <a:r>
              <a:rPr kumimoji="1" lang="en-US" altLang="ja-JP" sz="20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  Applying current A-MPR (= 11 dB) is NOT necessary.  New value is required.</a:t>
            </a:r>
            <a:endParaRPr kumimoji="1" lang="en-US" altLang="ja-JP" sz="20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en-US" altLang="ja-JP" sz="2000" b="1" dirty="0" smtClean="0">
                <a:solidFill>
                  <a:schemeClr val="bg1"/>
                </a:solidFill>
              </a:rPr>
              <a:t>For Case#4, frequency separation is enough as well.  No A-MPR will be required (but should be confirmed by simulation results from vendors).</a:t>
            </a:r>
          </a:p>
        </p:txBody>
      </p:sp>
    </p:spTree>
    <p:extLst>
      <p:ext uri="{BB962C8B-B14F-4D97-AF65-F5344CB8AC3E}">
        <p14:creationId xmlns:p14="http://schemas.microsoft.com/office/powerpoint/2010/main" val="3271279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Proposals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b="1" dirty="0" smtClean="0"/>
              <a:t>Simulation results for Case#1 ~ #4 from multiple companies should be submitted in RAN4#84-bis.</a:t>
            </a:r>
          </a:p>
          <a:p>
            <a:endParaRPr kumimoji="1" lang="en-US" altLang="ja-JP" b="1" dirty="0" smtClean="0"/>
          </a:p>
          <a:p>
            <a:r>
              <a:rPr kumimoji="1" lang="en-US" altLang="ja-JP" b="1" dirty="0" smtClean="0"/>
              <a:t>Considering this WI is for Rel. 14, CR for satisfying NS_05 requirements should be agreed in RAN4#85.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021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5627</TotalTime>
  <Words>395</Words>
  <Application>Microsoft Office PowerPoint</Application>
  <PresentationFormat>画面に合わせる (16:9)</PresentationFormat>
  <Paragraphs>80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Theme</vt:lpstr>
      <vt:lpstr>PowerPoint プレゼンテーション</vt:lpstr>
      <vt:lpstr>Background</vt:lpstr>
      <vt:lpstr>Discussion (1/3)</vt:lpstr>
      <vt:lpstr>Discussion (2/3)</vt:lpstr>
      <vt:lpstr>Discussion (3/3)</vt:lpstr>
      <vt:lpstr>Proposals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85</cp:revision>
  <cp:lastPrinted>2015-11-02T18:42:05Z</cp:lastPrinted>
  <dcterms:created xsi:type="dcterms:W3CDTF">2015-10-30T15:37:37Z</dcterms:created>
  <dcterms:modified xsi:type="dcterms:W3CDTF">2017-08-11T04:02:49Z</dcterms:modified>
</cp:coreProperties>
</file>