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71" r:id="rId3"/>
    <p:sldId id="269" r:id="rId4"/>
    <p:sldId id="270"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varScale="1">
        <p:scale>
          <a:sx n="105" d="100"/>
          <a:sy n="105" d="100"/>
        </p:scale>
        <p:origin x="643"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2017/5/5</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2017/5/5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2017/5/5</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2017/5/5</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2017/5/5</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2017/5/5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2017/5/5</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on Maximum Channel Bandwidth</a:t>
            </a:r>
            <a:endParaRPr kumimoji="1" lang="ja-JP" altLang="en-US" dirty="0"/>
          </a:p>
        </p:txBody>
      </p:sp>
      <p:sp>
        <p:nvSpPr>
          <p:cNvPr id="3" name="サブタイトル 2"/>
          <p:cNvSpPr>
            <a:spLocks noGrp="1"/>
          </p:cNvSpPr>
          <p:nvPr>
            <p:ph type="subTitle" idx="1"/>
          </p:nvPr>
        </p:nvSpPr>
        <p:spPr/>
        <p:txBody>
          <a:bodyPr/>
          <a:lstStyle/>
          <a:p>
            <a:r>
              <a:rPr lang="en-US" altLang="ja-JP" dirty="0"/>
              <a:t>Qualcomm </a:t>
            </a:r>
            <a:r>
              <a:rPr lang="en-US" altLang="ja-JP" dirty="0" smtClean="0"/>
              <a:t>Incorporated</a:t>
            </a:r>
            <a:endParaRPr kumimoji="1" lang="ja-JP" altLang="en-US" dirty="0"/>
          </a:p>
        </p:txBody>
      </p:sp>
      <p:sp>
        <p:nvSpPr>
          <p:cNvPr id="4" name="テキスト ボックス 3"/>
          <p:cNvSpPr txBox="1"/>
          <p:nvPr/>
        </p:nvSpPr>
        <p:spPr>
          <a:xfrm>
            <a:off x="107504" y="188639"/>
            <a:ext cx="3766416" cy="646331"/>
          </a:xfrm>
          <a:prstGeom prst="rect">
            <a:avLst/>
          </a:prstGeom>
          <a:noFill/>
        </p:spPr>
        <p:txBody>
          <a:bodyPr wrap="none" rtlCol="0">
            <a:spAutoFit/>
          </a:bodyPr>
          <a:lstStyle/>
          <a:p>
            <a:r>
              <a:rPr lang="en-US" b="1" dirty="0"/>
              <a:t>3GPP TSG-RAN WG4 RAN4 #</a:t>
            </a:r>
            <a:r>
              <a:rPr lang="en-US" b="1" dirty="0" smtClean="0"/>
              <a:t>83</a:t>
            </a:r>
          </a:p>
          <a:p>
            <a:r>
              <a:rPr lang="en-GB" b="1" dirty="0"/>
              <a:t>Hangzhou, China, May 25</a:t>
            </a:r>
            <a:r>
              <a:rPr lang="en-GB" b="1" baseline="30000" dirty="0"/>
              <a:t>th</a:t>
            </a:r>
            <a:r>
              <a:rPr lang="en-GB" b="1" dirty="0"/>
              <a:t>-19</a:t>
            </a:r>
            <a:r>
              <a:rPr lang="en-GB" b="1" baseline="30000" dirty="0"/>
              <a:t>th</a:t>
            </a:r>
            <a:r>
              <a:rPr lang="en-GB" b="1" dirty="0"/>
              <a:t>, </a:t>
            </a:r>
            <a:r>
              <a:rPr lang="en-GB" b="1" dirty="0" smtClean="0"/>
              <a:t>2017</a:t>
            </a:r>
            <a:endParaRPr lang="en-US" b="1" i="1" dirty="0"/>
          </a:p>
        </p:txBody>
      </p:sp>
      <p:sp>
        <p:nvSpPr>
          <p:cNvPr id="5" name="正方形/長方形 4"/>
          <p:cNvSpPr/>
          <p:nvPr/>
        </p:nvSpPr>
        <p:spPr>
          <a:xfrm>
            <a:off x="5897116" y="116632"/>
            <a:ext cx="3067372" cy="923330"/>
          </a:xfrm>
          <a:prstGeom prst="rect">
            <a:avLst/>
          </a:prstGeom>
        </p:spPr>
        <p:txBody>
          <a:bodyPr wrap="square">
            <a:spAutoFit/>
          </a:bodyPr>
          <a:lstStyle/>
          <a:p>
            <a:pPr algn="r"/>
            <a:r>
              <a:rPr lang="en-US" altLang="ja-JP" b="1" smtClean="0"/>
              <a:t>R4-1704566</a:t>
            </a:r>
            <a:endParaRPr lang="en-US" altLang="ja-JP" b="1" dirty="0"/>
          </a:p>
          <a:p>
            <a:r>
              <a:rPr lang="en-US" altLang="ja-JP" b="1" dirty="0"/>
              <a:t>Agenda : 10.3.1 </a:t>
            </a:r>
          </a:p>
          <a:p>
            <a:r>
              <a:rPr lang="en-US" altLang="ja-JP" b="1" dirty="0"/>
              <a:t>Document 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40109"/>
            <a:ext cx="8604956" cy="824789"/>
          </a:xfrm>
        </p:spPr>
        <p:txBody>
          <a:bodyPr>
            <a:noAutofit/>
          </a:bodyPr>
          <a:lstStyle/>
          <a:p>
            <a:r>
              <a:rPr lang="en-US" sz="2800" dirty="0" smtClean="0"/>
              <a:t>Background for Support </a:t>
            </a:r>
            <a:r>
              <a:rPr lang="en-US" sz="2800" dirty="0"/>
              <a:t>of New Channel Bandwidths</a:t>
            </a:r>
          </a:p>
        </p:txBody>
      </p:sp>
      <p:sp>
        <p:nvSpPr>
          <p:cNvPr id="3" name="Content Placeholder 2"/>
          <p:cNvSpPr>
            <a:spLocks noGrp="1"/>
          </p:cNvSpPr>
          <p:nvPr>
            <p:ph idx="1"/>
          </p:nvPr>
        </p:nvSpPr>
        <p:spPr>
          <a:xfrm>
            <a:off x="143508" y="1057231"/>
            <a:ext cx="8856984" cy="3595905"/>
          </a:xfrm>
        </p:spPr>
        <p:txBody>
          <a:bodyPr>
            <a:normAutofit/>
          </a:bodyPr>
          <a:lstStyle/>
          <a:p>
            <a:r>
              <a:rPr lang="en-US" sz="2000" dirty="0"/>
              <a:t>Addition of new maximum channel bandwidths in a backwards compatible way should be allowed in a future release</a:t>
            </a:r>
          </a:p>
          <a:p>
            <a:pPr lvl="1"/>
            <a:r>
              <a:rPr lang="en-US" sz="1600" dirty="0"/>
              <a:t>Legacy UEs should still be able to operate in a channel with the newly introduced bandwidth</a:t>
            </a:r>
          </a:p>
          <a:p>
            <a:pPr lvl="1"/>
            <a:r>
              <a:rPr lang="en-US" sz="1600" dirty="0"/>
              <a:t>The </a:t>
            </a:r>
            <a:r>
              <a:rPr lang="en-US" sz="1600" dirty="0" err="1"/>
              <a:t>gNB</a:t>
            </a:r>
            <a:r>
              <a:rPr lang="en-US" sz="1600" dirty="0"/>
              <a:t> may configure a new CHBW that is not supported by legacy UEs but these UEs can still operate in this channel </a:t>
            </a:r>
          </a:p>
          <a:p>
            <a:pPr lvl="1"/>
            <a:r>
              <a:rPr lang="en-US" sz="1600" dirty="0"/>
              <a:t>Handling of </a:t>
            </a:r>
            <a:r>
              <a:rPr lang="en-US" sz="1600" dirty="0" smtClean="0"/>
              <a:t>the </a:t>
            </a:r>
            <a:r>
              <a:rPr lang="en-US" sz="1600" dirty="0" err="1"/>
              <a:t>gNB</a:t>
            </a:r>
            <a:r>
              <a:rPr lang="en-US" sz="1600" dirty="0"/>
              <a:t> </a:t>
            </a:r>
            <a:r>
              <a:rPr lang="en-US" sz="1600" dirty="0" smtClean="0"/>
              <a:t>configure </a:t>
            </a:r>
            <a:r>
              <a:rPr lang="en-US" sz="1600" dirty="0"/>
              <a:t>CHBW with CA by the UE that does not support </a:t>
            </a:r>
            <a:r>
              <a:rPr lang="en-US" sz="1600" dirty="0" smtClean="0"/>
              <a:t>this CHBW </a:t>
            </a:r>
            <a:r>
              <a:rPr lang="en-US" sz="1600" dirty="0"/>
              <a:t>needs to be supported in the specifications for forward compatibility</a:t>
            </a:r>
          </a:p>
          <a:p>
            <a:pPr lvl="2"/>
            <a:r>
              <a:rPr lang="en-US" sz="1400" dirty="0"/>
              <a:t>RAN1 already agreed this [R1-1706615]</a:t>
            </a:r>
          </a:p>
          <a:p>
            <a:pPr lvl="1"/>
            <a:r>
              <a:rPr lang="en-US" sz="1600" dirty="0" err="1"/>
              <a:t>gNBs</a:t>
            </a:r>
            <a:r>
              <a:rPr lang="en-US" sz="1600" dirty="0"/>
              <a:t> will have to handle UEs that support the largest </a:t>
            </a:r>
            <a:r>
              <a:rPr lang="en-US" sz="1600" dirty="0" err="1"/>
              <a:t>gNB</a:t>
            </a:r>
            <a:r>
              <a:rPr lang="en-US" sz="1600" dirty="0"/>
              <a:t> configurable CHBW with CA such that legacy UEs can operate their </a:t>
            </a:r>
            <a:r>
              <a:rPr lang="en-US" sz="1600" dirty="0" smtClean="0"/>
              <a:t>entire aggregated bandwidth despite </a:t>
            </a:r>
            <a:r>
              <a:rPr lang="en-US" sz="1600" dirty="0"/>
              <a:t>having limited </a:t>
            </a:r>
            <a:r>
              <a:rPr lang="en-US" sz="1600" dirty="0" smtClean="0"/>
              <a:t>CHBW</a:t>
            </a:r>
            <a:endParaRPr lang="en-US" sz="1600" dirty="0"/>
          </a:p>
          <a:p>
            <a:pPr lvl="1"/>
            <a:r>
              <a:rPr lang="en-US" sz="1600" dirty="0"/>
              <a:t>All CHBW to be supported by UE shall be defined in the spec</a:t>
            </a:r>
          </a:p>
          <a:p>
            <a:pPr lvl="2"/>
            <a:r>
              <a:rPr lang="en-US" sz="1400" dirty="0"/>
              <a:t>Support of </a:t>
            </a:r>
            <a:r>
              <a:rPr lang="en-US" sz="1400" dirty="0" smtClean="0"/>
              <a:t>which </a:t>
            </a:r>
            <a:r>
              <a:rPr lang="en-US" sz="1400" dirty="0"/>
              <a:t>CHBW is mandatory </a:t>
            </a:r>
            <a:r>
              <a:rPr lang="en-US" sz="1400" dirty="0" smtClean="0"/>
              <a:t>is FFS </a:t>
            </a:r>
            <a:endParaRPr lang="en-US" sz="1400" dirty="0"/>
          </a:p>
          <a:p>
            <a:pPr lvl="1"/>
            <a:endParaRPr lang="en-US" sz="1100" dirty="0"/>
          </a:p>
        </p:txBody>
      </p:sp>
      <p:sp>
        <p:nvSpPr>
          <p:cNvPr id="4" name="Rectangle 3"/>
          <p:cNvSpPr/>
          <p:nvPr/>
        </p:nvSpPr>
        <p:spPr>
          <a:xfrm>
            <a:off x="1047956" y="4771763"/>
            <a:ext cx="1584176" cy="2880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MaxCHBW</a:t>
            </a:r>
            <a:r>
              <a:rPr lang="en-US" sz="1200" dirty="0"/>
              <a:t> 400MHz</a:t>
            </a:r>
          </a:p>
        </p:txBody>
      </p:sp>
      <p:sp>
        <p:nvSpPr>
          <p:cNvPr id="5" name="Rectangle 4"/>
          <p:cNvSpPr/>
          <p:nvPr/>
        </p:nvSpPr>
        <p:spPr>
          <a:xfrm>
            <a:off x="2632891" y="4771763"/>
            <a:ext cx="1363045" cy="28803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CHBW 312MHz</a:t>
            </a:r>
          </a:p>
        </p:txBody>
      </p:sp>
      <p:sp>
        <p:nvSpPr>
          <p:cNvPr id="7" name="Rectangle 6"/>
          <p:cNvSpPr/>
          <p:nvPr/>
        </p:nvSpPr>
        <p:spPr>
          <a:xfrm>
            <a:off x="1066603" y="5526719"/>
            <a:ext cx="1584176"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MaxCHBW400MHz</a:t>
            </a:r>
          </a:p>
        </p:txBody>
      </p:sp>
      <p:sp>
        <p:nvSpPr>
          <p:cNvPr id="8" name="Rectangle 7"/>
          <p:cNvSpPr/>
          <p:nvPr/>
        </p:nvSpPr>
        <p:spPr>
          <a:xfrm>
            <a:off x="2650779" y="5526719"/>
            <a:ext cx="799179"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CHBW</a:t>
            </a:r>
          </a:p>
          <a:p>
            <a:pPr algn="ctr"/>
            <a:r>
              <a:rPr lang="en-US" sz="1100" dirty="0"/>
              <a:t>200MHz</a:t>
            </a:r>
          </a:p>
        </p:txBody>
      </p:sp>
      <p:sp>
        <p:nvSpPr>
          <p:cNvPr id="20" name="Rectangle 19"/>
          <p:cNvSpPr/>
          <p:nvPr/>
        </p:nvSpPr>
        <p:spPr>
          <a:xfrm>
            <a:off x="5767093" y="6281883"/>
            <a:ext cx="2400200" cy="28803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err="1"/>
              <a:t>MaxCHBW</a:t>
            </a:r>
            <a:r>
              <a:rPr lang="en-US" sz="1400" dirty="0"/>
              <a:t> 600MHz</a:t>
            </a:r>
          </a:p>
        </p:txBody>
      </p:sp>
      <p:sp>
        <p:nvSpPr>
          <p:cNvPr id="23" name="Rectangle 22"/>
          <p:cNvSpPr/>
          <p:nvPr/>
        </p:nvSpPr>
        <p:spPr>
          <a:xfrm>
            <a:off x="5792590" y="4759665"/>
            <a:ext cx="2331316" cy="29213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a:t>MaxCHBW</a:t>
            </a:r>
            <a:r>
              <a:rPr lang="en-US" sz="1200" dirty="0"/>
              <a:t> 600MHz</a:t>
            </a:r>
          </a:p>
        </p:txBody>
      </p:sp>
      <p:sp>
        <p:nvSpPr>
          <p:cNvPr id="24" name="TextBox 23"/>
          <p:cNvSpPr txBox="1"/>
          <p:nvPr/>
        </p:nvSpPr>
        <p:spPr>
          <a:xfrm>
            <a:off x="2341958" y="4472391"/>
            <a:ext cx="648511" cy="307777"/>
          </a:xfrm>
          <a:prstGeom prst="rect">
            <a:avLst/>
          </a:prstGeom>
          <a:noFill/>
        </p:spPr>
        <p:txBody>
          <a:bodyPr wrap="none" rtlCol="0">
            <a:spAutoFit/>
          </a:bodyPr>
          <a:lstStyle/>
          <a:p>
            <a:r>
              <a:rPr lang="en-US" sz="1400" b="1" dirty="0"/>
              <a:t>Rel.15</a:t>
            </a:r>
          </a:p>
        </p:txBody>
      </p:sp>
      <p:sp>
        <p:nvSpPr>
          <p:cNvPr id="25" name="TextBox 24"/>
          <p:cNvSpPr txBox="1"/>
          <p:nvPr/>
        </p:nvSpPr>
        <p:spPr>
          <a:xfrm>
            <a:off x="6625130" y="4441643"/>
            <a:ext cx="1286121" cy="307777"/>
          </a:xfrm>
          <a:prstGeom prst="rect">
            <a:avLst/>
          </a:prstGeom>
          <a:noFill/>
        </p:spPr>
        <p:txBody>
          <a:bodyPr wrap="none" rtlCol="0">
            <a:spAutoFit/>
          </a:bodyPr>
          <a:lstStyle/>
          <a:p>
            <a:r>
              <a:rPr lang="en-US" sz="1400" b="1" dirty="0"/>
              <a:t>Future Release</a:t>
            </a:r>
          </a:p>
        </p:txBody>
      </p:sp>
      <p:sp>
        <p:nvSpPr>
          <p:cNvPr id="26" name="Right Arrow 25"/>
          <p:cNvSpPr/>
          <p:nvPr/>
        </p:nvSpPr>
        <p:spPr>
          <a:xfrm>
            <a:off x="4361261" y="5814751"/>
            <a:ext cx="1080120" cy="332097"/>
          </a:xfrm>
          <a:prstGeom prst="rightArrow">
            <a:avLst/>
          </a:prstGeom>
          <a:solidFill>
            <a:schemeClr val="bg1">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7" name="TextBox 26"/>
          <p:cNvSpPr txBox="1"/>
          <p:nvPr/>
        </p:nvSpPr>
        <p:spPr>
          <a:xfrm>
            <a:off x="4283968" y="5377747"/>
            <a:ext cx="1139863" cy="461665"/>
          </a:xfrm>
          <a:prstGeom prst="rect">
            <a:avLst/>
          </a:prstGeom>
          <a:noFill/>
        </p:spPr>
        <p:txBody>
          <a:bodyPr wrap="none" rtlCol="0">
            <a:spAutoFit/>
          </a:bodyPr>
          <a:lstStyle/>
          <a:p>
            <a:pPr algn="ctr"/>
            <a:r>
              <a:rPr lang="en-US" sz="1200" dirty="0"/>
              <a:t>Addition of </a:t>
            </a:r>
          </a:p>
          <a:p>
            <a:pPr algn="ctr"/>
            <a:r>
              <a:rPr lang="en-US" sz="1200" dirty="0"/>
              <a:t>600MHz CHBW</a:t>
            </a:r>
          </a:p>
        </p:txBody>
      </p:sp>
      <p:sp>
        <p:nvSpPr>
          <p:cNvPr id="28" name="TextBox 27"/>
          <p:cNvSpPr txBox="1"/>
          <p:nvPr/>
        </p:nvSpPr>
        <p:spPr>
          <a:xfrm>
            <a:off x="80671" y="4781938"/>
            <a:ext cx="482824" cy="307777"/>
          </a:xfrm>
          <a:prstGeom prst="rect">
            <a:avLst/>
          </a:prstGeom>
          <a:noFill/>
        </p:spPr>
        <p:txBody>
          <a:bodyPr wrap="none" rtlCol="0">
            <a:spAutoFit/>
          </a:bodyPr>
          <a:lstStyle/>
          <a:p>
            <a:r>
              <a:rPr lang="en-US" sz="1400" dirty="0" err="1"/>
              <a:t>gNB</a:t>
            </a:r>
            <a:endParaRPr lang="en-US" sz="1400" dirty="0"/>
          </a:p>
        </p:txBody>
      </p:sp>
      <p:sp>
        <p:nvSpPr>
          <p:cNvPr id="29" name="TextBox 28"/>
          <p:cNvSpPr txBox="1"/>
          <p:nvPr/>
        </p:nvSpPr>
        <p:spPr>
          <a:xfrm>
            <a:off x="82751" y="5507968"/>
            <a:ext cx="891654" cy="307777"/>
          </a:xfrm>
          <a:prstGeom prst="rect">
            <a:avLst/>
          </a:prstGeom>
          <a:noFill/>
        </p:spPr>
        <p:txBody>
          <a:bodyPr wrap="none" rtlCol="0">
            <a:spAutoFit/>
          </a:bodyPr>
          <a:lstStyle/>
          <a:p>
            <a:r>
              <a:rPr lang="en-US" sz="1400" dirty="0"/>
              <a:t>Rel-15 UE</a:t>
            </a:r>
          </a:p>
        </p:txBody>
      </p:sp>
      <p:cxnSp>
        <p:nvCxnSpPr>
          <p:cNvPr id="10" name="Straight Arrow Connector 9"/>
          <p:cNvCxnSpPr/>
          <p:nvPr/>
        </p:nvCxnSpPr>
        <p:spPr>
          <a:xfrm>
            <a:off x="1043608" y="5943909"/>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1619672" y="5943909"/>
            <a:ext cx="1490215" cy="276999"/>
          </a:xfrm>
          <a:prstGeom prst="rect">
            <a:avLst/>
          </a:prstGeom>
          <a:noFill/>
        </p:spPr>
        <p:txBody>
          <a:bodyPr wrap="square" rtlCol="0">
            <a:spAutoFit/>
          </a:bodyPr>
          <a:lstStyle/>
          <a:p>
            <a:pPr algn="ctr"/>
            <a:r>
              <a:rPr lang="en-US" sz="1200" dirty="0"/>
              <a:t>UEMBW </a:t>
            </a:r>
            <a:r>
              <a:rPr lang="es-ES" sz="1200" dirty="0"/>
              <a:t>= 600MHz</a:t>
            </a:r>
            <a:endParaRPr lang="en-US" sz="1200" dirty="0"/>
          </a:p>
        </p:txBody>
      </p:sp>
      <p:cxnSp>
        <p:nvCxnSpPr>
          <p:cNvPr id="31" name="Straight Arrow Connector 30"/>
          <p:cNvCxnSpPr/>
          <p:nvPr/>
        </p:nvCxnSpPr>
        <p:spPr>
          <a:xfrm>
            <a:off x="1021655" y="5206846"/>
            <a:ext cx="2974281"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1929657" y="5206846"/>
            <a:ext cx="1490215" cy="276999"/>
          </a:xfrm>
          <a:prstGeom prst="rect">
            <a:avLst/>
          </a:prstGeom>
          <a:noFill/>
        </p:spPr>
        <p:txBody>
          <a:bodyPr wrap="square" rtlCol="0">
            <a:spAutoFit/>
          </a:bodyPr>
          <a:lstStyle/>
          <a:p>
            <a:pPr algn="ctr"/>
            <a:r>
              <a:rPr lang="en-US" sz="1200" dirty="0"/>
              <a:t>RFBW </a:t>
            </a:r>
            <a:r>
              <a:rPr lang="es-ES" sz="1200" dirty="0"/>
              <a:t>= 712MHz</a:t>
            </a:r>
            <a:endParaRPr lang="en-US" sz="1200" dirty="0"/>
          </a:p>
        </p:txBody>
      </p:sp>
      <p:sp>
        <p:nvSpPr>
          <p:cNvPr id="33" name="Rectangle 32"/>
          <p:cNvSpPr/>
          <p:nvPr/>
        </p:nvSpPr>
        <p:spPr>
          <a:xfrm>
            <a:off x="8123905" y="4759666"/>
            <a:ext cx="768575" cy="292131"/>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t>CHBW 112MHz</a:t>
            </a:r>
          </a:p>
        </p:txBody>
      </p:sp>
      <p:sp>
        <p:nvSpPr>
          <p:cNvPr id="34" name="Rectangle 33"/>
          <p:cNvSpPr/>
          <p:nvPr/>
        </p:nvSpPr>
        <p:spPr>
          <a:xfrm>
            <a:off x="5767092" y="5524928"/>
            <a:ext cx="1584176"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MaxCHBW400MHz</a:t>
            </a:r>
          </a:p>
        </p:txBody>
      </p:sp>
      <p:sp>
        <p:nvSpPr>
          <p:cNvPr id="35" name="Rectangle 34"/>
          <p:cNvSpPr/>
          <p:nvPr/>
        </p:nvSpPr>
        <p:spPr>
          <a:xfrm>
            <a:off x="7351268" y="5524928"/>
            <a:ext cx="799179" cy="288032"/>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t>CHBW</a:t>
            </a:r>
          </a:p>
          <a:p>
            <a:pPr algn="ctr"/>
            <a:r>
              <a:rPr lang="en-US" sz="1100" dirty="0"/>
              <a:t>200MHz</a:t>
            </a:r>
          </a:p>
        </p:txBody>
      </p:sp>
      <p:cxnSp>
        <p:nvCxnSpPr>
          <p:cNvPr id="37" name="Straight Arrow Connector 36"/>
          <p:cNvCxnSpPr/>
          <p:nvPr/>
        </p:nvCxnSpPr>
        <p:spPr>
          <a:xfrm>
            <a:off x="5744097" y="5942118"/>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6260642" y="5936415"/>
            <a:ext cx="1490215" cy="276999"/>
          </a:xfrm>
          <a:prstGeom prst="rect">
            <a:avLst/>
          </a:prstGeom>
          <a:noFill/>
        </p:spPr>
        <p:txBody>
          <a:bodyPr wrap="square" rtlCol="0">
            <a:spAutoFit/>
          </a:bodyPr>
          <a:lstStyle/>
          <a:p>
            <a:pPr algn="ctr"/>
            <a:r>
              <a:rPr lang="en-US" sz="1200" dirty="0"/>
              <a:t>UEMBW </a:t>
            </a:r>
            <a:r>
              <a:rPr lang="es-ES" sz="1200" dirty="0"/>
              <a:t>= 600MHz</a:t>
            </a:r>
            <a:endParaRPr lang="en-US" sz="1200" dirty="0"/>
          </a:p>
        </p:txBody>
      </p:sp>
      <p:cxnSp>
        <p:nvCxnSpPr>
          <p:cNvPr id="39" name="Straight Arrow Connector 38"/>
          <p:cNvCxnSpPr/>
          <p:nvPr/>
        </p:nvCxnSpPr>
        <p:spPr>
          <a:xfrm>
            <a:off x="5792589" y="5201329"/>
            <a:ext cx="3099891" cy="5517"/>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6700591" y="5201329"/>
            <a:ext cx="1490215" cy="276999"/>
          </a:xfrm>
          <a:prstGeom prst="rect">
            <a:avLst/>
          </a:prstGeom>
          <a:noFill/>
        </p:spPr>
        <p:txBody>
          <a:bodyPr wrap="square" rtlCol="0">
            <a:spAutoFit/>
          </a:bodyPr>
          <a:lstStyle/>
          <a:p>
            <a:pPr algn="ctr"/>
            <a:r>
              <a:rPr lang="en-US" sz="1200" dirty="0"/>
              <a:t>RFBW </a:t>
            </a:r>
            <a:r>
              <a:rPr lang="es-ES" sz="1200" dirty="0"/>
              <a:t>= 712MHz</a:t>
            </a:r>
            <a:endParaRPr lang="en-US" sz="1200" dirty="0"/>
          </a:p>
        </p:txBody>
      </p:sp>
      <p:sp>
        <p:nvSpPr>
          <p:cNvPr id="41" name="TextBox 40"/>
          <p:cNvSpPr txBox="1"/>
          <p:nvPr/>
        </p:nvSpPr>
        <p:spPr>
          <a:xfrm>
            <a:off x="91918" y="6313241"/>
            <a:ext cx="1527753" cy="307777"/>
          </a:xfrm>
          <a:prstGeom prst="rect">
            <a:avLst/>
          </a:prstGeom>
          <a:noFill/>
        </p:spPr>
        <p:txBody>
          <a:bodyPr wrap="square" rtlCol="0">
            <a:spAutoFit/>
          </a:bodyPr>
          <a:lstStyle/>
          <a:p>
            <a:r>
              <a:rPr lang="en-US" sz="1400" dirty="0"/>
              <a:t>Rel-16 UE</a:t>
            </a:r>
          </a:p>
        </p:txBody>
      </p:sp>
      <p:cxnSp>
        <p:nvCxnSpPr>
          <p:cNvPr id="42" name="Straight Arrow Connector 41"/>
          <p:cNvCxnSpPr/>
          <p:nvPr/>
        </p:nvCxnSpPr>
        <p:spPr>
          <a:xfrm>
            <a:off x="5744097" y="6686096"/>
            <a:ext cx="2428303"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260642" y="6608385"/>
            <a:ext cx="1490215" cy="276999"/>
          </a:xfrm>
          <a:prstGeom prst="rect">
            <a:avLst/>
          </a:prstGeom>
          <a:noFill/>
        </p:spPr>
        <p:txBody>
          <a:bodyPr wrap="square" rtlCol="0">
            <a:spAutoFit/>
          </a:bodyPr>
          <a:lstStyle/>
          <a:p>
            <a:pPr algn="ctr"/>
            <a:r>
              <a:rPr lang="en-US" sz="1200" dirty="0"/>
              <a:t>UEMBW </a:t>
            </a:r>
            <a:r>
              <a:rPr lang="es-ES" sz="1200" dirty="0"/>
              <a:t>= 600MHz</a:t>
            </a:r>
            <a:endParaRPr lang="en-US" sz="1200" dirty="0"/>
          </a:p>
        </p:txBody>
      </p:sp>
      <p:sp>
        <p:nvSpPr>
          <p:cNvPr id="44" name="TextBox 43"/>
          <p:cNvSpPr txBox="1"/>
          <p:nvPr/>
        </p:nvSpPr>
        <p:spPr>
          <a:xfrm>
            <a:off x="1547664" y="6536377"/>
            <a:ext cx="4127968" cy="276999"/>
          </a:xfrm>
          <a:prstGeom prst="rect">
            <a:avLst/>
          </a:prstGeom>
          <a:noFill/>
        </p:spPr>
        <p:txBody>
          <a:bodyPr wrap="square" rtlCol="0">
            <a:spAutoFit/>
          </a:bodyPr>
          <a:lstStyle/>
          <a:p>
            <a:pPr algn="ctr"/>
            <a:r>
              <a:rPr lang="es-ES" sz="1200" dirty="0"/>
              <a:t>NOTE: UE </a:t>
            </a:r>
            <a:r>
              <a:rPr lang="es-ES" sz="1200" dirty="0" err="1"/>
              <a:t>cannot</a:t>
            </a:r>
            <a:r>
              <a:rPr lang="es-ES" sz="1200" dirty="0"/>
              <a:t> </a:t>
            </a:r>
            <a:r>
              <a:rPr lang="es-ES" sz="1200" dirty="0" err="1"/>
              <a:t>operate</a:t>
            </a:r>
            <a:r>
              <a:rPr lang="es-ES" sz="1200" dirty="0"/>
              <a:t> a </a:t>
            </a:r>
            <a:r>
              <a:rPr lang="es-ES" sz="1200" dirty="0" err="1"/>
              <a:t>wider</a:t>
            </a:r>
            <a:r>
              <a:rPr lang="es-ES" sz="1200" dirty="0"/>
              <a:t> CHBW </a:t>
            </a:r>
            <a:r>
              <a:rPr lang="es-ES" sz="1200" dirty="0" err="1"/>
              <a:t>than</a:t>
            </a:r>
            <a:r>
              <a:rPr lang="es-ES" sz="1200" dirty="0"/>
              <a:t> BS </a:t>
            </a:r>
            <a:r>
              <a:rPr lang="es-ES" sz="1200" dirty="0" err="1"/>
              <a:t>is</a:t>
            </a:r>
            <a:r>
              <a:rPr lang="es-ES" sz="1200" dirty="0"/>
              <a:t> </a:t>
            </a:r>
            <a:r>
              <a:rPr lang="es-ES" sz="1200" dirty="0" err="1"/>
              <a:t>operating</a:t>
            </a:r>
            <a:endParaRPr lang="en-US" sz="1200" dirty="0"/>
          </a:p>
        </p:txBody>
      </p:sp>
    </p:spTree>
    <p:extLst>
      <p:ext uri="{BB962C8B-B14F-4D97-AF65-F5344CB8AC3E}">
        <p14:creationId xmlns:p14="http://schemas.microsoft.com/office/powerpoint/2010/main" val="1017622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6632"/>
            <a:ext cx="8229600" cy="1143000"/>
          </a:xfrm>
        </p:spPr>
        <p:txBody>
          <a:bodyPr/>
          <a:lstStyle/>
          <a:p>
            <a:r>
              <a:rPr lang="en-US" dirty="0"/>
              <a:t>Agreements</a:t>
            </a:r>
          </a:p>
        </p:txBody>
      </p:sp>
      <p:sp>
        <p:nvSpPr>
          <p:cNvPr id="3" name="Content Placeholder 2"/>
          <p:cNvSpPr>
            <a:spLocks noGrp="1"/>
          </p:cNvSpPr>
          <p:nvPr>
            <p:ph idx="1"/>
          </p:nvPr>
        </p:nvSpPr>
        <p:spPr>
          <a:xfrm>
            <a:off x="457200" y="1124744"/>
            <a:ext cx="8229600" cy="5548801"/>
          </a:xfrm>
        </p:spPr>
        <p:txBody>
          <a:bodyPr>
            <a:normAutofit fontScale="55000" lnSpcReduction="20000"/>
          </a:bodyPr>
          <a:lstStyle/>
          <a:p>
            <a:r>
              <a:rPr lang="en-US" dirty="0"/>
              <a:t>Addition of new maximum channel bandwidths is allowed in future releases</a:t>
            </a:r>
          </a:p>
          <a:p>
            <a:pPr lvl="1"/>
            <a:r>
              <a:rPr lang="en-US" dirty="0"/>
              <a:t>NR design should ensure forward compatibility, send LS to RAN1/2 to inform about this agreement</a:t>
            </a:r>
          </a:p>
          <a:p>
            <a:r>
              <a:rPr lang="en-US" dirty="0"/>
              <a:t>UE is allowed to aggregate channel bandwidths to operate within a </a:t>
            </a:r>
            <a:r>
              <a:rPr lang="en-US" dirty="0" err="1"/>
              <a:t>gNB</a:t>
            </a:r>
            <a:r>
              <a:rPr lang="en-US" dirty="0"/>
              <a:t> configurable CHBW that it does not support</a:t>
            </a:r>
          </a:p>
          <a:p>
            <a:pPr lvl="1"/>
            <a:r>
              <a:rPr lang="en-US" dirty="0"/>
              <a:t>For example, </a:t>
            </a:r>
            <a:r>
              <a:rPr lang="en-US" dirty="0" smtClean="0"/>
              <a:t>a 400MHz </a:t>
            </a:r>
            <a:r>
              <a:rPr lang="en-US" dirty="0"/>
              <a:t>UE that does not support 400MHz channel bandwidth can support 2x200MHz or 4x100MHz even if the </a:t>
            </a:r>
            <a:r>
              <a:rPr lang="en-US" dirty="0" err="1"/>
              <a:t>gNB</a:t>
            </a:r>
            <a:r>
              <a:rPr lang="en-US" dirty="0"/>
              <a:t> could configure 400MHz channel bandwidth</a:t>
            </a:r>
          </a:p>
          <a:p>
            <a:pPr lvl="2"/>
            <a:r>
              <a:rPr lang="en-US" dirty="0"/>
              <a:t>UE can process the “CCs” independently from a baseband point of view</a:t>
            </a:r>
          </a:p>
          <a:p>
            <a:pPr lvl="2"/>
            <a:r>
              <a:rPr lang="en-US" dirty="0"/>
              <a:t>Each CC bandwidth is from the set of channel bandwidths defined for that band</a:t>
            </a:r>
          </a:p>
          <a:p>
            <a:pPr lvl="1"/>
            <a:r>
              <a:rPr lang="en-US" dirty="0"/>
              <a:t>Which aggregated channel bandwidth combinations are allowed is FFS, BS complexity should be considered</a:t>
            </a:r>
          </a:p>
          <a:p>
            <a:pPr lvl="1"/>
            <a:r>
              <a:rPr lang="en-US" dirty="0" smtClean="0"/>
              <a:t>RAN4 specifications should support 0 </a:t>
            </a:r>
            <a:r>
              <a:rPr lang="en-US" dirty="0" err="1" smtClean="0"/>
              <a:t>guardband</a:t>
            </a:r>
            <a:r>
              <a:rPr lang="en-US" dirty="0" smtClean="0"/>
              <a:t> between CCs</a:t>
            </a:r>
            <a:endParaRPr lang="en-US" dirty="0"/>
          </a:p>
          <a:p>
            <a:r>
              <a:rPr lang="en-US" dirty="0"/>
              <a:t>All defined channel bandwidths should be supportable by at least one type of UE and will be defined in the UE specs. Implementation of channel bandwidths in the specs will be done in order to minimize market fragmentation of UE.</a:t>
            </a:r>
          </a:p>
          <a:p>
            <a:r>
              <a:rPr lang="en-US" dirty="0"/>
              <a:t>FFS: Whether a fixed subset of all combinations of aggregations of potential Channel Bandwidths are specified for the BS, or whether the contiguous operated bandwidth is fully flexible for the BS, e.g. more granular than the minimum defined channel </a:t>
            </a:r>
            <a:r>
              <a:rPr lang="en-US" dirty="0" smtClean="0"/>
              <a:t>bandwidth. </a:t>
            </a:r>
            <a:r>
              <a:rPr lang="en-US" dirty="0"/>
              <a:t>However a fixed subset will be tested.</a:t>
            </a:r>
          </a:p>
          <a:p>
            <a:r>
              <a:rPr lang="en-US" dirty="0"/>
              <a:t>The set of channel bandwidths for the UE and max Channel Bandwidth for the UE and BS, will be band and SCS specific and can be different for UL &amp; DL</a:t>
            </a:r>
          </a:p>
          <a:p>
            <a:r>
              <a:rPr lang="en-US" dirty="0"/>
              <a:t>The maximum RF bandwidth supportable by BS can be larger than the maximum channel bandwidth</a:t>
            </a:r>
          </a:p>
          <a:p>
            <a:pPr lvl="2"/>
            <a:endParaRPr lang="en-US" sz="1400" dirty="0"/>
          </a:p>
          <a:p>
            <a:pPr marL="914400" lvl="2" indent="0">
              <a:buNone/>
            </a:pPr>
            <a:endParaRPr lang="en-US" sz="1400" dirty="0"/>
          </a:p>
        </p:txBody>
      </p:sp>
    </p:spTree>
    <p:extLst>
      <p:ext uri="{BB962C8B-B14F-4D97-AF65-F5344CB8AC3E}">
        <p14:creationId xmlns:p14="http://schemas.microsoft.com/office/powerpoint/2010/main" val="36358465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12968" cy="1143000"/>
          </a:xfrm>
        </p:spPr>
        <p:txBody>
          <a:bodyPr>
            <a:normAutofit fontScale="90000"/>
          </a:bodyPr>
          <a:lstStyle/>
          <a:p>
            <a:r>
              <a:rPr lang="en-US" dirty="0"/>
              <a:t>Maximum channel bandwidth (CHBW) in Rel. 15</a:t>
            </a:r>
          </a:p>
        </p:txBody>
      </p:sp>
      <p:sp>
        <p:nvSpPr>
          <p:cNvPr id="3" name="Content Placeholder 2"/>
          <p:cNvSpPr>
            <a:spLocks noGrp="1"/>
          </p:cNvSpPr>
          <p:nvPr>
            <p:ph idx="1"/>
          </p:nvPr>
        </p:nvSpPr>
        <p:spPr>
          <a:xfrm>
            <a:off x="395536" y="1628801"/>
            <a:ext cx="8229600" cy="3888432"/>
          </a:xfrm>
        </p:spPr>
        <p:txBody>
          <a:bodyPr>
            <a:normAutofit fontScale="70000" lnSpcReduction="20000"/>
          </a:bodyPr>
          <a:lstStyle/>
          <a:p>
            <a:r>
              <a:rPr lang="en-US" dirty="0"/>
              <a:t>For bands below 6GHz</a:t>
            </a:r>
          </a:p>
          <a:p>
            <a:pPr lvl="1"/>
            <a:r>
              <a:rPr lang="en-US" dirty="0"/>
              <a:t>100MHz maximum CHBW</a:t>
            </a:r>
          </a:p>
          <a:p>
            <a:r>
              <a:rPr lang="en-US" dirty="0"/>
              <a:t>For bands above 24GHz</a:t>
            </a:r>
          </a:p>
          <a:p>
            <a:pPr lvl="1"/>
            <a:r>
              <a:rPr lang="en-US" dirty="0"/>
              <a:t>400MHz maximum CHBW</a:t>
            </a:r>
          </a:p>
          <a:p>
            <a:r>
              <a:rPr lang="en-US" dirty="0" smtClean="0"/>
              <a:t>Different </a:t>
            </a:r>
            <a:r>
              <a:rPr lang="en-US" dirty="0"/>
              <a:t>maximum channel bandwidths </a:t>
            </a:r>
            <a:r>
              <a:rPr lang="en-US" dirty="0" smtClean="0"/>
              <a:t>can </a:t>
            </a:r>
            <a:r>
              <a:rPr lang="en-US" dirty="0"/>
              <a:t>defined for different </a:t>
            </a:r>
            <a:r>
              <a:rPr lang="en-US" dirty="0" smtClean="0"/>
              <a:t>SCS</a:t>
            </a:r>
            <a:endParaRPr lang="en-US" dirty="0"/>
          </a:p>
          <a:p>
            <a:pPr lvl="1"/>
            <a:r>
              <a:rPr lang="en-US" dirty="0"/>
              <a:t>Maximum channel bandwidths for certain SCS can be smaller than the ones listed above but not larger</a:t>
            </a:r>
          </a:p>
          <a:p>
            <a:r>
              <a:rPr lang="en-US" dirty="0"/>
              <a:t>Not all UEs need to support the maximum channel bandwidth but the maximum channel bandwidth specified </a:t>
            </a:r>
            <a:r>
              <a:rPr lang="en-US" dirty="0" smtClean="0"/>
              <a:t>in UE </a:t>
            </a:r>
            <a:r>
              <a:rPr lang="en-US" dirty="0"/>
              <a:t>specs shall not be lower than the maximum channel bandwidth specified in BS specs</a:t>
            </a:r>
          </a:p>
        </p:txBody>
      </p:sp>
    </p:spTree>
    <p:extLst>
      <p:ext uri="{BB962C8B-B14F-4D97-AF65-F5344CB8AC3E}">
        <p14:creationId xmlns:p14="http://schemas.microsoft.com/office/powerpoint/2010/main" val="386908760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1853</TotalTime>
  <Words>580</Words>
  <Application>Microsoft Office PowerPoint</Application>
  <PresentationFormat>On-screen Show (4:3)</PresentationFormat>
  <Paragraphs>61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ＭＳ Ｐゴシック</vt:lpstr>
      <vt:lpstr>Arial</vt:lpstr>
      <vt:lpstr>Calibri</vt:lpstr>
      <vt:lpstr>Office テーマ</vt:lpstr>
      <vt:lpstr>WF on Maximum Channel Bandwidth</vt:lpstr>
      <vt:lpstr>Background for Support of New Channel Bandwidths</vt:lpstr>
      <vt:lpstr>Agreements</vt:lpstr>
      <vt:lpstr>Maximum channel bandwidth (CHBW) in Rel. 15</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Valentin Gheorghiu</cp:lastModifiedBy>
  <cp:revision>149</cp:revision>
  <dcterms:created xsi:type="dcterms:W3CDTF">2017-01-18T16:32:26Z</dcterms:created>
  <dcterms:modified xsi:type="dcterms:W3CDTF">2017-05-05T13:30:14Z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