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9" r:id="rId3"/>
    <p:sldId id="325" r:id="rId4"/>
    <p:sldId id="322" r:id="rId5"/>
    <p:sldId id="312" r:id="rId6"/>
    <p:sldId id="305" r:id="rId7"/>
    <p:sldId id="326" r:id="rId8"/>
    <p:sldId id="327" r:id="rId9"/>
    <p:sldId id="328" r:id="rId10"/>
  </p:sldIdLst>
  <p:sldSz cx="9144000" cy="6858000" type="screen4x3"/>
  <p:notesSz cx="7099300" cy="102362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ina Telecom" initials="CT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9" autoAdjust="0"/>
    <p:restoredTop sz="97606" autoAdjust="0"/>
  </p:normalViewPr>
  <p:slideViewPr>
    <p:cSldViewPr>
      <p:cViewPr>
        <p:scale>
          <a:sx n="66" d="100"/>
          <a:sy n="66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6" y="0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722614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6" y="9722614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6" y="0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2" tIns="49526" rIns="99052" bIns="49526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2195"/>
            <a:ext cx="5679440" cy="4606290"/>
          </a:xfrm>
          <a:prstGeom prst="rect">
            <a:avLst/>
          </a:prstGeom>
        </p:spPr>
        <p:txBody>
          <a:bodyPr vert="horz" lIns="99052" tIns="49526" rIns="99052" bIns="49526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722614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6" y="9722614"/>
            <a:ext cx="3076363" cy="511810"/>
          </a:xfrm>
          <a:prstGeom prst="rect">
            <a:avLst/>
          </a:prstGeom>
        </p:spPr>
        <p:txBody>
          <a:bodyPr vert="horz" lIns="99052" tIns="49526" rIns="99052" bIns="49526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512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D05DB-7C04-4339-B15E-4CF1F8B32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9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491880" y="332656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Let Our Customers Fully Enjoy the New Information Life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9552" y="289643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1520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+mn-lt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Ø"/>
              <a:defRPr sz="2400">
                <a:latin typeface="+mn-lt"/>
              </a:defRPr>
            </a:lvl1pPr>
            <a:lvl2pPr marL="720000" indent="-360000">
              <a:buFont typeface="Wingdings" pitchFamily="2" charset="2"/>
              <a:buChar char="l"/>
              <a:tabLst>
                <a:tab pos="717550" algn="l"/>
              </a:tabLst>
              <a:defRPr lang="zh-CN" altLang="en-US" sz="20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2pPr>
            <a:lvl3pPr marL="1082675" indent="-454025">
              <a:buFont typeface="Wingdings" pitchFamily="2" charset="2"/>
              <a:buChar char="ü"/>
              <a:defRPr lang="zh-CN" altLang="en-US" sz="18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628650" lvl="1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l"/>
              <a:tabLst>
                <a:tab pos="628650" algn="l"/>
              </a:tabLst>
            </a:pPr>
            <a:r>
              <a:rPr lang="zh-CN" altLang="en-US" dirty="0" smtClean="0"/>
              <a:t>第二级</a:t>
            </a:r>
          </a:p>
          <a:p>
            <a:pPr marL="900113" lvl="2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339933"/>
              </a:buClr>
              <a:buFont typeface="Wingdings" pitchFamily="2" charset="2"/>
              <a:buChar char="ü"/>
            </a:pPr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file:///C:\Users\Thinkpad\AppData\Local\Temp\Rar$DI67.784\R4-131378.doc!_1463247848\Drawing\~&#39029;-1\&#22278;&#24418;.3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560" y="4005064"/>
            <a:ext cx="7848872" cy="129614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>
                <a:latin typeface="+mn-lt"/>
              </a:rPr>
              <a:t>Motivation for new </a:t>
            </a:r>
            <a:r>
              <a:rPr lang="en-US" altLang="zh-CN" sz="2800" dirty="0" smtClean="0">
                <a:latin typeface="+mn-lt"/>
              </a:rPr>
              <a:t>WI on </a:t>
            </a:r>
            <a:br>
              <a:rPr lang="en-US" altLang="zh-CN" sz="2800" dirty="0" smtClean="0">
                <a:latin typeface="+mn-lt"/>
              </a:rPr>
            </a:br>
            <a:r>
              <a:rPr lang="en-US" altLang="zh-CN" sz="2800" dirty="0" smtClean="0">
                <a:latin typeface="+mn-lt"/>
              </a:rPr>
              <a:t>Performance </a:t>
            </a:r>
            <a:r>
              <a:rPr lang="en-US" altLang="zh-CN" sz="2800" dirty="0">
                <a:latin typeface="+mn-lt"/>
              </a:rPr>
              <a:t>requirements of interference cancellation receiver for LTE BS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267544" y="5517232"/>
            <a:ext cx="6400800" cy="79208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altLang="zh-CN" sz="2200" dirty="0">
                <a:latin typeface="+mn-lt"/>
              </a:rPr>
              <a:t>China </a:t>
            </a:r>
            <a:r>
              <a:rPr lang="en-US" altLang="zh-CN" sz="2200" dirty="0" smtClean="0">
                <a:latin typeface="+mn-lt"/>
              </a:rPr>
              <a:t>Telecom</a:t>
            </a:r>
          </a:p>
          <a:p>
            <a:pPr>
              <a:spcBef>
                <a:spcPts val="200"/>
              </a:spcBef>
            </a:pPr>
            <a:r>
              <a:rPr lang="en-US" altLang="zh-CN" sz="2200" dirty="0" smtClean="0">
                <a:latin typeface="+mn-lt"/>
              </a:rPr>
              <a:t>May, 2017</a:t>
            </a:r>
            <a:endParaRPr lang="en-US" altLang="zh-CN" sz="22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76470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/>
              <a:t>R4-1704563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Motivation for BS IC receiver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3168352"/>
          </a:xfrm>
        </p:spPr>
        <p:txBody>
          <a:bodyPr>
            <a:noAutofit/>
          </a:bodyPr>
          <a:lstStyle/>
          <a:p>
            <a:pPr marL="288000" indent="-288000">
              <a:spcBef>
                <a:spcPts val="600"/>
              </a:spcBef>
              <a:spcAft>
                <a:spcPts val="300"/>
              </a:spcAft>
            </a:pPr>
            <a:r>
              <a:rPr lang="en-US" altLang="zh-CN" sz="2000" dirty="0" smtClean="0"/>
              <a:t>LTE UL is interference limited in typical networks, and co-channel </a:t>
            </a:r>
            <a:r>
              <a:rPr lang="en-US" altLang="zh-CN" sz="2000" dirty="0"/>
              <a:t>interference has substantial impact on </a:t>
            </a:r>
            <a:r>
              <a:rPr lang="en-US" altLang="zh-CN" sz="2000" dirty="0" smtClean="0"/>
              <a:t>UL cell </a:t>
            </a:r>
            <a:r>
              <a:rPr lang="en-US" altLang="zh-CN" sz="2000" dirty="0"/>
              <a:t>average and cell edge </a:t>
            </a:r>
            <a:r>
              <a:rPr lang="en-US" altLang="zh-CN" sz="2000" dirty="0" smtClean="0"/>
              <a:t>throughput.</a:t>
            </a:r>
          </a:p>
          <a:p>
            <a:pPr marL="288000" indent="-288000">
              <a:spcBef>
                <a:spcPts val="600"/>
              </a:spcBef>
              <a:spcAft>
                <a:spcPts val="300"/>
              </a:spcAft>
            </a:pPr>
            <a:r>
              <a:rPr lang="en-US" altLang="zh-CN" sz="2000" dirty="0"/>
              <a:t>Base station (BS) interference cancellation (IC) receiver can be utilized to mitigate the co-channel intra-cell inter-user interference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3198797" y="2763276"/>
            <a:ext cx="5765691" cy="1351508"/>
            <a:chOff x="3155093" y="2564904"/>
            <a:chExt cx="5765691" cy="1351508"/>
          </a:xfrm>
        </p:grpSpPr>
        <p:sp>
          <p:nvSpPr>
            <p:cNvPr id="29" name="矩形 28"/>
            <p:cNvSpPr/>
            <p:nvPr/>
          </p:nvSpPr>
          <p:spPr>
            <a:xfrm>
              <a:off x="3155093" y="2564904"/>
              <a:ext cx="999101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en-US" altLang="zh-CN" b="1" dirty="0" smtClean="0">
                  <a:cs typeface="Times New Roman" pitchFamily="18" charset="0"/>
                </a:rPr>
                <a:t>BS IC receiver</a:t>
              </a:r>
              <a:endParaRPr lang="zh-CN" altLang="en-US" b="1" dirty="0">
                <a:cs typeface="Times New Roman" pitchFamily="18" charset="0"/>
              </a:endParaRP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7387906" y="3139576"/>
              <a:ext cx="32244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6811842" y="3139576"/>
              <a:ext cx="32244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5088188" y="3139576"/>
              <a:ext cx="384068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4147546" y="2764368"/>
              <a:ext cx="1008000" cy="86390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075538" y="2800275"/>
              <a:ext cx="11022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600" dirty="0" smtClean="0">
                  <a:solidFill>
                    <a:prstClr val="black"/>
                  </a:solidFill>
                  <a:cs typeface="Times New Roman" pitchFamily="18" charset="0"/>
                </a:rPr>
                <a:t>Decoding of One UE’s signal</a:t>
              </a:r>
              <a:endParaRPr lang="zh-CN" altLang="en-US" sz="1600" dirty="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3211442" y="3139576"/>
              <a:ext cx="936000" cy="0"/>
            </a:xfrm>
            <a:prstGeom prst="straightConnector1">
              <a:avLst/>
            </a:prstGeom>
            <a:ln w="952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5472256" y="2764372"/>
              <a:ext cx="1404000" cy="86390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5429760" y="2764284"/>
              <a:ext cx="15185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600" dirty="0" smtClean="0">
                  <a:solidFill>
                    <a:prstClr val="black"/>
                  </a:solidFill>
                  <a:cs typeface="Times New Roman" pitchFamily="18" charset="0"/>
                </a:rPr>
                <a:t>Re-construction of the UE’s signal</a:t>
              </a:r>
              <a:endParaRPr lang="zh-CN" altLang="en-US" sz="1600" dirty="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3642870" y="3139576"/>
              <a:ext cx="0" cy="774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flipV="1">
              <a:off x="7324560" y="3326511"/>
              <a:ext cx="0" cy="586800"/>
            </a:xfrm>
            <a:prstGeom prst="straightConnector1">
              <a:avLst/>
            </a:prstGeom>
            <a:ln w="952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0822842"/>
                </p:ext>
              </p:extLst>
            </p:nvPr>
          </p:nvGraphicFramePr>
          <p:xfrm>
            <a:off x="7134288" y="2854537"/>
            <a:ext cx="396000" cy="5649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7" name="Visio" r:id="rId4" imgW="301524" imgH="439992" progId="Visio.Drawing.11">
                    <p:link updateAutomatic="1"/>
                  </p:oleObj>
                </mc:Choice>
                <mc:Fallback>
                  <p:oleObj name="Visio" r:id="rId4" imgW="301524" imgH="439992" progId="Visio.Drawing.11">
                    <p:link updateAutomatic="1"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134288" y="2854537"/>
                          <a:ext cx="396000" cy="5649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矩形 40"/>
            <p:cNvSpPr/>
            <p:nvPr/>
          </p:nvSpPr>
          <p:spPr>
            <a:xfrm>
              <a:off x="7706067" y="2692276"/>
              <a:ext cx="1152000" cy="9360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</a:pPr>
              <a:endParaRPr lang="zh-CN" altLang="en-US" sz="1600" dirty="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643350" y="2764284"/>
              <a:ext cx="12774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600" dirty="0">
                  <a:solidFill>
                    <a:prstClr val="black"/>
                  </a:solidFill>
                  <a:cs typeface="Times New Roman" pitchFamily="18" charset="0"/>
                </a:rPr>
                <a:t>Decoding of </a:t>
              </a:r>
              <a:r>
                <a:rPr lang="en-US" altLang="zh-CN" sz="1600" dirty="0" smtClean="0">
                  <a:solidFill>
                    <a:prstClr val="black"/>
                  </a:solidFill>
                  <a:cs typeface="Times New Roman" pitchFamily="18" charset="0"/>
                </a:rPr>
                <a:t>one other UE’s </a:t>
              </a:r>
              <a:r>
                <a:rPr lang="en-US" altLang="zh-CN" sz="1600" dirty="0">
                  <a:solidFill>
                    <a:prstClr val="black"/>
                  </a:solidFill>
                  <a:cs typeface="Times New Roman" pitchFamily="18" charset="0"/>
                </a:rPr>
                <a:t>signal</a:t>
              </a:r>
              <a:endParaRPr lang="zh-CN" altLang="en-US" sz="1600" dirty="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3654645" y="3916412"/>
              <a:ext cx="3674653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圆角矩形 43"/>
          <p:cNvSpPr/>
          <p:nvPr/>
        </p:nvSpPr>
        <p:spPr>
          <a:xfrm>
            <a:off x="395536" y="4509120"/>
            <a:ext cx="8352928" cy="1549360"/>
          </a:xfrm>
          <a:prstGeom prst="roundRect">
            <a:avLst/>
          </a:prstGeom>
          <a:solidFill>
            <a:srgbClr val="FFFFFF"/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60000" lvl="1" indent="-270000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F</a:t>
            </a:r>
            <a:r>
              <a:rPr lang="en-GB" altLang="en-US" sz="2000" dirty="0" smtClean="0">
                <a:solidFill>
                  <a:schemeClr val="tx1"/>
                </a:solidFill>
              </a:rPr>
              <a:t>ull </a:t>
            </a:r>
            <a:r>
              <a:rPr lang="en-GB" altLang="en-US" sz="2000" dirty="0">
                <a:solidFill>
                  <a:schemeClr val="tx1"/>
                </a:solidFill>
              </a:rPr>
              <a:t>knowledge of interference parameters is available at the target </a:t>
            </a:r>
            <a:r>
              <a:rPr lang="en-GB" altLang="en-US" sz="2000" dirty="0" smtClean="0">
                <a:solidFill>
                  <a:schemeClr val="tx1"/>
                </a:solidFill>
              </a:rPr>
              <a:t>cell, and </a:t>
            </a:r>
            <a:r>
              <a:rPr lang="en-GB" altLang="en-US" sz="2000" dirty="0" smtClean="0">
                <a:solidFill>
                  <a:srgbClr val="0000FF"/>
                </a:solidFill>
              </a:rPr>
              <a:t>code-word level IC receiver is feasible</a:t>
            </a:r>
            <a:r>
              <a:rPr lang="en-GB" altLang="en-US" sz="2000" dirty="0" smtClean="0">
                <a:solidFill>
                  <a:schemeClr val="tx1"/>
                </a:solidFill>
              </a:rPr>
              <a:t>. </a:t>
            </a:r>
          </a:p>
          <a:p>
            <a:pPr marL="360000" lvl="1" indent="-270000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US" altLang="en-US" sz="2000" dirty="0" smtClean="0">
                <a:solidFill>
                  <a:schemeClr val="tx1"/>
                </a:solidFill>
              </a:rPr>
              <a:t>The </a:t>
            </a:r>
            <a:r>
              <a:rPr lang="en-US" altLang="en-US" sz="2000" dirty="0">
                <a:solidFill>
                  <a:schemeClr val="tx1"/>
                </a:solidFill>
              </a:rPr>
              <a:t>utilization of BS IC receiver is transparent to the users, and </a:t>
            </a:r>
            <a:r>
              <a:rPr lang="en-US" altLang="en-US" sz="2000" dirty="0">
                <a:solidFill>
                  <a:srgbClr val="0000FF"/>
                </a:solidFill>
              </a:rPr>
              <a:t>the performance gain of BS IC receiver can also be enjoyed by legacy users</a:t>
            </a:r>
            <a:r>
              <a:rPr lang="en-US" altLang="en-US" sz="2000" dirty="0" smtClean="0">
                <a:solidFill>
                  <a:schemeClr val="tx1"/>
                </a:solidFill>
              </a:rPr>
              <a:t>.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30" y="2535193"/>
            <a:ext cx="2880320" cy="1757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4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Summary of BS IC SI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642350" cy="1152128"/>
          </a:xfrm>
        </p:spPr>
        <p:txBody>
          <a:bodyPr>
            <a:noAutofit/>
          </a:bodyPr>
          <a:lstStyle/>
          <a:p>
            <a:pPr marL="288000" indent="-288000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A SI “Study on interference cancellation receiver for LTE BS” was approved at RAN #73 in September </a:t>
            </a:r>
            <a:r>
              <a:rPr lang="en-US" altLang="zh-CN" sz="2000" dirty="0" smtClean="0"/>
              <a:t>2016 [1], </a:t>
            </a:r>
            <a:r>
              <a:rPr lang="en-US" altLang="zh-CN" sz="2000" dirty="0"/>
              <a:t>and is to be complete at RAN #76 in June 2017. 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The SI output is documented in TR </a:t>
            </a:r>
            <a:r>
              <a:rPr lang="en-US" altLang="zh-CN" sz="2000" dirty="0" smtClean="0"/>
              <a:t>36.766 [2], </a:t>
            </a:r>
            <a:r>
              <a:rPr lang="en-US" altLang="zh-CN" sz="2000" dirty="0"/>
              <a:t>and summarized as follows:</a:t>
            </a:r>
          </a:p>
          <a:p>
            <a:pPr>
              <a:spcAft>
                <a:spcPts val="300"/>
              </a:spcAft>
            </a:pP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260216" y="2204920"/>
            <a:ext cx="1152000" cy="504000"/>
            <a:chOff x="179640" y="2276872"/>
            <a:chExt cx="1152000" cy="612000"/>
          </a:xfrm>
        </p:grpSpPr>
        <p:sp>
          <p:nvSpPr>
            <p:cNvPr id="26" name="椭圆 25"/>
            <p:cNvSpPr/>
            <p:nvPr/>
          </p:nvSpPr>
          <p:spPr>
            <a:xfrm>
              <a:off x="179640" y="2276872"/>
              <a:ext cx="1152000" cy="612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51521" y="2364242"/>
              <a:ext cx="10038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altLang="zh-CN" b="1" dirty="0"/>
                <a:t>Scenario</a:t>
              </a:r>
              <a:endParaRPr lang="zh-CN" altLang="en-US" b="1" dirty="0"/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907704" y="2132856"/>
            <a:ext cx="6984776" cy="684443"/>
          </a:xfrm>
          <a:prstGeom prst="roundRect">
            <a:avLst/>
          </a:prstGeom>
          <a:solidFill>
            <a:srgbClr val="FFFFFF"/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fontAlgn="base">
              <a:lnSpc>
                <a:spcPct val="95000"/>
              </a:lnSpc>
              <a:spcAft>
                <a:spcPts val="300"/>
              </a:spcAft>
              <a:buSzPct val="70000"/>
              <a:tabLst>
                <a:tab pos="717550" algn="l"/>
              </a:tabLst>
            </a:pPr>
            <a:r>
              <a:rPr lang="en-GB" altLang="zh-CN" b="1" dirty="0">
                <a:solidFill>
                  <a:srgbClr val="0070C0"/>
                </a:solidFill>
                <a:ea typeface="微软雅黑" pitchFamily="34" charset="-122"/>
              </a:rPr>
              <a:t>Homogeneous and heterogeneous network scenarios </a:t>
            </a:r>
            <a:r>
              <a:rPr lang="en-GB" altLang="zh-CN" dirty="0">
                <a:solidFill>
                  <a:prstClr val="black"/>
                </a:solidFill>
                <a:ea typeface="微软雅黑" pitchFamily="34" charset="-122"/>
              </a:rPr>
              <a:t>are introduced with considerations of interference among data channels (PUSCH). </a:t>
            </a:r>
            <a:endParaRPr lang="zh-CN" altLang="zh-CN" dirty="0">
              <a:solidFill>
                <a:prstClr val="black"/>
              </a:solidFill>
              <a:ea typeface="微软雅黑" pitchFamily="34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547664" y="2348880"/>
            <a:ext cx="126881" cy="180000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636807" y="2348880"/>
            <a:ext cx="126881" cy="180000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0088" y="3357048"/>
            <a:ext cx="1185520" cy="504000"/>
            <a:chOff x="179512" y="3284984"/>
            <a:chExt cx="1185520" cy="612000"/>
          </a:xfrm>
        </p:grpSpPr>
        <p:sp>
          <p:nvSpPr>
            <p:cNvPr id="25" name="椭圆 24"/>
            <p:cNvSpPr/>
            <p:nvPr/>
          </p:nvSpPr>
          <p:spPr>
            <a:xfrm>
              <a:off x="179512" y="3284984"/>
              <a:ext cx="1152000" cy="612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12905" y="3420168"/>
              <a:ext cx="1152127" cy="341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GB" altLang="zh-CN" b="1" dirty="0" smtClean="0"/>
                <a:t>Receiver</a:t>
              </a:r>
              <a:endParaRPr lang="zh-CN" altLang="en-US" b="1" dirty="0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907704" y="2996952"/>
            <a:ext cx="6984776" cy="1224000"/>
          </a:xfrm>
          <a:prstGeom prst="roundRect">
            <a:avLst/>
          </a:prstGeom>
          <a:solidFill>
            <a:srgbClr val="FFFFFF"/>
          </a:solidFill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16000" lvl="1" indent="-216000" fontAlgn="base">
              <a:spcBef>
                <a:spcPts val="0"/>
              </a:spcBef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endParaRPr lang="zh-CN" altLang="zh-CN" dirty="0">
              <a:solidFill>
                <a:prstClr val="black"/>
              </a:solidFill>
              <a:ea typeface="微软雅黑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1547664" y="3537032"/>
            <a:ext cx="126881" cy="180000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1636807" y="3537032"/>
            <a:ext cx="126881" cy="180000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88080" y="5121040"/>
            <a:ext cx="1287576" cy="504000"/>
            <a:chOff x="107504" y="4977240"/>
            <a:chExt cx="1287576" cy="612000"/>
          </a:xfrm>
        </p:grpSpPr>
        <p:sp>
          <p:nvSpPr>
            <p:cNvPr id="16" name="椭圆 15"/>
            <p:cNvSpPr/>
            <p:nvPr/>
          </p:nvSpPr>
          <p:spPr>
            <a:xfrm>
              <a:off x="179512" y="4977240"/>
              <a:ext cx="1152000" cy="612000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7504" y="5090654"/>
              <a:ext cx="1287576" cy="341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GB" altLang="zh-CN" b="1" dirty="0" smtClean="0"/>
                <a:t>Evaluation</a:t>
              </a:r>
              <a:endParaRPr lang="zh-CN" altLang="en-US" b="1" dirty="0"/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1907704" y="4437112"/>
            <a:ext cx="6984776" cy="1836000"/>
          </a:xfrm>
          <a:prstGeom prst="roundRect">
            <a:avLst/>
          </a:prstGeom>
          <a:solidFill>
            <a:srgbClr val="FFFFFF"/>
          </a:solidFill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16000" lvl="1" indent="-216000" fontAlgn="base"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endParaRPr lang="en-GB" altLang="zh-CN" dirty="0">
              <a:solidFill>
                <a:prstClr val="black"/>
              </a:solidFill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1547664" y="5301024"/>
            <a:ext cx="126881" cy="180000"/>
          </a:xfrm>
          <a:prstGeom prst="chevr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636807" y="5301024"/>
            <a:ext cx="126881" cy="180000"/>
          </a:xfrm>
          <a:prstGeom prst="chevr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07704" y="4509055"/>
            <a:ext cx="6984776" cy="1748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lvl="1" indent="-216000" fontAlgn="base">
              <a:lnSpc>
                <a:spcPct val="95000"/>
              </a:lnSpc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zh-CN" dirty="0">
                <a:solidFill>
                  <a:prstClr val="black"/>
                </a:solidFill>
                <a:ea typeface="微软雅黑" pitchFamily="34" charset="-122"/>
              </a:rPr>
              <a:t>Link-level simulations are performed to evaluate the performance gain of reference receiver over baseline receiver. </a:t>
            </a:r>
          </a:p>
          <a:p>
            <a:pPr marL="216000" lvl="1" indent="-216000" fontAlgn="base">
              <a:lnSpc>
                <a:spcPct val="95000"/>
              </a:lnSpc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zh-CN" b="1" dirty="0">
                <a:solidFill>
                  <a:srgbClr val="7030A0"/>
                </a:solidFill>
                <a:ea typeface="微软雅黑" pitchFamily="34" charset="-122"/>
              </a:rPr>
              <a:t>22 simulation cases with different Rx antenna numbers, propagation conditions, MCS levels and inter-cell interference levels are evaluated. </a:t>
            </a:r>
          </a:p>
          <a:p>
            <a:pPr marL="216000" lvl="1" indent="-216000" fontAlgn="base">
              <a:lnSpc>
                <a:spcPct val="95000"/>
              </a:lnSpc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zh-CN" b="1" dirty="0">
                <a:solidFill>
                  <a:srgbClr val="7030A0"/>
                </a:solidFill>
                <a:ea typeface="微软雅黑" pitchFamily="34" charset="-122"/>
              </a:rPr>
              <a:t>It is concluded that, BS IC receiver can achieve significant performance gain </a:t>
            </a:r>
            <a:r>
              <a:rPr lang="en-US" altLang="zh-CN" b="1" dirty="0">
                <a:solidFill>
                  <a:srgbClr val="7030A0"/>
                </a:solidFill>
                <a:ea typeface="微软雅黑" pitchFamily="34" charset="-122"/>
              </a:rPr>
              <a:t>over baseline receiver</a:t>
            </a:r>
            <a:r>
              <a:rPr lang="en-GB" altLang="zh-CN" b="1" dirty="0">
                <a:solidFill>
                  <a:srgbClr val="7030A0"/>
                </a:solidFill>
                <a:ea typeface="微软雅黑" pitchFamily="34" charset="-122"/>
              </a:rPr>
              <a:t>. </a:t>
            </a:r>
          </a:p>
        </p:txBody>
      </p:sp>
      <p:sp>
        <p:nvSpPr>
          <p:cNvPr id="24" name="矩形 23"/>
          <p:cNvSpPr/>
          <p:nvPr/>
        </p:nvSpPr>
        <p:spPr>
          <a:xfrm>
            <a:off x="1931502" y="2996952"/>
            <a:ext cx="6960977" cy="118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lvl="1" indent="-216000" fontAlgn="base">
              <a:lnSpc>
                <a:spcPct val="95000"/>
              </a:lnSpc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zh-CN" dirty="0">
                <a:solidFill>
                  <a:prstClr val="black"/>
                </a:solidFill>
                <a:ea typeface="微软雅黑" pitchFamily="34" charset="-122"/>
              </a:rPr>
              <a:t>For the reference receiver, </a:t>
            </a:r>
            <a:r>
              <a:rPr lang="en-GB" altLang="zh-CN" b="1" dirty="0">
                <a:solidFill>
                  <a:schemeClr val="accent6">
                    <a:lumMod val="75000"/>
                  </a:schemeClr>
                </a:solidFill>
                <a:ea typeface="微软雅黑" pitchFamily="34" charset="-122"/>
              </a:rPr>
              <a:t>CW-IC receiver </a:t>
            </a:r>
            <a:r>
              <a:rPr lang="en-GB" altLang="zh-CN" dirty="0">
                <a:solidFill>
                  <a:prstClr val="black"/>
                </a:solidFill>
                <a:ea typeface="微软雅黑" pitchFamily="34" charset="-122"/>
              </a:rPr>
              <a:t>is used for intra-cell inter-user interference mitigation. </a:t>
            </a:r>
          </a:p>
          <a:p>
            <a:pPr marL="216000" lvl="1" indent="-216000" fontAlgn="base">
              <a:lnSpc>
                <a:spcPct val="95000"/>
              </a:lnSpc>
              <a:spcAft>
                <a:spcPts val="300"/>
              </a:spcAft>
              <a:buSzPct val="70000"/>
              <a:buFont typeface="Wingdings" pitchFamily="2" charset="2"/>
              <a:buChar char="l"/>
              <a:tabLst>
                <a:tab pos="717550" algn="l"/>
              </a:tabLst>
            </a:pPr>
            <a:r>
              <a:rPr lang="en-GB" altLang="zh-CN" dirty="0">
                <a:solidFill>
                  <a:prstClr val="black"/>
                </a:solidFill>
                <a:ea typeface="微软雅黑" pitchFamily="34" charset="-122"/>
              </a:rPr>
              <a:t>In multi-cell scenario, for both baseline and reference receivers, inter-cell interference suppression with MMSE-IRC is implemented. </a:t>
            </a:r>
            <a:endParaRPr lang="zh-CN" altLang="zh-CN" dirty="0">
              <a:solidFill>
                <a:prstClr val="black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993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Proposal and scope</a:t>
            </a:r>
            <a:endParaRPr lang="zh-CN" altLang="en-US" sz="2800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568952" cy="5184576"/>
          </a:xfrm>
          <a:noFill/>
        </p:spPr>
        <p:txBody>
          <a:bodyPr>
            <a:noAutofit/>
          </a:bodyPr>
          <a:lstStyle/>
          <a:p>
            <a:pPr marL="288000" indent="-288000" fontAlgn="base">
              <a:spcBef>
                <a:spcPts val="600"/>
              </a:spcBef>
              <a:spcAft>
                <a:spcPts val="300"/>
              </a:spcAft>
            </a:pPr>
            <a:r>
              <a:rPr lang="en-US" altLang="zh-CN" sz="2200" b="1" dirty="0"/>
              <a:t>Proposal</a:t>
            </a:r>
          </a:p>
          <a:p>
            <a:pPr marL="576000" lvl="1" indent="-252000" fontAlgn="base">
              <a:spcBef>
                <a:spcPts val="200"/>
              </a:spcBef>
              <a:spcAft>
                <a:spcPts val="300"/>
              </a:spcAft>
              <a:buSzPct val="75000"/>
            </a:pPr>
            <a:r>
              <a:rPr lang="en-US" altLang="zh-CN" dirty="0">
                <a:solidFill>
                  <a:srgbClr val="0000FF"/>
                </a:solidFill>
              </a:rPr>
              <a:t>Start a RAN4-led WI to specify new demodulation performance requirements of BS IC receiver </a:t>
            </a:r>
            <a:r>
              <a:rPr lang="en-US" altLang="zh-CN" dirty="0"/>
              <a:t>under typical deployment scenarios and with practical receiver implementation.</a:t>
            </a:r>
          </a:p>
          <a:p>
            <a:pPr marL="288000" indent="-288000" fontAlgn="base">
              <a:spcBef>
                <a:spcPts val="600"/>
              </a:spcBef>
              <a:spcAft>
                <a:spcPts val="300"/>
              </a:spcAft>
              <a:buSzPct val="85000"/>
            </a:pPr>
            <a:r>
              <a:rPr lang="en-US" altLang="zh-CN" sz="2200" b="1" dirty="0"/>
              <a:t>Scope</a:t>
            </a:r>
          </a:p>
          <a:p>
            <a:pPr marL="576000" lvl="1" indent="-252000" fontAlgn="base">
              <a:spcBef>
                <a:spcPts val="200"/>
              </a:spcBef>
              <a:spcAft>
                <a:spcPts val="300"/>
              </a:spcAft>
              <a:buSzPct val="75000"/>
            </a:pPr>
            <a:r>
              <a:rPr lang="en-GB" altLang="zh-CN" dirty="0"/>
              <a:t>LTE BS CW-IC receiver shall be assumed as the reference receiver structure for specifying the requirements.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CW-IC receiver is used for intra-cell inter-user interference mitigation. 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In multi-cell scenario, inter-cell interference suppression with MMSE-IRC is implemented in the reference receiver.</a:t>
            </a:r>
            <a:endParaRPr lang="zh-CN" altLang="zh-CN" dirty="0"/>
          </a:p>
          <a:p>
            <a:pPr marL="576000" lvl="1" indent="-252000" fontAlgn="base">
              <a:spcBef>
                <a:spcPts val="200"/>
              </a:spcBef>
              <a:spcAft>
                <a:spcPts val="300"/>
              </a:spcAft>
              <a:buSzPct val="75000"/>
            </a:pPr>
            <a:r>
              <a:rPr lang="en-GB" altLang="zh-CN" dirty="0"/>
              <a:t>For PUSCH, specify the enhanced demodulation performance requirements for verification of BS receiver’s ability on intra-cell inter-user IC.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Introduce the test case set as recommended in TR 36.766.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US" altLang="zh-CN" dirty="0" smtClean="0"/>
              <a:t>Use </a:t>
            </a:r>
            <a:r>
              <a:rPr lang="en-US" altLang="zh-CN" dirty="0"/>
              <a:t>the test metric as recommended in TR 36.766</a:t>
            </a:r>
            <a:r>
              <a:rPr lang="en-US" altLang="zh-CN" dirty="0" smtClean="0"/>
              <a:t>.</a:t>
            </a:r>
          </a:p>
          <a:p>
            <a:pPr marL="576000" lvl="1" indent="-252000" fontAlgn="base">
              <a:spcBef>
                <a:spcPts val="200"/>
              </a:spcBef>
              <a:spcAft>
                <a:spcPts val="300"/>
              </a:spcAft>
              <a:buSzPct val="75000"/>
            </a:pPr>
            <a:r>
              <a:rPr lang="en-GB" altLang="zh-CN" dirty="0"/>
              <a:t>Specify the enhanced conformance test requirements.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997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References</a:t>
            </a:r>
            <a:endParaRPr 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GB" altLang="zh-CN" sz="1800" dirty="0" smtClean="0"/>
              <a:t>[1] </a:t>
            </a:r>
            <a:r>
              <a:rPr lang="en-GB" altLang="zh-CN" sz="1800" dirty="0"/>
              <a:t>3GPP RP-161485, “New SI: Study on interference cancellation receiver for LTE BS</a:t>
            </a:r>
            <a:r>
              <a:rPr lang="en-US" altLang="zh-CN" sz="1800" dirty="0"/>
              <a:t>New SI: Study on interference cancellation receiver for LTE BS</a:t>
            </a:r>
            <a:r>
              <a:rPr lang="en-GB" altLang="zh-CN" sz="1800" dirty="0"/>
              <a:t>”, RAN #73, Sep 2016.</a:t>
            </a:r>
          </a:p>
          <a:p>
            <a:pPr marL="0" indent="0" hangingPunct="0">
              <a:buNone/>
            </a:pPr>
            <a:r>
              <a:rPr lang="en-GB" sz="1800" dirty="0" smtClean="0"/>
              <a:t>[</a:t>
            </a:r>
            <a:r>
              <a:rPr lang="en-GB" sz="1800" dirty="0"/>
              <a:t>2</a:t>
            </a:r>
            <a:r>
              <a:rPr lang="en-GB" sz="1800" dirty="0" smtClean="0"/>
              <a:t>] </a:t>
            </a:r>
            <a:r>
              <a:rPr lang="en-US" sz="1800" dirty="0"/>
              <a:t>3GPP </a:t>
            </a:r>
            <a:r>
              <a:rPr lang="en-US" sz="1800" dirty="0" smtClean="0"/>
              <a:t>R4-17xxxxx, </a:t>
            </a:r>
            <a:r>
              <a:rPr lang="en-US" sz="1800" dirty="0"/>
              <a:t>“TR </a:t>
            </a:r>
            <a:r>
              <a:rPr lang="en-GB" altLang="zh-CN" sz="1800" dirty="0" smtClean="0"/>
              <a:t>36.766</a:t>
            </a:r>
            <a:r>
              <a:rPr lang="en-US" sz="1800" dirty="0"/>
              <a:t>: Study on interference cancellation receiver for LTE BS ”, </a:t>
            </a:r>
            <a:r>
              <a:rPr lang="en-US" sz="1800" dirty="0" smtClean="0"/>
              <a:t>RAN4 #83, May 2017</a:t>
            </a:r>
            <a:r>
              <a:rPr lang="en-GB" sz="1800" dirty="0" smtClean="0"/>
              <a:t>.</a:t>
            </a:r>
            <a:endParaRPr lang="en-US" sz="1800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3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en-US" altLang="zh-CN" sz="7200" b="1" dirty="0">
                <a:solidFill>
                  <a:srgbClr val="002060"/>
                </a:solidFill>
                <a:ea typeface="微软雅黑" pitchFamily="34" charset="-122"/>
              </a:rPr>
              <a:t>!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Annex: IC </a:t>
            </a:r>
            <a:r>
              <a:rPr lang="en-US" altLang="zh-CN" dirty="0"/>
              <a:t>performance </a:t>
            </a:r>
            <a:r>
              <a:rPr lang="en-US" altLang="zh-CN" dirty="0" smtClean="0"/>
              <a:t>gain concluded in SI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2350" cy="5256584"/>
          </a:xfrm>
        </p:spPr>
        <p:txBody>
          <a:bodyPr>
            <a:noAutofit/>
          </a:bodyPr>
          <a:lstStyle/>
          <a:p>
            <a:pPr marL="288000" lvl="0" indent="-288000" fontAlgn="base">
              <a:spcBef>
                <a:spcPts val="600"/>
              </a:spcBef>
              <a:spcAft>
                <a:spcPts val="300"/>
              </a:spcAft>
            </a:pPr>
            <a:r>
              <a:rPr lang="en-GB" altLang="zh-CN" sz="2200" dirty="0"/>
              <a:t>For scenarios with 2Rx BS and equal SNR for intra-cell </a:t>
            </a:r>
            <a:r>
              <a:rPr lang="en-GB" altLang="zh-CN" sz="2200" dirty="0" smtClean="0"/>
              <a:t>UEs:</a:t>
            </a:r>
            <a:endParaRPr lang="zh-CN" altLang="zh-CN" sz="2200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 average IC gain for cases with EPA5 serving channel and high interference level is [3.0 ~ 3.5] dB from per UE perspective (case E1-a1, E1-a2, E1-c).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 average IC gain for cases with EVA70 serving channel and low interference level is [1.7 ~ 1.8] dB from per UE perspective (case E1-b1, E1-b2).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There is no obvious difference in terms of IC gain between UE1 and UE2.</a:t>
            </a:r>
            <a:endParaRPr lang="zh-CN" altLang="zh-CN" dirty="0"/>
          </a:p>
          <a:p>
            <a:pPr marL="288000" indent="-288000" fontAlgn="base">
              <a:spcBef>
                <a:spcPts val="600"/>
              </a:spcBef>
              <a:spcAft>
                <a:spcPts val="300"/>
              </a:spcAft>
            </a:pPr>
            <a:r>
              <a:rPr lang="en-GB" altLang="zh-CN" sz="2200" dirty="0"/>
              <a:t>For scenarios with 4Rx BS and equal SNR for intra-cell UEs:</a:t>
            </a:r>
            <a:endParaRPr lang="zh-CN" altLang="zh-CN" sz="2200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 average IC gain for cases with EPA5 serving channel and high interference level is [3.9 ~ 5.5 dB from per UE perspective (case E2-a1, E2-a2).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 average IC gain for cases with EVA70 serving channel and low interference level is [2.4 ~ 3.0 dB from per UE perspective (case E2-b1, E2-b2).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There is no obvious difference in terms of IC gain among the 4 UEs.</a:t>
            </a:r>
            <a:endParaRPr lang="zh-CN" altLang="zh-CN" dirty="0"/>
          </a:p>
          <a:p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84580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Annex: IC performance gain concluded in SI </a:t>
            </a:r>
            <a:r>
              <a:rPr lang="en-US" altLang="zh-CN" dirty="0" smtClean="0"/>
              <a:t>(2/3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88000" indent="-288000" fontAlgn="base">
              <a:spcBef>
                <a:spcPts val="600"/>
              </a:spcBef>
              <a:spcAft>
                <a:spcPts val="300"/>
              </a:spcAft>
            </a:pPr>
            <a:r>
              <a:rPr lang="en-GB" altLang="zh-CN" sz="2200" dirty="0"/>
              <a:t>For scenarios with 2Rx BS and unequal SNR for intra-cell UEs (the SNR of UE1 is 3 dB lower than that of UE2):</a:t>
            </a:r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If all UEs use the same MCS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The average IC gain for cases with EPA5 serving channel and high interference level is [5.2 ~ 5.7] dB and [1.5 ~ 1.7] dB for UE1 and UE2 respectively.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The average IC gain for cases with EVA70 serving channel and low interference level is [3.5 ~ 4.0] dB and [0.5] dB for UE1 and UE2 respectively.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If UEs with different SNR use different MCS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When MCS 10 is used for UE1 and MCS 15 is used for UE2, with EPA5 serving channel and high interference level, the average IC gain is [2.6] and [3.6] dB for UE1 and UE2 respectively.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When MCS 15 is used for UE1 and MCS 10 is used for UE2, with EPA5 serving channel and high interference level, the average IC gain is [7.8] and [0.2] dB for UE1 and UE2 respectively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54301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Annex: IC performance gain concluded in SI </a:t>
            </a:r>
            <a:r>
              <a:rPr lang="en-US" altLang="zh-CN" dirty="0" smtClean="0"/>
              <a:t>(3/3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8000" indent="-288000" fontAlgn="base">
              <a:spcBef>
                <a:spcPts val="600"/>
              </a:spcBef>
              <a:spcAft>
                <a:spcPts val="300"/>
              </a:spcAft>
            </a:pPr>
            <a:r>
              <a:rPr lang="en-GB" altLang="zh-CN" sz="2200" dirty="0" smtClean="0"/>
              <a:t>For </a:t>
            </a:r>
            <a:r>
              <a:rPr lang="en-GB" altLang="zh-CN" sz="2200" dirty="0"/>
              <a:t>scenarios with </a:t>
            </a:r>
            <a:r>
              <a:rPr lang="en-GB" altLang="zh-CN" sz="2200" dirty="0" smtClean="0"/>
              <a:t>4Rx </a:t>
            </a:r>
            <a:r>
              <a:rPr lang="en-GB" altLang="zh-CN" sz="2200" dirty="0"/>
              <a:t>BS and unequal SNR for intra-cell UEs </a:t>
            </a:r>
            <a:r>
              <a:rPr lang="en-GB" altLang="zh-CN" sz="2200" dirty="0" smtClean="0"/>
              <a:t>(</a:t>
            </a:r>
            <a:r>
              <a:rPr lang="en-GB" altLang="zh-CN" sz="2200" dirty="0"/>
              <a:t>the SNR of UE1/3 is 3 dB lower than that of UE2/4</a:t>
            </a:r>
            <a:r>
              <a:rPr lang="en-GB" altLang="zh-CN" sz="2200" dirty="0" smtClean="0"/>
              <a:t>):</a:t>
            </a:r>
            <a:endParaRPr lang="en-GB" altLang="zh-CN" sz="2200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If all UEs use the same MCS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The average IC gain for cases with EPA5 serving channel and high interference level is [6.7 ~ 8.4] dB and [2.2 ~ 4.1] dB for UE1/3 and UE2/4 respectively.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The average IC gain for cases with EVA70 serving channel and low interference level is [4.3 ~ 5. 6] dB and [1.5 ~ 2.1] dB for UE1/3 and UE2/4 respectively.</a:t>
            </a:r>
            <a:endParaRPr lang="zh-CN" altLang="zh-CN" dirty="0"/>
          </a:p>
          <a:p>
            <a:pPr marL="576000" lvl="1" indent="-252000" fontAlgn="base"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buSzPct val="70000"/>
            </a:pPr>
            <a:r>
              <a:rPr lang="en-GB" altLang="zh-CN" dirty="0"/>
              <a:t>If UEs with different SNR use different MCS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When MCS 10 is used for UE1/3 and MCS 15 is used for UE2/4, with EPA5 serving channel and high interference level, the average IC gain is [4.6 ~ 4.8] and [5.7 ~6.0] dB for UE1/3 and UE2/4 respectively.</a:t>
            </a:r>
            <a:endParaRPr lang="zh-CN" altLang="zh-CN" dirty="0"/>
          </a:p>
          <a:p>
            <a:pPr marL="938675" lvl="2" indent="-252000" fontAlgn="base">
              <a:spcBef>
                <a:spcPts val="200"/>
              </a:spcBef>
              <a:spcAft>
                <a:spcPts val="300"/>
              </a:spcAft>
              <a:buSzPct val="85000"/>
            </a:pPr>
            <a:r>
              <a:rPr lang="en-GB" altLang="zh-CN" dirty="0"/>
              <a:t>When MCS 15 is used for UE1/3 and MCS 10 is used for UE2/4, with EPA5 serving channel and high interference level, the average IC gain is [11.1 ~ 11.2] dB and [2.3 ~ 2.5] dB for UE1/3 and UE2/4 respectively.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0300187"/>
      </p:ext>
    </p:extLst>
  </p:cSld>
  <p:clrMapOvr>
    <a:masterClrMapping/>
  </p:clrMapOvr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10376</TotalTime>
  <Words>1090</Words>
  <Application>Microsoft Office PowerPoint</Application>
  <PresentationFormat>全屏显示(4:3)</PresentationFormat>
  <Paragraphs>66</Paragraphs>
  <Slides>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链接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CTTIC - Standard and Simulation Team</vt:lpstr>
      <vt:lpstr>C:\Users\Thinkpad\AppData\Local\Temp\Rar$DI67.784\R4-131378.doc!_1463247848\Drawing\~页-1\圆形.38</vt:lpstr>
      <vt:lpstr>Motivation for new WI on  Performance requirements of interference cancellation receiver for LTE BS</vt:lpstr>
      <vt:lpstr>Motivation for BS IC receiver</vt:lpstr>
      <vt:lpstr>Summary of BS IC SI</vt:lpstr>
      <vt:lpstr>Proposal and scope</vt:lpstr>
      <vt:lpstr>References</vt:lpstr>
      <vt:lpstr>PowerPoint 演示文稿</vt:lpstr>
      <vt:lpstr>Annex: IC performance gain concluded in SI (1/3)</vt:lpstr>
      <vt:lpstr>Annex: IC performance gain concluded in SI (2/3)</vt:lpstr>
      <vt:lpstr>Annex: IC performance gain concluded in SI (3/3)</vt:lpstr>
    </vt:vector>
  </TitlesOfParts>
  <Company>China Telecom Technology Innovation Center 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CT-TIC</dc:creator>
  <cp:lastModifiedBy>China Telecom</cp:lastModifiedBy>
  <cp:revision>715</cp:revision>
  <cp:lastPrinted>2016-08-10T06:13:18Z</cp:lastPrinted>
  <dcterms:created xsi:type="dcterms:W3CDTF">2014-02-13T05:54:06Z</dcterms:created>
  <dcterms:modified xsi:type="dcterms:W3CDTF">2017-05-02T02:58:36Z</dcterms:modified>
</cp:coreProperties>
</file>