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7" r:id="rId3"/>
    <p:sldId id="280" r:id="rId4"/>
    <p:sldId id="281" r:id="rId5"/>
    <p:sldId id="273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2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4/7/2017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emissions scaling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9.12.2.6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Nokia, Alcatel-Lucent Shanghai Bell, </a:t>
            </a:r>
            <a:r>
              <a:rPr lang="sv-SE" altLang="sv-SE" sz="3000" dirty="0" err="1">
                <a:solidFill>
                  <a:schemeClr val="tx1"/>
                </a:solidFill>
              </a:rPr>
              <a:t>Huawei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#82bis</a:t>
            </a:r>
            <a:r>
              <a:rPr lang="en-US" altLang="sv-SE" sz="2400" b="1" dirty="0">
                <a:cs typeface="Arial" panose="020B0604020202020204" pitchFamily="34" charset="0"/>
              </a:rPr>
              <a:t>				       </a:t>
            </a:r>
            <a:r>
              <a:rPr lang="en-US" altLang="sv-SE" sz="2000" b="1" dirty="0">
                <a:cs typeface="Arial" panose="020B0604020202020204" pitchFamily="34" charset="0"/>
              </a:rPr>
              <a:t>R4-1704325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Spokane, WA, USA, 3rd – 7th April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During the AAS evening ad hoc meeting, 5 contributions [1]-[5] on OTA emissions scaling were discussed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400" dirty="0"/>
              <a:t>No consensus was reached on whether a fixed scaling factor (</a:t>
            </a:r>
            <a:r>
              <a:rPr lang="en-GB" altLang="en-US" sz="2400" dirty="0"/>
              <a:t>8 for E-UTRA or 4 for UTRA</a:t>
            </a:r>
            <a:r>
              <a:rPr lang="en-US" sz="2400" dirty="0"/>
              <a:t>) or a similar scaling factor as the hybrid case should be adopted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r>
              <a:rPr lang="en-US" sz="2400" dirty="0"/>
              <a:t>What has </a:t>
            </a:r>
            <a:r>
              <a:rPr lang="en-US" sz="2400"/>
              <a:t>already been agreed</a:t>
            </a:r>
            <a:r>
              <a:rPr lang="en-US" sz="2400" dirty="0"/>
              <a:t>: </a:t>
            </a:r>
          </a:p>
          <a:p>
            <a:pPr lvl="1">
              <a:defRPr/>
            </a:pPr>
            <a:r>
              <a:rPr lang="en-US" sz="2000" i="1" dirty="0"/>
              <a:t>Hybrid unwanted emissions requirements use the same scaling factor as the existing Rel-13 conducted AAS BS requirements </a:t>
            </a:r>
          </a:p>
          <a:p>
            <a:pPr marL="0" indent="0">
              <a:buNone/>
              <a:defRPr/>
            </a:pPr>
            <a:endParaRPr lang="en-US" sz="2000" strike="sngStrike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 dirty="0"/>
              <a:t>Agreements (1/2)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425184" cy="4525962"/>
          </a:xfrm>
          <a:noFill/>
        </p:spPr>
        <p:txBody>
          <a:bodyPr/>
          <a:lstStyle/>
          <a:p>
            <a:pPr>
              <a:defRPr/>
            </a:pPr>
            <a:r>
              <a:rPr lang="en-GB" altLang="en-US" sz="2400" dirty="0"/>
              <a:t>Based on the discussion during online and offline meetings, the following is proposed:</a:t>
            </a:r>
          </a:p>
          <a:p>
            <a:pPr>
              <a:defRPr/>
            </a:pPr>
            <a:r>
              <a:rPr lang="en-US" altLang="en-US" sz="2400" dirty="0"/>
              <a:t>Proposal:</a:t>
            </a:r>
            <a:endParaRPr lang="en-GB" altLang="en-US" sz="2400" dirty="0"/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2000" b="1" dirty="0"/>
              <a:t>In Section 4.4, TR 37.843, the description of the OTA AAS BS is modified from</a:t>
            </a:r>
          </a:p>
          <a:p>
            <a:pPr marL="1200150" lvl="2" indent="-342900">
              <a:buNone/>
              <a:defRPr/>
            </a:pPr>
            <a:r>
              <a:rPr lang="en-US" sz="1600" b="1" dirty="0"/>
              <a:t>“Figure 4.4-2 shows a general architecture of an OTA AAS BS radio architecture, where M is the total number of transceiver units” </a:t>
            </a:r>
          </a:p>
          <a:p>
            <a:pPr marL="1200150" lvl="2" indent="-342900">
              <a:buNone/>
              <a:defRPr/>
            </a:pPr>
            <a:r>
              <a:rPr lang="en-US" altLang="en-US" sz="1600" b="1" dirty="0"/>
              <a:t>     to </a:t>
            </a:r>
          </a:p>
          <a:p>
            <a:pPr marL="1200150" lvl="2" indent="-342900">
              <a:buNone/>
              <a:defRPr/>
            </a:pPr>
            <a:r>
              <a:rPr lang="en-US" altLang="en-US" sz="1600" b="1" dirty="0"/>
              <a:t>“Figure 4.4-2 shows a general architecture of an OTA AAS BS radio architecture, where M is the total number of transceiver units and </a:t>
            </a:r>
            <a:r>
              <a:rPr lang="en-US" altLang="en-US" sz="1600" b="1" dirty="0">
                <a:solidFill>
                  <a:srgbClr val="FF0000"/>
                </a:solidFill>
              </a:rPr>
              <a:t>M ≥ 8 (E-UTRA) or 4 (UTRA</a:t>
            </a:r>
            <a:r>
              <a:rPr lang="en-US" altLang="en-US" sz="1600" b="1" dirty="0"/>
              <a:t>)”</a:t>
            </a: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altLang="en-US" sz="2000" b="1" dirty="0"/>
              <a:t>Justification for OTA AAS BS for having more than 8 (E-UTRA) or  4 (UTRA) TRX will be captured in TR</a:t>
            </a:r>
          </a:p>
          <a:p>
            <a:pPr marL="457200" lvl="1" indent="0">
              <a:buNone/>
              <a:defRPr/>
            </a:pPr>
            <a:endParaRPr lang="en-GB" sz="18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9591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en-US" dirty="0"/>
              <a:t>Agreements (2/2)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7296" y="1187624"/>
            <a:ext cx="8425184" cy="5409728"/>
          </a:xfrm>
          <a:noFill/>
        </p:spPr>
        <p:txBody>
          <a:bodyPr/>
          <a:lstStyle/>
          <a:p>
            <a:pPr marL="914400" lvl="1" indent="-457200">
              <a:buFont typeface="+mj-lt"/>
              <a:buAutoNum type="arabicPeriod" startAt="3"/>
              <a:defRPr/>
            </a:pPr>
            <a:r>
              <a:rPr lang="en-US" sz="2000" b="1" dirty="0"/>
              <a:t>The restriction highlighted on slide 3 proposal 1 will be captured in TS 37.105 (Section 4), TR 37.843 (Section 4), TS 37.145, TS 37.114</a:t>
            </a:r>
            <a:endParaRPr lang="en-GB" sz="2000" b="1" dirty="0"/>
          </a:p>
          <a:p>
            <a:pPr marL="914400" lvl="1" indent="-457200">
              <a:buFont typeface="+mj-lt"/>
              <a:buAutoNum type="arabicPeriod" startAt="3"/>
              <a:defRPr/>
            </a:pPr>
            <a:endParaRPr lang="en-GB" sz="2000" b="1" i="1" dirty="0"/>
          </a:p>
          <a:p>
            <a:pPr marL="914400" lvl="1" indent="-457200">
              <a:buFont typeface="+mj-lt"/>
              <a:buAutoNum type="arabicPeriod" startAt="3"/>
              <a:defRPr/>
            </a:pPr>
            <a:r>
              <a:rPr lang="en-GB" sz="2000" b="1" i="1" dirty="0"/>
              <a:t>A note to state the background of the maximum scaling factor 8 and RAN4 can reconsider this maximum scaling when  number of layers/streams are updated. </a:t>
            </a:r>
            <a:r>
              <a:rPr lang="en-GB" sz="2000" b="1" dirty="0"/>
              <a:t>From TR 37.842, Section 8.2.6:</a:t>
            </a:r>
            <a:r>
              <a:rPr lang="en-GB" sz="2000" b="1" i="1" dirty="0"/>
              <a:t> </a:t>
            </a:r>
          </a:p>
          <a:p>
            <a:pPr marL="1257300" lvl="2" indent="-342900">
              <a:buNone/>
              <a:defRPr/>
            </a:pPr>
            <a:r>
              <a:rPr lang="en-US" sz="1800" i="1" dirty="0"/>
              <a:t>“The fixed scaling factor of 8 is based on the maximum number of layers/streams specified in release 12 of 3GPP specifications. The scaling function may be further reconsidered for future releases if the maximum number of layers/streams supported is changed.”</a:t>
            </a:r>
          </a:p>
          <a:p>
            <a:pPr lvl="2">
              <a:defRPr/>
            </a:pPr>
            <a:endParaRPr lang="en-GB" sz="1600" b="1" dirty="0"/>
          </a:p>
          <a:p>
            <a:pPr lvl="1">
              <a:defRPr/>
            </a:pPr>
            <a:endParaRPr lang="en-US" altLang="en-US" sz="2000" b="1" dirty="0"/>
          </a:p>
          <a:p>
            <a:pPr marL="457200" lvl="1" indent="0">
              <a:buNone/>
              <a:defRPr/>
            </a:pPr>
            <a:endParaRPr lang="en-GB" sz="18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790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GB" altLang="en-US" dirty="0"/>
              <a:t>References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i-FI" sz="2000" dirty="0"/>
              <a:t>[1]      </a:t>
            </a:r>
            <a:r>
              <a:rPr lang="en-GB" sz="2000" dirty="0"/>
              <a:t>R4-1703039, Discussion on scaling factor  for OTA AAS BS, CATT</a:t>
            </a:r>
          </a:p>
          <a:p>
            <a:pPr marL="0" indent="0">
              <a:buNone/>
              <a:defRPr/>
            </a:pPr>
            <a:endParaRPr lang="fi-FI" sz="2000" dirty="0"/>
          </a:p>
          <a:p>
            <a:pPr marL="0" indent="0">
              <a:buNone/>
              <a:defRPr/>
            </a:pPr>
            <a:r>
              <a:rPr lang="fi-FI" sz="2000" dirty="0"/>
              <a:t>[2]      </a:t>
            </a:r>
            <a:r>
              <a:rPr lang="en-GB" sz="2000" dirty="0"/>
              <a:t>R4-1703382, Scaling for OTA Unwanted Emissions Requirement,  Ericsson</a:t>
            </a:r>
          </a:p>
          <a:p>
            <a:pPr marL="0" indent="0">
              <a:buNone/>
              <a:defRPr/>
            </a:pPr>
            <a:endParaRPr lang="fi-FI" sz="2000" dirty="0"/>
          </a:p>
          <a:p>
            <a:pPr marL="0" indent="0">
              <a:buNone/>
              <a:defRPr/>
            </a:pPr>
            <a:r>
              <a:rPr lang="fi-FI" sz="2000" dirty="0"/>
              <a:t>[3]</a:t>
            </a:r>
            <a:r>
              <a:rPr lang="en-GB" sz="2000" dirty="0"/>
              <a:t>      R4-1703483, Proposal and view on emission scaling for </a:t>
            </a:r>
            <a:r>
              <a:rPr lang="en-GB" sz="2000" dirty="0" err="1"/>
              <a:t>eAAS</a:t>
            </a:r>
            <a:r>
              <a:rPr lang="en-GB" sz="2000" dirty="0"/>
              <a:t>, NEC</a:t>
            </a:r>
            <a:endParaRPr lang="fi-FI" sz="2000" dirty="0"/>
          </a:p>
          <a:p>
            <a:pPr marL="0" indent="0">
              <a:buNone/>
              <a:defRPr/>
            </a:pPr>
            <a:endParaRPr lang="fi-FI" sz="2000" dirty="0"/>
          </a:p>
          <a:p>
            <a:pPr marL="0" indent="0">
              <a:buNone/>
              <a:defRPr/>
            </a:pPr>
            <a:r>
              <a:rPr lang="fi-FI" sz="2000" dirty="0"/>
              <a:t>[4]      </a:t>
            </a:r>
            <a:r>
              <a:rPr lang="en-GB" sz="2000" dirty="0"/>
              <a:t>R4-1703906, Discussion - OTA emissions scaling factor, Huawei</a:t>
            </a:r>
          </a:p>
          <a:p>
            <a:pPr marL="0" indent="0">
              <a:buNone/>
              <a:defRPr/>
            </a:pPr>
            <a:r>
              <a:rPr lang="fi-FI" sz="2000" dirty="0"/>
              <a:t> </a:t>
            </a:r>
          </a:p>
          <a:p>
            <a:pPr marL="0" indent="0">
              <a:buNone/>
              <a:defRPr/>
            </a:pPr>
            <a:r>
              <a:rPr lang="fi-FI" sz="2000" dirty="0"/>
              <a:t>[5]      </a:t>
            </a:r>
            <a:r>
              <a:rPr lang="en-GB" sz="2000" dirty="0"/>
              <a:t>R4-1703998, Definitions of OTA emissions scaling terminology, Nokia, Alcatel-Lucent Shanghai Bell</a:t>
            </a:r>
            <a:endParaRPr lang="fi-FI" sz="2000" dirty="0"/>
          </a:p>
          <a:p>
            <a:pPr marL="0" indent="0">
              <a:buNone/>
              <a:defRPr/>
            </a:pPr>
            <a:endParaRPr lang="fi-FI" sz="2000" dirty="0"/>
          </a:p>
          <a:p>
            <a:pPr marL="0" indent="0">
              <a:buNone/>
              <a:defRPr/>
            </a:pPr>
            <a:endParaRPr lang="en-US" sz="2000" dirty="0"/>
          </a:p>
          <a:p>
            <a:pPr marL="0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fi-FI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31767</TotalTime>
  <Words>343</Words>
  <Application>Microsoft Office PowerPoint</Application>
  <PresentationFormat>On-screen Show (4:3)</PresentationFormat>
  <Paragraphs>47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SimSun</vt:lpstr>
      <vt:lpstr>Arial</vt:lpstr>
      <vt:lpstr>Calibri</vt:lpstr>
      <vt:lpstr>Office 主题</vt:lpstr>
      <vt:lpstr>Way forward on emissions scaling</vt:lpstr>
      <vt:lpstr>Background</vt:lpstr>
      <vt:lpstr>Agreements (1/2)</vt:lpstr>
      <vt:lpstr>Agreements (2/2)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Lo, Anthony (Nokia - GB/Bristol)</cp:lastModifiedBy>
  <cp:revision>425</cp:revision>
  <dcterms:created xsi:type="dcterms:W3CDTF">2014-03-20T14:32:54Z</dcterms:created>
  <dcterms:modified xsi:type="dcterms:W3CDTF">2017-04-07T19:31:41Z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1491590209</vt:lpwstr>
  </property>
</Properties>
</file>