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ko-KR" sz="3200" smtClean="0"/>
              <a:t>WF </a:t>
            </a:r>
            <a:r>
              <a:rPr lang="en-GB" altLang="ko-KR" sz="3200" dirty="0"/>
              <a:t>on 28GHz spectrum 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243060"/>
            <a:ext cx="6512768" cy="550912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KT, </a:t>
            </a:r>
            <a:r>
              <a:rPr lang="en-US" altLang="zh-CN" dirty="0">
                <a:solidFill>
                  <a:schemeClr val="tx1"/>
                </a:solidFill>
              </a:rPr>
              <a:t>V</a:t>
            </a:r>
            <a:r>
              <a:rPr lang="en-US" altLang="ko-KR" dirty="0" smtClean="0">
                <a:solidFill>
                  <a:schemeClr val="tx1"/>
                </a:solidFill>
              </a:rPr>
              <a:t>erizon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313" y="8114"/>
            <a:ext cx="3886200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3313" y="17242"/>
            <a:ext cx="9140687" cy="8914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8953500" algn="l"/>
              </a:tabLst>
            </a:pPr>
            <a:r>
              <a:rPr lang="en-GB" altLang="zh-CN" sz="2400" b="1" dirty="0">
                <a:solidFill>
                  <a:schemeClr val="tx1"/>
                </a:solidFill>
              </a:rPr>
              <a:t>3GPP TSG-RAN WG4 Meeting #82bis                                         </a:t>
            </a:r>
            <a:r>
              <a:rPr lang="de-DE" altLang="zh-CN" sz="2400" dirty="0">
                <a:solidFill>
                  <a:schemeClr val="tx1"/>
                </a:solidFill>
              </a:rPr>
              <a:t>R4-1704217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algn="l"/>
            <a:r>
              <a:rPr lang="en-GB" altLang="zh-CN" sz="2400" b="1" dirty="0">
                <a:solidFill>
                  <a:schemeClr val="tx1"/>
                </a:solidFill>
              </a:rPr>
              <a:t>Spokane, US, 3 - 7 April, 2017</a:t>
            </a:r>
            <a:endParaRPr lang="zh-CN" altLang="zh-C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93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1468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sz="2000" dirty="0"/>
              <a:t>In </a:t>
            </a:r>
            <a:r>
              <a:rPr lang="en-GB" altLang="zh-CN" sz="2000" dirty="0" smtClean="0"/>
              <a:t>RAN#75, </a:t>
            </a:r>
            <a:r>
              <a:rPr lang="en-US" altLang="zh-CN" sz="2000" dirty="0"/>
              <a:t>NR WI was approved in </a:t>
            </a:r>
            <a:r>
              <a:rPr lang="en-GB" altLang="zh-CN" sz="2000" dirty="0"/>
              <a:t>RP-170847 </a:t>
            </a:r>
            <a:r>
              <a:rPr lang="en-US" altLang="zh-CN" sz="2000" dirty="0"/>
              <a:t>attached with </a:t>
            </a:r>
            <a:r>
              <a:rPr lang="en-US" altLang="zh-CN" sz="2000" dirty="0" smtClean="0"/>
              <a:t>several NR frequency ranges. </a:t>
            </a:r>
            <a:r>
              <a:rPr lang="en-US" altLang="zh-CN" sz="2000" dirty="0"/>
              <a:t>24.25-29.5GHz is </a:t>
            </a:r>
            <a:r>
              <a:rPr lang="en-US" altLang="zh-CN" sz="2000" dirty="0" smtClean="0"/>
              <a:t>one of  frequency </a:t>
            </a:r>
            <a:r>
              <a:rPr lang="en-US" altLang="zh-CN" sz="2000" dirty="0"/>
              <a:t>range for NR </a:t>
            </a:r>
            <a:r>
              <a:rPr lang="en-US" altLang="zh-CN" sz="2000" dirty="0" smtClean="0"/>
              <a:t>requested </a:t>
            </a:r>
            <a:r>
              <a:rPr lang="en-US" altLang="zh-CN" sz="2000" dirty="0"/>
              <a:t>by many operators:</a:t>
            </a:r>
            <a:endParaRPr lang="zh-CN" altLang="zh-CN" sz="2000" dirty="0"/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588599"/>
              </p:ext>
            </p:extLst>
          </p:nvPr>
        </p:nvGraphicFramePr>
        <p:xfrm>
          <a:off x="395536" y="1916832"/>
          <a:ext cx="8568952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9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79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34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38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031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93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957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</a:rPr>
                        <a:t>Frequency range</a:t>
                      </a:r>
                      <a:endParaRPr lang="zh-CN" sz="1600" kern="1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</a:rPr>
                        <a:t>/LTE band</a:t>
                      </a:r>
                      <a:endParaRPr lang="zh-CN" sz="16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REL-indep.</a:t>
                      </a:r>
                      <a:endParaRPr lang="zh-CN" sz="1600" kern="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from</a:t>
                      </a:r>
                      <a:endParaRPr lang="zh-CN" sz="16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contact</a:t>
                      </a:r>
                      <a:endParaRPr lang="zh-CN" sz="1600" kern="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name, company</a:t>
                      </a:r>
                      <a:endParaRPr lang="zh-CN" sz="16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contact</a:t>
                      </a:r>
                      <a:endParaRPr lang="zh-CN" sz="1600" kern="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email</a:t>
                      </a:r>
                      <a:endParaRPr lang="zh-CN" sz="16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other supporting companies</a:t>
                      </a:r>
                      <a:endParaRPr lang="zh-CN" sz="1600" kern="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(min. 3)</a:t>
                      </a:r>
                      <a:endParaRPr lang="zh-CN" sz="16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status</a:t>
                      </a:r>
                      <a:endParaRPr lang="zh-CN" sz="1600" kern="1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</a:rPr>
                        <a:t>(new, ongoing, completed, stopped)</a:t>
                      </a:r>
                      <a:endParaRPr lang="zh-CN" sz="16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045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>
                          <a:effectLst/>
                        </a:rPr>
                        <a:t>24.25-29.5 GHz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>
                          <a:effectLst/>
                        </a:rPr>
                        <a:t>REL-15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>
                          <a:effectLst/>
                        </a:rPr>
                        <a:t>TBD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effectLst/>
                        </a:rPr>
                        <a:t>TBD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effectLst/>
                        </a:rPr>
                        <a:t>NTT DOCOMO, KDDI, SBM, CMCC, KT, SK Telecom, LG </a:t>
                      </a:r>
                      <a:r>
                        <a:rPr lang="en-GB" sz="1600" kern="100" dirty="0" err="1">
                          <a:effectLst/>
                        </a:rPr>
                        <a:t>Uplus</a:t>
                      </a:r>
                      <a:r>
                        <a:rPr lang="en-GB" sz="1600" kern="100" dirty="0">
                          <a:effectLst/>
                        </a:rPr>
                        <a:t>, </a:t>
                      </a:r>
                      <a:r>
                        <a:rPr lang="en-GB" sz="1600" kern="100" dirty="0" err="1">
                          <a:effectLst/>
                        </a:rPr>
                        <a:t>Etisalat</a:t>
                      </a:r>
                      <a:r>
                        <a:rPr lang="en-GB" sz="1600" kern="100" dirty="0">
                          <a:effectLst/>
                        </a:rPr>
                        <a:t>, Orange, Verizon, </a:t>
                      </a:r>
                      <a:r>
                        <a:rPr lang="en-GB" sz="1600" kern="100" dirty="0" err="1">
                          <a:effectLst/>
                        </a:rPr>
                        <a:t>T-mobile</a:t>
                      </a:r>
                      <a:r>
                        <a:rPr lang="en-GB" sz="1600" kern="100" dirty="0">
                          <a:effectLst/>
                        </a:rPr>
                        <a:t>, Telecom Italia, British Telecom, Deutsche Telekom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00" dirty="0">
                          <a:effectLst/>
                        </a:rPr>
                        <a:t>new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395536" y="4365104"/>
            <a:ext cx="8568952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2200" dirty="0"/>
              <a:t>In RAN4#82bis, several contributions </a:t>
            </a:r>
            <a:r>
              <a:rPr lang="en-US" altLang="zh-CN" sz="2200" dirty="0" smtClean="0"/>
              <a:t>were discussed for </a:t>
            </a:r>
            <a:r>
              <a:rPr lang="en-US" altLang="zh-CN" sz="2200" dirty="0"/>
              <a:t>above frequency ranges as </a:t>
            </a:r>
            <a:r>
              <a:rPr lang="en-US" altLang="zh-CN" sz="2200" dirty="0" smtClean="0"/>
              <a:t>listed </a:t>
            </a:r>
            <a:r>
              <a:rPr lang="en-US" altLang="zh-CN" sz="2200" dirty="0"/>
              <a:t>below:</a:t>
            </a:r>
          </a:p>
          <a:p>
            <a:pPr marL="0" indent="0">
              <a:buNone/>
            </a:pPr>
            <a:r>
              <a:rPr lang="en-US" altLang="zh-CN" sz="2200" dirty="0"/>
              <a:t>[1] R4-1703106, “</a:t>
            </a:r>
            <a:r>
              <a:rPr lang="en-GB" altLang="zh-CN" sz="2200" dirty="0" err="1"/>
              <a:t>mmW</a:t>
            </a:r>
            <a:r>
              <a:rPr lang="en-GB" altLang="zh-CN" sz="2200" dirty="0"/>
              <a:t> band arrangement”, Qualcomm</a:t>
            </a:r>
          </a:p>
          <a:p>
            <a:pPr marL="0" indent="0">
              <a:buNone/>
            </a:pPr>
            <a:r>
              <a:rPr lang="en-GB" altLang="zh-CN" sz="2200" dirty="0"/>
              <a:t>[2] R4-1702799, “Consideration on 28GHz band definition”, Samsung, KT, SKT, LGU+</a:t>
            </a:r>
          </a:p>
          <a:p>
            <a:pPr marL="0" indent="0">
              <a:buNone/>
            </a:pPr>
            <a:r>
              <a:rPr lang="en-GB" altLang="zh-CN" sz="2200" dirty="0"/>
              <a:t>[3] R4-1703976, “US 28GHz Frequency Band”, Verizon</a:t>
            </a:r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Font typeface="Arial" pitchFamily="34" charset="0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3341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WF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zh-CN" dirty="0" smtClean="0"/>
              <a:t>There were two proposals regarding band definition for 24.25 </a:t>
            </a:r>
            <a:r>
              <a:rPr lang="en-US" altLang="zh-CN" dirty="0"/>
              <a:t>- </a:t>
            </a:r>
            <a:r>
              <a:rPr lang="en-US" altLang="zh-CN" dirty="0" smtClean="0"/>
              <a:t>29.5GHz</a:t>
            </a:r>
            <a:endParaRPr lang="en-US" altLang="zh-CN" dirty="0"/>
          </a:p>
          <a:p>
            <a:pPr marL="800100" lvl="3" indent="-342900"/>
            <a:r>
              <a:rPr lang="en-US" altLang="zh-CN" dirty="0" smtClean="0"/>
              <a:t>Proposal 1 : 24.25 </a:t>
            </a:r>
            <a:r>
              <a:rPr lang="en-US" altLang="zh-CN" dirty="0"/>
              <a:t>- 27.5GHz  , 26.5 - </a:t>
            </a:r>
            <a:r>
              <a:rPr lang="en-US" altLang="zh-CN" dirty="0" smtClean="0"/>
              <a:t>29.5GHz</a:t>
            </a:r>
            <a:endParaRPr lang="en-US" altLang="zh-CN" dirty="0"/>
          </a:p>
          <a:p>
            <a:pPr marL="800100" lvl="3" indent="-342900"/>
            <a:r>
              <a:rPr lang="en-US" altLang="zh-CN" dirty="0" smtClean="0"/>
              <a:t>Proposal 2:  </a:t>
            </a:r>
            <a:r>
              <a:rPr lang="en-US" altLang="ko-KR" dirty="0"/>
              <a:t>27.5 GHz – 28.35 GHz </a:t>
            </a:r>
          </a:p>
          <a:p>
            <a:pPr marL="800100" lvl="3" indent="-342900"/>
            <a:endParaRPr lang="en-US" altLang="ko-KR" dirty="0"/>
          </a:p>
          <a:p>
            <a:pPr marL="342900" lvl="2" indent="-342900"/>
            <a:r>
              <a:rPr lang="en-US" altLang="zh-CN" dirty="0" smtClean="0"/>
              <a:t>Based </a:t>
            </a:r>
            <a:r>
              <a:rPr lang="en-US" altLang="zh-CN" dirty="0"/>
              <a:t>on technical </a:t>
            </a:r>
            <a:r>
              <a:rPr lang="en-US" altLang="zh-CN" dirty="0" smtClean="0"/>
              <a:t>inputs, RAN4 </a:t>
            </a:r>
            <a:r>
              <a:rPr lang="en-US" altLang="zh-CN" dirty="0"/>
              <a:t>will decide </a:t>
            </a:r>
            <a:r>
              <a:rPr lang="en-US" altLang="zh-CN" dirty="0" smtClean="0"/>
              <a:t>one </a:t>
            </a:r>
            <a:r>
              <a:rPr lang="en-US" altLang="zh-CN" dirty="0"/>
              <a:t>option </a:t>
            </a:r>
            <a:r>
              <a:rPr lang="en-US" altLang="zh-CN" dirty="0" smtClean="0"/>
              <a:t>between below two options by RAN4 </a:t>
            </a:r>
            <a:r>
              <a:rPr lang="en-US" altLang="zh-CN" dirty="0"/>
              <a:t>#</a:t>
            </a:r>
            <a:r>
              <a:rPr lang="en-US" altLang="zh-CN" dirty="0" smtClean="0"/>
              <a:t>83 </a:t>
            </a:r>
          </a:p>
          <a:p>
            <a:pPr marL="800100" lvl="3" indent="-342900"/>
            <a:r>
              <a:rPr lang="en-US" altLang="zh-CN" dirty="0" smtClean="0"/>
              <a:t>Option 1 : proposal 1 only </a:t>
            </a:r>
          </a:p>
          <a:p>
            <a:pPr marL="800100" lvl="3" indent="-342900"/>
            <a:r>
              <a:rPr lang="en-US" altLang="zh-CN" dirty="0" smtClean="0"/>
              <a:t>Option 2 : proposal 1 &amp; 2</a:t>
            </a:r>
            <a:endParaRPr lang="en-US" altLang="zh-CN" dirty="0"/>
          </a:p>
          <a:p>
            <a:pPr lvl="2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7259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244</Words>
  <Application>Microsoft Office PowerPoint</Application>
  <PresentationFormat>화면 슬라이드 쇼(4:3)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主题</vt:lpstr>
      <vt:lpstr>WF on 28GHz spectrum </vt:lpstr>
      <vt:lpstr>Background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Band plan for frequency range 24.25GHz ~29.5 GHz</dc:title>
  <dc:creator>Administrator</dc:creator>
  <cp:lastModifiedBy>KT</cp:lastModifiedBy>
  <cp:revision>27</cp:revision>
  <dcterms:created xsi:type="dcterms:W3CDTF">2017-04-04T00:15:50Z</dcterms:created>
  <dcterms:modified xsi:type="dcterms:W3CDTF">2017-04-06T01:02:13Z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A27793D690CCD30776C89F226D19CB02925AF1C119D00D7AF945A075274BCFA3</vt:lpwstr>
  </property>
  <property fmtid="{D5CDD505-2E9C-101B-9397-08002B2CF9AE}" pid="2" name="NSCPROP">
    <vt:lpwstr>NSCCustomProperty</vt:lpwstr>
  </property>
</Properties>
</file>