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55" r:id="rId6"/>
    <p:sldId id="364" r:id="rId7"/>
    <p:sldId id="363"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3" d="100"/>
          <a:sy n="83" d="100"/>
        </p:scale>
        <p:origin x="1536"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17.02.2017</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2/17/2017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2/17/2017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2/17/2017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2/17/2017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2/17/2017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2/17/2017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2/17/2017</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2/17/2017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2/17/2017</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2/17/2017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2/17/2017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2/17/2017</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WF on Enhanced CRS-IM </a:t>
            </a:r>
            <a:br>
              <a:rPr lang="en-GB" altLang="en-US" sz="4000" dirty="0"/>
            </a:br>
            <a:r>
              <a:rPr lang="en-GB" altLang="en-US" sz="4000" dirty="0"/>
              <a:t>Network Assistance</a:t>
            </a:r>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r>
              <a:rPr lang="en-US" altLang="en-US" sz="2800" dirty="0" smtClean="0">
                <a:solidFill>
                  <a:srgbClr val="898989"/>
                </a:solidFill>
              </a:rPr>
              <a:t>LGE, Ericsson, ….</a:t>
            </a:r>
            <a:endParaRPr lang="en-US" altLang="en-US" sz="2800" dirty="0">
              <a:solidFill>
                <a:srgbClr val="898989"/>
              </a:solidFill>
            </a:endParaRPr>
          </a:p>
        </p:txBody>
      </p:sp>
      <p:sp>
        <p:nvSpPr>
          <p:cNvPr id="3076" name="TextBox 3"/>
          <p:cNvSpPr txBox="1">
            <a:spLocks noChangeArrowheads="1"/>
          </p:cNvSpPr>
          <p:nvPr/>
        </p:nvSpPr>
        <p:spPr bwMode="auto">
          <a:xfrm>
            <a:off x="296863" y="323850"/>
            <a:ext cx="381463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a:t>8</a:t>
            </a:r>
            <a:r>
              <a:rPr lang="en-US" altLang="zh-CN" sz="1800" b="1" dirty="0"/>
              <a:t>2</a:t>
            </a:r>
            <a:br>
              <a:rPr lang="en-US" altLang="zh-CN" sz="1800" b="1" dirty="0"/>
            </a:br>
            <a:r>
              <a:rPr lang="en-US" sz="1800" b="1" dirty="0"/>
              <a:t>Athens, Greece, 13 - 17 February 2017</a:t>
            </a:r>
            <a:endParaRPr lang="en-GB" sz="1800" b="1" dirty="0"/>
          </a:p>
          <a:p>
            <a:pPr eaLnBrk="1" hangingPunct="1">
              <a:spcBef>
                <a:spcPct val="0"/>
              </a:spcBef>
              <a:buFontTx/>
              <a:buNone/>
            </a:pPr>
            <a:r>
              <a:rPr lang="en-US" altLang="zh-CN" sz="1800" b="1" dirty="0"/>
              <a:t>Agenda Item: </a:t>
            </a:r>
            <a:r>
              <a:rPr lang="en-GB" sz="1800" b="1" dirty="0"/>
              <a:t>7.31</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R4-1702452</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 (1)</a:t>
            </a:r>
          </a:p>
        </p:txBody>
      </p:sp>
      <p:sp>
        <p:nvSpPr>
          <p:cNvPr id="3" name="Content Placeholder 2"/>
          <p:cNvSpPr>
            <a:spLocks noGrp="1"/>
          </p:cNvSpPr>
          <p:nvPr>
            <p:ph idx="1"/>
          </p:nvPr>
        </p:nvSpPr>
        <p:spPr/>
        <p:txBody>
          <a:bodyPr/>
          <a:lstStyle/>
          <a:p>
            <a:r>
              <a:rPr lang="en-GB" sz="2000" dirty="0"/>
              <a:t>To mitigate the interference for the CRS from the neighbouring cell UE needs information on the following neighbouring cell parameters:</a:t>
            </a:r>
          </a:p>
          <a:p>
            <a:pPr lvl="1"/>
            <a:r>
              <a:rPr lang="en-GB" sz="1800" i="1" u="sng" dirty="0"/>
              <a:t>Physical Cell ID</a:t>
            </a:r>
            <a:r>
              <a:rPr lang="en-GB" sz="1800" i="1" dirty="0"/>
              <a:t>: this information is required to derive CRS sequence and CRS RE mapping</a:t>
            </a:r>
            <a:endParaRPr lang="en-GB" sz="1800" dirty="0"/>
          </a:p>
          <a:p>
            <a:pPr lvl="1"/>
            <a:r>
              <a:rPr lang="en-GB" sz="1800" i="1" u="sng" dirty="0"/>
              <a:t>Number of CRS APs</a:t>
            </a:r>
            <a:r>
              <a:rPr lang="en-GB" sz="1800" i="1" dirty="0"/>
              <a:t>: together with Cell ID this information allows to derive CRS RE mapping</a:t>
            </a:r>
            <a:endParaRPr lang="en-GB" sz="1800" dirty="0"/>
          </a:p>
          <a:p>
            <a:pPr lvl="1"/>
            <a:r>
              <a:rPr lang="en-GB" sz="1800" i="1" u="sng" dirty="0"/>
              <a:t>MBSFN subframe configuration</a:t>
            </a:r>
            <a:r>
              <a:rPr lang="en-GB" sz="1800" i="1" dirty="0"/>
              <a:t>: this information allows UE to adjust behaviour for the MBSFN subframes, where CRS may be present in the control region only.</a:t>
            </a:r>
            <a:endParaRPr lang="en-GB" sz="18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2461164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Background (2)</a:t>
            </a:r>
          </a:p>
        </p:txBody>
      </p:sp>
      <p:sp>
        <p:nvSpPr>
          <p:cNvPr id="3" name="Content Placeholder 2"/>
          <p:cNvSpPr>
            <a:spLocks noGrp="1"/>
          </p:cNvSpPr>
          <p:nvPr>
            <p:ph idx="1"/>
          </p:nvPr>
        </p:nvSpPr>
        <p:spPr/>
        <p:txBody>
          <a:bodyPr/>
          <a:lstStyle/>
          <a:p>
            <a:pPr algn="just"/>
            <a:r>
              <a:rPr lang="en-GB" sz="2000" dirty="0"/>
              <a:t>For Rel-13 CRS-IM eNB is expected to provide UE CRS Assistance information using RRC signalling (CRS-AssistanceInfo-r13  IE)</a:t>
            </a:r>
          </a:p>
          <a:p>
            <a:pPr lvl="1" algn="just"/>
            <a:r>
              <a:rPr lang="en-US" sz="1600" dirty="0"/>
              <a:t>CRS assistance RRC signalling may result in non-marginal overhead in case of dense multi-carrier deployments.</a:t>
            </a:r>
          </a:p>
          <a:p>
            <a:pPr lvl="1" algn="just"/>
            <a:r>
              <a:rPr lang="en-US" sz="1600" dirty="0"/>
              <a:t>The CRS Assistance parameters can be similar for multiple different cells in one network</a:t>
            </a:r>
          </a:p>
          <a:p>
            <a:pPr lvl="1" algn="just"/>
            <a:r>
              <a:rPr lang="en-US" sz="1600" dirty="0"/>
              <a:t>MBSFN subframe configurations may not be commonly used in all networks</a:t>
            </a:r>
          </a:p>
          <a:p>
            <a:pPr algn="just"/>
            <a:r>
              <a:rPr lang="en-US" sz="2000" dirty="0"/>
              <a:t>UEs may be capable of blind detection of neighboring cell PCID and number of CRS APs. Detection of neighboring cell MBSFN subframe configuration may impose higher complexity and may be unreliable under certain scenarios.</a:t>
            </a:r>
          </a:p>
          <a:p>
            <a:pPr lvl="1" algn="just"/>
            <a:endParaRPr lang="en-US" sz="1600" dirty="0"/>
          </a:p>
          <a:p>
            <a:pPr algn="just"/>
            <a:endParaRPr lang="en-GB" sz="2000" dirty="0"/>
          </a:p>
          <a:p>
            <a:endParaRPr lang="en-GB"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2410961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endParaRPr lang="en-GB" dirty="0"/>
          </a:p>
        </p:txBody>
      </p:sp>
      <p:sp>
        <p:nvSpPr>
          <p:cNvPr id="3" name="Content Placeholder 2"/>
          <p:cNvSpPr>
            <a:spLocks noGrp="1"/>
          </p:cNvSpPr>
          <p:nvPr>
            <p:ph idx="1"/>
          </p:nvPr>
        </p:nvSpPr>
        <p:spPr/>
        <p:txBody>
          <a:bodyPr/>
          <a:lstStyle/>
          <a:p>
            <a:pPr lvl="0" algn="just"/>
            <a:r>
              <a:rPr lang="en-US" sz="2000" dirty="0"/>
              <a:t>Investigate possible solutions to reduce the CRS assistance signalling overhead for CRS-IM</a:t>
            </a:r>
          </a:p>
          <a:p>
            <a:pPr lvl="0" algn="just"/>
            <a:r>
              <a:rPr lang="en-US" sz="2000" dirty="0"/>
              <a:t>Candidate solutions</a:t>
            </a:r>
          </a:p>
          <a:p>
            <a:pPr lvl="1" algn="just"/>
            <a:r>
              <a:rPr lang="en-US" sz="1600" dirty="0"/>
              <a:t>Solution #1: </a:t>
            </a:r>
          </a:p>
          <a:p>
            <a:pPr lvl="2" algn="just"/>
            <a:r>
              <a:rPr lang="en-US" sz="1600" dirty="0"/>
              <a:t>Introduce optional UE capability of CRS assistance information blind detection of PCID and Number of CRS APs. </a:t>
            </a:r>
          </a:p>
          <a:p>
            <a:pPr lvl="3" algn="just"/>
            <a:r>
              <a:rPr lang="en-US" sz="1400" dirty="0"/>
              <a:t>No MBSFN subframe configuration blind detection is used</a:t>
            </a:r>
          </a:p>
          <a:p>
            <a:pPr lvl="3" algn="just"/>
            <a:r>
              <a:rPr lang="en-US" sz="1400" dirty="0"/>
              <a:t>Companies are encouraged to provide analysis on reliability of blind detection of Number of CRS APs</a:t>
            </a:r>
          </a:p>
          <a:p>
            <a:pPr lvl="2" algn="just"/>
            <a:r>
              <a:rPr lang="en-US" sz="1600" dirty="0" err="1"/>
              <a:t>eNBs</a:t>
            </a:r>
            <a:r>
              <a:rPr lang="en-US" sz="1600" dirty="0"/>
              <a:t> provide CRS Assistance to the blind detection capable UEs only when </a:t>
            </a:r>
          </a:p>
          <a:p>
            <a:pPr lvl="3" algn="just"/>
            <a:r>
              <a:rPr lang="en-US" sz="1400" dirty="0"/>
              <a:t>Option A: neighboring cell use MBSFN subframes </a:t>
            </a:r>
          </a:p>
          <a:p>
            <a:pPr lvl="3" algn="just"/>
            <a:r>
              <a:rPr lang="en-US" sz="1400" dirty="0"/>
              <a:t>Option B: neighboring cells MBSFN configuration is different from the serving cell</a:t>
            </a:r>
          </a:p>
          <a:p>
            <a:pPr lvl="1" algn="just"/>
            <a:r>
              <a:rPr lang="en-US" sz="1600" dirty="0"/>
              <a:t>Solution #2:</a:t>
            </a:r>
          </a:p>
          <a:p>
            <a:pPr lvl="2" algn="just"/>
            <a:r>
              <a:rPr lang="en-US" sz="1600" dirty="0" err="1"/>
              <a:t>eNBs</a:t>
            </a:r>
            <a:r>
              <a:rPr lang="en-US" sz="1600" dirty="0"/>
              <a:t> provide reduced size CRS assistance information for the cells using same configuration as the serving cell</a:t>
            </a:r>
          </a:p>
          <a:p>
            <a:pPr lvl="1" algn="just"/>
            <a:r>
              <a:rPr lang="en-US" sz="1600" dirty="0"/>
              <a:t>Other solutions are not precluded</a:t>
            </a:r>
          </a:p>
          <a:p>
            <a:pPr algn="just"/>
            <a:r>
              <a:rPr lang="en-US" sz="2200" dirty="0"/>
              <a:t>If no further solution is to be agreed the </a:t>
            </a:r>
            <a:r>
              <a:rPr lang="en-US" sz="2200" dirty="0" err="1"/>
              <a:t>eNBs</a:t>
            </a:r>
            <a:r>
              <a:rPr lang="en-US" sz="2200" dirty="0"/>
              <a:t> provide the same CRS-assistant info as legacy Rel-13 CRS-IM.</a:t>
            </a:r>
          </a:p>
          <a:p>
            <a:pPr algn="just"/>
            <a:endParaRPr lang="en-US" sz="2200" dirty="0"/>
          </a:p>
          <a:p>
            <a:pPr algn="just"/>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23574600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200F65EB-5730-43A8-9AFA-15BFC5DC8F7F}">
  <ds:schemaRefs>
    <ds:schemaRef ds:uri="http://schemas.microsoft.com/office/2006/documentManagement/types"/>
    <ds:schemaRef ds:uri="66EEDB98-F073-460B-B9B0-9643F9FE785E"/>
    <ds:schemaRef ds:uri="http://purl.org/dc/elements/1.1/"/>
    <ds:schemaRef ds:uri="http://purl.org/dc/terms/"/>
    <ds:schemaRef ds:uri="http://schemas.microsoft.com/office/infopath/2007/PartnerControls"/>
    <ds:schemaRef ds:uri="17c5c574-4f42-45b3-8a7f-77d8e859d074"/>
    <ds:schemaRef ds:uri="http://www.w3.org/XML/1998/namespace"/>
    <ds:schemaRef ds:uri="http://purl.org/dc/dcmityp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7534</TotalTime>
  <Words>349</Words>
  <Application>Microsoft Office PowerPoint</Application>
  <PresentationFormat>On-screen Show (4:3)</PresentationFormat>
  <Paragraphs>34</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SimSun</vt:lpstr>
      <vt:lpstr>Arial</vt:lpstr>
      <vt:lpstr>Calibri</vt:lpstr>
      <vt:lpstr>Office Theme</vt:lpstr>
      <vt:lpstr>WF on Enhanced CRS-IM  Network Assistance</vt:lpstr>
      <vt:lpstr>Background (1)</vt:lpstr>
      <vt:lpstr>Background (2)</vt:lpstr>
      <vt:lpstr>Way Forward</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cp:keywords>
  <cp:lastModifiedBy>Intel user</cp:lastModifiedBy>
  <cp:revision>679</cp:revision>
  <dcterms:created xsi:type="dcterms:W3CDTF">2013-05-13T16:02:00Z</dcterms:created>
  <dcterms:modified xsi:type="dcterms:W3CDTF">2017-02-17T09:07:43Z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2016-11-16 13:03:46Z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1479483889</vt:lpwstr>
  </property>
</Properties>
</file>