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0" r:id="rId3"/>
    <p:sldId id="281" r:id="rId4"/>
    <p:sldId id="286" r:id="rId5"/>
    <p:sldId id="282" r:id="rId6"/>
    <p:sldId id="284" r:id="rId7"/>
    <p:sldId id="285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39" autoAdjust="0"/>
    <p:restoredTop sz="94660"/>
  </p:normalViewPr>
  <p:slideViewPr>
    <p:cSldViewPr>
      <p:cViewPr>
        <p:scale>
          <a:sx n="75" d="100"/>
          <a:sy n="75" d="100"/>
        </p:scale>
        <p:origin x="-3036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B2EE4-A4BA-4B10-A9B5-B2DD35C27306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52034-F0E7-4B87-92CC-D5021AD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54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NR subcarrier spacing and Channel bandwidth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77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#82</a:t>
            </a:r>
            <a:r>
              <a:rPr lang="en-GB" altLang="ja-JP" dirty="0"/>
              <a:t> </a:t>
            </a:r>
            <a:endParaRPr lang="ja-JP" altLang="ja-JP" dirty="0"/>
          </a:p>
          <a:p>
            <a:r>
              <a:rPr lang="en-GB" altLang="ja-JP" b="1" dirty="0"/>
              <a:t>Athens, Greece, 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17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February,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R4-1702096</a:t>
            </a:r>
            <a:endParaRPr lang="en-US" altLang="ja-JP" b="1" dirty="0"/>
          </a:p>
          <a:p>
            <a:r>
              <a:rPr lang="en-US" altLang="ja-JP" b="1" dirty="0"/>
              <a:t>Agenda item:</a:t>
            </a:r>
            <a:r>
              <a:rPr lang="en-US" altLang="ja-JP" dirty="0"/>
              <a:t>	10.2</a:t>
            </a:r>
            <a:endParaRPr lang="ja-JP" altLang="ja-JP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3810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Back ground (SCS)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Following SCSs are proposed in this meeting</a:t>
            </a:r>
          </a:p>
          <a:p>
            <a:pPr lvl="1"/>
            <a:r>
              <a:rPr kumimoji="1" lang="en-US" altLang="ja-JP" sz="2000" dirty="0"/>
              <a:t>For sub 6GHz, 15k, 30k, and 60k are included in </a:t>
            </a:r>
            <a:r>
              <a:rPr lang="en-US" altLang="ja-JP" sz="2000" dirty="0"/>
              <a:t>all companies’ proposals</a:t>
            </a:r>
          </a:p>
          <a:p>
            <a:pPr lvl="1"/>
            <a:r>
              <a:rPr kumimoji="1" lang="en-US" altLang="ja-JP" sz="2000" dirty="0"/>
              <a:t>For above 6GHz, 60k, 120k and 240k are included in most companies’ proposals</a:t>
            </a:r>
            <a:endParaRPr kumimoji="1" lang="ja-JP" altLang="en-US" sz="20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787203"/>
              </p:ext>
            </p:extLst>
          </p:nvPr>
        </p:nvGraphicFramePr>
        <p:xfrm>
          <a:off x="817567" y="2501588"/>
          <a:ext cx="7704856" cy="370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646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R4-170xxxx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Qualcomm (1797)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Nokia (0724)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Ericsson (1166)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Huawei (1314)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Intel (2031)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6" name="直線コネクタ 5"/>
          <p:cNvCxnSpPr/>
          <p:nvPr/>
        </p:nvCxnSpPr>
        <p:spPr>
          <a:xfrm>
            <a:off x="4970029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3193831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4081930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5858128" y="2861628"/>
            <a:ext cx="0" cy="334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6746227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7634326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>
            <a:off x="8522423" y="2861628"/>
            <a:ext cx="0" cy="2952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09991" y="262585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2GHz</a:t>
            </a:r>
            <a:endParaRPr kumimoji="1" lang="ja-JP" altLang="en-US" sz="1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702079" y="2625859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2.5GHz</a:t>
            </a:r>
            <a:endParaRPr kumimoji="1" lang="ja-JP" altLang="en-US" sz="14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591394" y="2625859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3.5GHz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563542" y="262585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6GHz</a:t>
            </a:r>
            <a:endParaRPr kumimoji="1" lang="ja-JP" altLang="en-US" sz="14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446688" y="2625859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24GHz</a:t>
            </a:r>
            <a:endParaRPr kumimoji="1" lang="ja-JP" altLang="en-US" sz="14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273904" y="2625859"/>
            <a:ext cx="800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43.5GHz</a:t>
            </a:r>
            <a:endParaRPr kumimoji="1" lang="ja-JP" altLang="en-US" sz="14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099157" y="2625859"/>
            <a:ext cx="800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52.3GHz</a:t>
            </a:r>
            <a:endParaRPr kumimoji="1" lang="ja-JP" altLang="en-US" sz="1400" dirty="0"/>
          </a:p>
        </p:txBody>
      </p:sp>
      <p:sp>
        <p:nvSpPr>
          <p:cNvPr id="21" name="正方形/長方形 20"/>
          <p:cNvSpPr/>
          <p:nvPr/>
        </p:nvSpPr>
        <p:spPr>
          <a:xfrm>
            <a:off x="2291635" y="2933635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15k, 30k, 60k</a:t>
            </a:r>
            <a:endParaRPr kumimoji="1" lang="ja-JP" altLang="en-US" sz="1400" dirty="0"/>
          </a:p>
        </p:txBody>
      </p:sp>
      <p:sp>
        <p:nvSpPr>
          <p:cNvPr id="22" name="正方形/長方形 21"/>
          <p:cNvSpPr/>
          <p:nvPr/>
        </p:nvSpPr>
        <p:spPr>
          <a:xfrm>
            <a:off x="2310685" y="5175433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15k, 30k, 60k</a:t>
            </a:r>
            <a:endParaRPr kumimoji="1" lang="ja-JP" altLang="en-US" sz="1400" dirty="0"/>
          </a:p>
        </p:txBody>
      </p:sp>
      <p:sp>
        <p:nvSpPr>
          <p:cNvPr id="23" name="正方形/長方形 22"/>
          <p:cNvSpPr/>
          <p:nvPr/>
        </p:nvSpPr>
        <p:spPr>
          <a:xfrm>
            <a:off x="2310685" y="5544998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15k, 30k, 60k</a:t>
            </a:r>
            <a:endParaRPr kumimoji="1" lang="ja-JP" altLang="en-US" sz="1400" dirty="0"/>
          </a:p>
        </p:txBody>
      </p:sp>
      <p:sp>
        <p:nvSpPr>
          <p:cNvPr id="24" name="正方形/長方形 23"/>
          <p:cNvSpPr/>
          <p:nvPr/>
        </p:nvSpPr>
        <p:spPr>
          <a:xfrm>
            <a:off x="2301160" y="3312726"/>
            <a:ext cx="1745818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15k</a:t>
            </a:r>
            <a:endParaRPr kumimoji="1" lang="ja-JP" altLang="en-US" sz="1400" dirty="0"/>
          </a:p>
        </p:txBody>
      </p:sp>
      <p:sp>
        <p:nvSpPr>
          <p:cNvPr id="25" name="正方形/長方形 24"/>
          <p:cNvSpPr/>
          <p:nvPr/>
        </p:nvSpPr>
        <p:spPr>
          <a:xfrm>
            <a:off x="3229163" y="3697173"/>
            <a:ext cx="1745818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30k</a:t>
            </a:r>
            <a:endParaRPr kumimoji="1" lang="ja-JP" altLang="en-US" sz="1400" dirty="0"/>
          </a:p>
        </p:txBody>
      </p:sp>
      <p:sp>
        <p:nvSpPr>
          <p:cNvPr id="26" name="正方形/長方形 25"/>
          <p:cNvSpPr/>
          <p:nvPr/>
        </p:nvSpPr>
        <p:spPr>
          <a:xfrm>
            <a:off x="4146216" y="4070930"/>
            <a:ext cx="2532573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60k</a:t>
            </a:r>
            <a:endParaRPr kumimoji="1" lang="ja-JP" altLang="en-US" sz="1400" dirty="0"/>
          </a:p>
        </p:txBody>
      </p:sp>
      <p:sp>
        <p:nvSpPr>
          <p:cNvPr id="27" name="正方形/長方形 26"/>
          <p:cNvSpPr/>
          <p:nvPr/>
        </p:nvSpPr>
        <p:spPr>
          <a:xfrm>
            <a:off x="4982596" y="4445804"/>
            <a:ext cx="3516670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120k</a:t>
            </a:r>
            <a:endParaRPr kumimoji="1" lang="ja-JP" altLang="en-US" sz="1400" dirty="0"/>
          </a:p>
        </p:txBody>
      </p:sp>
      <p:sp>
        <p:nvSpPr>
          <p:cNvPr id="28" name="正方形/長方形 27"/>
          <p:cNvSpPr/>
          <p:nvPr/>
        </p:nvSpPr>
        <p:spPr>
          <a:xfrm>
            <a:off x="4974981" y="4800535"/>
            <a:ext cx="3516670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240k</a:t>
            </a:r>
            <a:endParaRPr kumimoji="1" lang="ja-JP" altLang="en-US" sz="1400" dirty="0"/>
          </a:p>
        </p:txBody>
      </p:sp>
      <p:sp>
        <p:nvSpPr>
          <p:cNvPr id="29" name="正方形/長方形 28"/>
          <p:cNvSpPr/>
          <p:nvPr/>
        </p:nvSpPr>
        <p:spPr>
          <a:xfrm>
            <a:off x="6778670" y="2943994"/>
            <a:ext cx="1665356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120k, 240k</a:t>
            </a:r>
            <a:endParaRPr kumimoji="1" lang="ja-JP" altLang="en-US" sz="1400" dirty="0"/>
          </a:p>
        </p:txBody>
      </p:sp>
      <p:sp>
        <p:nvSpPr>
          <p:cNvPr id="30" name="正方形/長方形 29"/>
          <p:cNvSpPr/>
          <p:nvPr/>
        </p:nvSpPr>
        <p:spPr>
          <a:xfrm>
            <a:off x="5964535" y="5181818"/>
            <a:ext cx="2479491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60k, 120k, 240k, 480k (*)</a:t>
            </a:r>
            <a:endParaRPr kumimoji="1" lang="ja-JP" altLang="en-US" sz="1400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1278954" y="6335742"/>
            <a:ext cx="74366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/>
              <a:t>* These are a set of possibilities, not proposals. Final set will depend on evaluations 480k should not be precluded at this stage.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2310685" y="5930588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15k, 30k, 60k</a:t>
            </a:r>
            <a:endParaRPr kumimoji="1" lang="ja-JP" altLang="en-US" sz="1400" dirty="0"/>
          </a:p>
        </p:txBody>
      </p:sp>
      <p:sp>
        <p:nvSpPr>
          <p:cNvPr id="33" name="正方形/長方形 32"/>
          <p:cNvSpPr/>
          <p:nvPr/>
        </p:nvSpPr>
        <p:spPr>
          <a:xfrm>
            <a:off x="6778670" y="5921684"/>
            <a:ext cx="1665356" cy="2044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60k, 120k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96953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Back ground (CBW)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Following maximum CBWs are proposed in this meeting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070261"/>
              </p:ext>
            </p:extLst>
          </p:nvPr>
        </p:nvGraphicFramePr>
        <p:xfrm>
          <a:off x="817567" y="2501588"/>
          <a:ext cx="7704856" cy="370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646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R4-170xxxx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Qualcomm (1797)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Nokia (0724)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Samsung</a:t>
                      </a:r>
                      <a:r>
                        <a:rPr kumimoji="1" lang="en-US" altLang="ja-JP" sz="1200" baseline="0" dirty="0"/>
                        <a:t> </a:t>
                      </a:r>
                      <a:r>
                        <a:rPr kumimoji="1" lang="en-US" altLang="ja-JP" sz="1200" dirty="0"/>
                        <a:t>(1075)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MediaTek</a:t>
                      </a:r>
                      <a:r>
                        <a:rPr kumimoji="1" lang="en-US" altLang="ja-JP" sz="1200" dirty="0"/>
                        <a:t> (1824)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/>
                        <a:t>Intel (2031)</a:t>
                      </a:r>
                      <a:endParaRPr kumimoji="1" lang="ja-JP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6" name="直線コネクタ 5"/>
          <p:cNvCxnSpPr/>
          <p:nvPr/>
        </p:nvCxnSpPr>
        <p:spPr>
          <a:xfrm>
            <a:off x="4970029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3193831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4081930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5858128" y="2861628"/>
            <a:ext cx="0" cy="334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6746227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7634326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>
            <a:off x="8522423" y="2861628"/>
            <a:ext cx="0" cy="2952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09991" y="262585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2GHz</a:t>
            </a:r>
            <a:endParaRPr kumimoji="1" lang="ja-JP" altLang="en-US" sz="1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702079" y="2625859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2.5GHz</a:t>
            </a:r>
            <a:endParaRPr kumimoji="1" lang="ja-JP" altLang="en-US" sz="14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591394" y="2625859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3.5GHz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563542" y="262585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6GHz</a:t>
            </a:r>
            <a:endParaRPr kumimoji="1" lang="ja-JP" altLang="en-US" sz="14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446688" y="2625859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24GHz</a:t>
            </a:r>
            <a:endParaRPr kumimoji="1" lang="ja-JP" altLang="en-US" sz="14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273904" y="2625859"/>
            <a:ext cx="800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43.5GHz</a:t>
            </a:r>
            <a:endParaRPr kumimoji="1" lang="ja-JP" altLang="en-US" sz="14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099157" y="2625859"/>
            <a:ext cx="800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52.3GHz</a:t>
            </a:r>
            <a:endParaRPr kumimoji="1" lang="ja-JP" altLang="en-US" sz="1400" dirty="0"/>
          </a:p>
        </p:txBody>
      </p:sp>
      <p:sp>
        <p:nvSpPr>
          <p:cNvPr id="21" name="正方形/長方形 20"/>
          <p:cNvSpPr/>
          <p:nvPr/>
        </p:nvSpPr>
        <p:spPr>
          <a:xfrm>
            <a:off x="2291635" y="2933635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100M</a:t>
            </a:r>
            <a:endParaRPr kumimoji="1" lang="ja-JP" altLang="en-US" sz="1400" dirty="0"/>
          </a:p>
        </p:txBody>
      </p:sp>
      <p:sp>
        <p:nvSpPr>
          <p:cNvPr id="22" name="正方形/長方形 21"/>
          <p:cNvSpPr/>
          <p:nvPr/>
        </p:nvSpPr>
        <p:spPr>
          <a:xfrm>
            <a:off x="2310685" y="5175433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200M</a:t>
            </a:r>
            <a:endParaRPr kumimoji="1" lang="ja-JP" altLang="en-US" sz="1400" dirty="0"/>
          </a:p>
        </p:txBody>
      </p:sp>
      <p:sp>
        <p:nvSpPr>
          <p:cNvPr id="23" name="正方形/長方形 22"/>
          <p:cNvSpPr/>
          <p:nvPr/>
        </p:nvSpPr>
        <p:spPr>
          <a:xfrm>
            <a:off x="2310685" y="5544998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200M</a:t>
            </a:r>
            <a:endParaRPr kumimoji="1" lang="ja-JP" altLang="en-US" sz="1400" dirty="0"/>
          </a:p>
        </p:txBody>
      </p:sp>
      <p:sp>
        <p:nvSpPr>
          <p:cNvPr id="24" name="正方形/長方形 23"/>
          <p:cNvSpPr/>
          <p:nvPr/>
        </p:nvSpPr>
        <p:spPr>
          <a:xfrm>
            <a:off x="2301160" y="3312726"/>
            <a:ext cx="1745818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20M</a:t>
            </a:r>
            <a:endParaRPr kumimoji="1" lang="ja-JP" altLang="en-US" sz="1400" dirty="0"/>
          </a:p>
        </p:txBody>
      </p:sp>
      <p:sp>
        <p:nvSpPr>
          <p:cNvPr id="25" name="正方形/長方形 24"/>
          <p:cNvSpPr/>
          <p:nvPr/>
        </p:nvSpPr>
        <p:spPr>
          <a:xfrm>
            <a:off x="3229163" y="3697173"/>
            <a:ext cx="1745818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50M</a:t>
            </a:r>
            <a:endParaRPr kumimoji="1" lang="ja-JP" altLang="en-US" sz="1400" dirty="0"/>
          </a:p>
        </p:txBody>
      </p:sp>
      <p:sp>
        <p:nvSpPr>
          <p:cNvPr id="26" name="正方形/長方形 25"/>
          <p:cNvSpPr/>
          <p:nvPr/>
        </p:nvSpPr>
        <p:spPr>
          <a:xfrm>
            <a:off x="4146216" y="4070930"/>
            <a:ext cx="2532573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100M</a:t>
            </a:r>
            <a:endParaRPr kumimoji="1" lang="ja-JP" altLang="en-US" sz="1400" dirty="0"/>
          </a:p>
        </p:txBody>
      </p:sp>
      <p:sp>
        <p:nvSpPr>
          <p:cNvPr id="27" name="正方形/長方形 26"/>
          <p:cNvSpPr/>
          <p:nvPr/>
        </p:nvSpPr>
        <p:spPr>
          <a:xfrm>
            <a:off x="4982596" y="4445804"/>
            <a:ext cx="3516670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200M</a:t>
            </a:r>
            <a:endParaRPr kumimoji="1" lang="ja-JP" altLang="en-US" sz="1400" dirty="0"/>
          </a:p>
        </p:txBody>
      </p:sp>
      <p:sp>
        <p:nvSpPr>
          <p:cNvPr id="28" name="正方形/長方形 27"/>
          <p:cNvSpPr/>
          <p:nvPr/>
        </p:nvSpPr>
        <p:spPr>
          <a:xfrm>
            <a:off x="4974981" y="4800535"/>
            <a:ext cx="3516670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400M</a:t>
            </a:r>
            <a:endParaRPr kumimoji="1" lang="ja-JP" altLang="en-US" sz="1400" dirty="0"/>
          </a:p>
        </p:txBody>
      </p:sp>
      <p:sp>
        <p:nvSpPr>
          <p:cNvPr id="29" name="正方形/長方形 28"/>
          <p:cNvSpPr/>
          <p:nvPr/>
        </p:nvSpPr>
        <p:spPr>
          <a:xfrm>
            <a:off x="6778670" y="2943994"/>
            <a:ext cx="1665356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400M</a:t>
            </a:r>
            <a:endParaRPr kumimoji="1" lang="ja-JP" altLang="en-US" sz="1400" dirty="0"/>
          </a:p>
        </p:txBody>
      </p:sp>
      <p:sp>
        <p:nvSpPr>
          <p:cNvPr id="30" name="正方形/長方形 29"/>
          <p:cNvSpPr/>
          <p:nvPr/>
        </p:nvSpPr>
        <p:spPr>
          <a:xfrm>
            <a:off x="5964535" y="5181818"/>
            <a:ext cx="2479491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1G</a:t>
            </a:r>
            <a:endParaRPr kumimoji="1" lang="ja-JP" altLang="en-US" sz="1400" dirty="0"/>
          </a:p>
        </p:txBody>
      </p:sp>
      <p:sp>
        <p:nvSpPr>
          <p:cNvPr id="32" name="正方形/長方形 31"/>
          <p:cNvSpPr/>
          <p:nvPr/>
        </p:nvSpPr>
        <p:spPr>
          <a:xfrm>
            <a:off x="5959202" y="5546665"/>
            <a:ext cx="2479491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1G</a:t>
            </a:r>
            <a:endParaRPr kumimoji="1" lang="ja-JP" altLang="en-US" sz="1400" dirty="0"/>
          </a:p>
        </p:txBody>
      </p:sp>
      <p:sp>
        <p:nvSpPr>
          <p:cNvPr id="31" name="正方形/長方形 30"/>
          <p:cNvSpPr/>
          <p:nvPr/>
        </p:nvSpPr>
        <p:spPr>
          <a:xfrm>
            <a:off x="2310685" y="5914596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100M</a:t>
            </a:r>
            <a:endParaRPr kumimoji="1" lang="ja-JP" altLang="en-US" sz="1400" dirty="0"/>
          </a:p>
        </p:txBody>
      </p:sp>
      <p:sp>
        <p:nvSpPr>
          <p:cNvPr id="33" name="正方形/長方形 32"/>
          <p:cNvSpPr/>
          <p:nvPr/>
        </p:nvSpPr>
        <p:spPr>
          <a:xfrm>
            <a:off x="6778670" y="5914596"/>
            <a:ext cx="1660023" cy="2115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smtClean="0"/>
              <a:t>400M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799031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 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RAN1 made following agreement in this meeting.</a:t>
            </a:r>
            <a:endParaRPr kumimoji="1" lang="ja-JP" alt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71" y="2060848"/>
            <a:ext cx="8491609" cy="441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3229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WF on SCS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altLang="ja-JP" sz="1800" dirty="0"/>
              <a:t>For sub 6GHz</a:t>
            </a:r>
          </a:p>
          <a:p>
            <a:pPr lvl="1"/>
            <a:r>
              <a:rPr lang="en-US" altLang="ja-JP" sz="1800" dirty="0"/>
              <a:t>15kHz, 30kHz, and 60kHz are feasible SCS</a:t>
            </a:r>
          </a:p>
          <a:p>
            <a:pPr lvl="1"/>
            <a:endParaRPr lang="en-US" altLang="ja-JP" sz="1800" dirty="0"/>
          </a:p>
          <a:p>
            <a:r>
              <a:rPr lang="en-US" altLang="ja-JP" sz="1800" dirty="0"/>
              <a:t>For above 6GHz</a:t>
            </a:r>
          </a:p>
          <a:p>
            <a:pPr lvl="1"/>
            <a:r>
              <a:rPr lang="en-US" altLang="ja-JP" sz="1800" dirty="0"/>
              <a:t>RAN4 has not yet reached a decision on which SCS are feasible</a:t>
            </a:r>
          </a:p>
          <a:p>
            <a:pPr lvl="1"/>
            <a:r>
              <a:rPr lang="en-US" altLang="ja-JP" sz="1800" dirty="0"/>
              <a:t>60kHz, 120kHz and 240kHz are </a:t>
            </a:r>
            <a:r>
              <a:rPr lang="en-US" altLang="ja-JP" sz="1800" dirty="0" smtClean="0"/>
              <a:t>potential candidates </a:t>
            </a:r>
            <a:r>
              <a:rPr lang="en-US" altLang="ja-JP" sz="1800" dirty="0"/>
              <a:t>for SCS</a:t>
            </a:r>
          </a:p>
          <a:p>
            <a:pPr lvl="2"/>
            <a:r>
              <a:rPr lang="en-US" altLang="ja-JP" sz="1800" dirty="0"/>
              <a:t>Feasibility of 480kHz is FFS</a:t>
            </a:r>
          </a:p>
          <a:p>
            <a:pPr lvl="1"/>
            <a:r>
              <a:rPr lang="en-US" altLang="ja-JP" sz="1800" dirty="0"/>
              <a:t>Evaluation of feasible SCS should be made based on the phase noise model(s), CBW, FFT size, service to support etc.</a:t>
            </a:r>
          </a:p>
          <a:p>
            <a:endParaRPr lang="en-US" altLang="ja-JP" sz="1800" dirty="0" smtClean="0"/>
          </a:p>
          <a:p>
            <a:pPr marL="342900" lvl="1" indent="-342900"/>
            <a:r>
              <a:rPr lang="en-US" altLang="ja-JP" sz="1800" dirty="0" smtClean="0"/>
              <a:t>Which of the above mentioned SCSs are supported for NR bands will be discussed in WI phase.</a:t>
            </a:r>
          </a:p>
          <a:p>
            <a:pPr marL="742950" lvl="2" indent="-342900"/>
            <a:r>
              <a:rPr lang="en-US" altLang="ja-JP" sz="1800" dirty="0" smtClean="0"/>
              <a:t>SCSs mentioned above are not applicable to all bands</a:t>
            </a:r>
            <a:endParaRPr lang="en-US" altLang="ja-JP" sz="1800" dirty="0"/>
          </a:p>
          <a:p>
            <a:endParaRPr lang="en-US" altLang="ja-JP" sz="1800" dirty="0" smtClean="0"/>
          </a:p>
          <a:p>
            <a:r>
              <a:rPr lang="en-US" altLang="ja-JP" sz="1800" dirty="0" smtClean="0"/>
              <a:t>Note</a:t>
            </a:r>
            <a:r>
              <a:rPr lang="en-US" altLang="ja-JP" sz="1800" dirty="0"/>
              <a:t>: RAN4 discussion is for common or dedicated  data channel and is not applicable for special channel such as PRACH or sync channel, which is dependent on RAN1 progress.</a:t>
            </a:r>
          </a:p>
          <a:p>
            <a:endParaRPr lang="en-US" altLang="ja-JP" sz="1800" dirty="0" smtClean="0"/>
          </a:p>
        </p:txBody>
      </p:sp>
    </p:spTree>
    <p:extLst>
      <p:ext uri="{BB962C8B-B14F-4D97-AF65-F5344CB8AC3E}">
        <p14:creationId xmlns:p14="http://schemas.microsoft.com/office/powerpoint/2010/main" val="276577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WF on CBW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</p:spPr>
        <p:txBody>
          <a:bodyPr>
            <a:noAutofit/>
          </a:bodyPr>
          <a:lstStyle/>
          <a:p>
            <a:r>
              <a:rPr lang="en-US" altLang="ja-JP" sz="1600" dirty="0"/>
              <a:t>For sub 6GHz</a:t>
            </a:r>
          </a:p>
          <a:p>
            <a:pPr lvl="1"/>
            <a:r>
              <a:rPr lang="en-US" altLang="ja-JP" sz="1600" strike="sngStrike" dirty="0" smtClean="0"/>
              <a:t>Maximum </a:t>
            </a:r>
            <a:r>
              <a:rPr lang="en-US" altLang="ja-JP" sz="1600" strike="sngStrike" dirty="0"/>
              <a:t>CBW would be considered in range of 100MHz~200MHz</a:t>
            </a:r>
          </a:p>
          <a:p>
            <a:pPr lvl="1"/>
            <a:r>
              <a:rPr lang="en-US" altLang="ja-JP" sz="1600" dirty="0" smtClean="0">
                <a:solidFill>
                  <a:srgbClr val="FF0000"/>
                </a:solidFill>
              </a:rPr>
              <a:t>Maximum </a:t>
            </a:r>
            <a:r>
              <a:rPr lang="en-US" altLang="ja-JP" sz="1600" dirty="0">
                <a:solidFill>
                  <a:srgbClr val="FF0000"/>
                </a:solidFill>
              </a:rPr>
              <a:t>CBW </a:t>
            </a:r>
            <a:r>
              <a:rPr lang="en-US" altLang="ja-JP" sz="1600" dirty="0" smtClean="0">
                <a:solidFill>
                  <a:srgbClr val="FF0000"/>
                </a:solidFill>
              </a:rPr>
              <a:t>will </a:t>
            </a:r>
            <a:r>
              <a:rPr lang="en-US" altLang="ja-JP" sz="1600" dirty="0" smtClean="0">
                <a:solidFill>
                  <a:srgbClr val="FF0000"/>
                </a:solidFill>
              </a:rPr>
              <a:t>be further </a:t>
            </a:r>
            <a:r>
              <a:rPr lang="en-US" altLang="ja-JP" sz="1600" dirty="0" smtClean="0">
                <a:solidFill>
                  <a:srgbClr val="FF0000"/>
                </a:solidFill>
              </a:rPr>
              <a:t>studied </a:t>
            </a:r>
            <a:r>
              <a:rPr lang="en-US" altLang="ja-JP" sz="1600" dirty="0" smtClean="0">
                <a:solidFill>
                  <a:srgbClr val="0070C0"/>
                </a:solidFill>
              </a:rPr>
              <a:t>in range of 100MHz ~ 200MHz</a:t>
            </a:r>
            <a:r>
              <a:rPr lang="en-US" altLang="ja-JP" sz="1600" dirty="0" smtClean="0">
                <a:solidFill>
                  <a:srgbClr val="FF0000"/>
                </a:solidFill>
              </a:rPr>
              <a:t>.</a:t>
            </a:r>
            <a:endParaRPr lang="en-US" altLang="ja-JP" sz="1600" strike="sngStrike" dirty="0" smtClean="0">
              <a:solidFill>
                <a:srgbClr val="FF0000"/>
              </a:solidFill>
            </a:endParaRPr>
          </a:p>
          <a:p>
            <a:pPr lvl="1"/>
            <a:endParaRPr lang="en-US" altLang="ja-JP" sz="1600" dirty="0">
              <a:solidFill>
                <a:srgbClr val="FF0000"/>
              </a:solidFill>
            </a:endParaRPr>
          </a:p>
          <a:p>
            <a:pPr lvl="1"/>
            <a:endParaRPr lang="en-US" altLang="ja-JP" sz="1600" dirty="0"/>
          </a:p>
          <a:p>
            <a:r>
              <a:rPr lang="en-US" altLang="ja-JP" sz="1600" dirty="0"/>
              <a:t>For above 6GHz</a:t>
            </a:r>
          </a:p>
          <a:p>
            <a:pPr lvl="1"/>
            <a:r>
              <a:rPr lang="en-US" altLang="ja-JP" sz="1600" strike="sngStrike" dirty="0" smtClean="0"/>
              <a:t>Maximum </a:t>
            </a:r>
            <a:r>
              <a:rPr lang="en-US" altLang="ja-JP" sz="1600" strike="sngStrike" dirty="0"/>
              <a:t>CBW would be considered in range of </a:t>
            </a:r>
            <a:r>
              <a:rPr lang="en-US" altLang="ja-JP" sz="1600" strike="sngStrike" dirty="0" smtClean="0"/>
              <a:t>200MHz~1GHz</a:t>
            </a:r>
            <a:endParaRPr lang="en-US" altLang="ja-JP" sz="1600" strike="sngStrike" dirty="0"/>
          </a:p>
          <a:p>
            <a:pPr lvl="1"/>
            <a:r>
              <a:rPr lang="en-US" altLang="ja-JP" sz="1600" dirty="0">
                <a:solidFill>
                  <a:srgbClr val="FF0000"/>
                </a:solidFill>
              </a:rPr>
              <a:t>Maximum CBW will </a:t>
            </a:r>
            <a:r>
              <a:rPr lang="en-US" altLang="ja-JP" sz="1600" dirty="0" smtClean="0">
                <a:solidFill>
                  <a:srgbClr val="FF0000"/>
                </a:solidFill>
              </a:rPr>
              <a:t>be further </a:t>
            </a:r>
            <a:r>
              <a:rPr lang="en-US" altLang="ja-JP" sz="1600" dirty="0" smtClean="0">
                <a:solidFill>
                  <a:srgbClr val="FF0000"/>
                </a:solidFill>
              </a:rPr>
              <a:t>studied </a:t>
            </a:r>
            <a:r>
              <a:rPr lang="en-US" altLang="ja-JP" sz="1600" dirty="0" smtClean="0">
                <a:solidFill>
                  <a:srgbClr val="0070C0"/>
                </a:solidFill>
              </a:rPr>
              <a:t>in range of 100MHz ~ 1GHz</a:t>
            </a:r>
            <a:r>
              <a:rPr lang="en-US" altLang="ja-JP" sz="1600" dirty="0" smtClean="0">
                <a:solidFill>
                  <a:srgbClr val="0070C0"/>
                </a:solidFill>
              </a:rPr>
              <a:t>.</a:t>
            </a:r>
            <a:endParaRPr lang="en-US" altLang="ja-JP" sz="1600" strike="sngStrike" dirty="0">
              <a:solidFill>
                <a:srgbClr val="FF0000"/>
              </a:solidFill>
            </a:endParaRPr>
          </a:p>
          <a:p>
            <a:pPr lvl="1"/>
            <a:endParaRPr lang="en-US" altLang="ja-JP" sz="1600" dirty="0"/>
          </a:p>
          <a:p>
            <a:r>
              <a:rPr lang="en-US" altLang="ja-JP" sz="1600" dirty="0" smtClean="0"/>
              <a:t>Maximum </a:t>
            </a:r>
            <a:r>
              <a:rPr lang="en-US" altLang="ja-JP" sz="1600" dirty="0"/>
              <a:t>CBW to be supported for NR bands will be discussed</a:t>
            </a:r>
            <a:r>
              <a:rPr lang="en-US" altLang="ja-JP" sz="1600" strike="sngStrike" dirty="0"/>
              <a:t> </a:t>
            </a:r>
            <a:r>
              <a:rPr lang="en-US" altLang="ja-JP" sz="1600" dirty="0"/>
              <a:t>in WI phase</a:t>
            </a:r>
          </a:p>
          <a:p>
            <a:pPr marL="800100" lvl="3" indent="-342900"/>
            <a:r>
              <a:rPr lang="en-US" altLang="ja-JP" sz="1600" dirty="0"/>
              <a:t>Maximum CBW mentioned above may be not applicable to all bands, e.g. for low frequency bands</a:t>
            </a:r>
          </a:p>
          <a:p>
            <a:pPr marL="800100" lvl="3" indent="-342900"/>
            <a:r>
              <a:rPr lang="en-US" altLang="ja-JP" sz="1600" dirty="0"/>
              <a:t>In case operator has spectrum higher than the maximum CBW, CA can be used to utilize whole spectrum</a:t>
            </a:r>
          </a:p>
          <a:p>
            <a:pPr lvl="1"/>
            <a:endParaRPr lang="en-US" altLang="ja-JP" sz="1600" dirty="0"/>
          </a:p>
          <a:p>
            <a:r>
              <a:rPr lang="en-US" altLang="ja-JP" sz="1600" dirty="0" smtClean="0"/>
              <a:t>Subsets </a:t>
            </a:r>
            <a:r>
              <a:rPr lang="en-US" altLang="ja-JP" sz="1600" dirty="0"/>
              <a:t>of CBW </a:t>
            </a:r>
            <a:r>
              <a:rPr lang="en-US" altLang="ja-JP" sz="1600" dirty="0" smtClean="0"/>
              <a:t>will </a:t>
            </a:r>
            <a:r>
              <a:rPr lang="en-US" altLang="ja-JP" sz="1600" dirty="0"/>
              <a:t>be discussed in WI phase</a:t>
            </a:r>
            <a:r>
              <a:rPr lang="en-US" altLang="ja-JP" sz="1600" dirty="0" smtClean="0"/>
              <a:t>.</a:t>
            </a:r>
          </a:p>
          <a:p>
            <a:endParaRPr lang="en-US" altLang="ja-JP" sz="1600" dirty="0" smtClean="0"/>
          </a:p>
          <a:p>
            <a:endParaRPr lang="en-US" altLang="ja-JP" sz="1600" dirty="0" smtClean="0"/>
          </a:p>
          <a:p>
            <a:pPr marL="0" indent="0">
              <a:buNone/>
            </a:pPr>
            <a:r>
              <a:rPr lang="en-US" altLang="ja-JP" sz="1600" dirty="0" smtClean="0"/>
              <a:t> 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231716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WF </a:t>
            </a:r>
            <a:r>
              <a:rPr lang="en-US" altLang="ja-JP" dirty="0"/>
              <a:t> FFT size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For the maximum FFT </a:t>
            </a:r>
            <a:r>
              <a:rPr lang="en-US" altLang="ja-JP" sz="2400" dirty="0"/>
              <a:t>size</a:t>
            </a:r>
          </a:p>
          <a:p>
            <a:pPr lvl="1"/>
            <a:r>
              <a:rPr lang="en-US" altLang="ja-JP" sz="2400" dirty="0" smtClean="0"/>
              <a:t>4096 </a:t>
            </a:r>
            <a:r>
              <a:rPr lang="en-US" altLang="ja-JP" sz="2400" dirty="0"/>
              <a:t>FFT size is feasible </a:t>
            </a:r>
          </a:p>
          <a:p>
            <a:pPr lvl="1"/>
            <a:r>
              <a:rPr lang="en-US" altLang="ja-JP" sz="2400" dirty="0" smtClean="0"/>
              <a:t>feasibility of </a:t>
            </a:r>
            <a:r>
              <a:rPr lang="en-US" altLang="ja-JP" sz="2400" dirty="0"/>
              <a:t>8192 FFT size </a:t>
            </a:r>
            <a:r>
              <a:rPr lang="en-US" altLang="ja-JP" sz="2400" dirty="0" smtClean="0"/>
              <a:t>is FFS</a:t>
            </a:r>
            <a:endParaRPr lang="en-US" altLang="ja-JP" sz="2400" dirty="0"/>
          </a:p>
          <a:p>
            <a:pPr lvl="1" algn="r"/>
            <a:endParaRPr lang="en-US" altLang="ja-JP" sz="2400" dirty="0"/>
          </a:p>
          <a:p>
            <a:r>
              <a:rPr lang="en-US" altLang="ja-JP" sz="2400" dirty="0" smtClean="0"/>
              <a:t>Note</a:t>
            </a:r>
            <a:r>
              <a:rPr lang="en-US" altLang="ja-JP" sz="2400" dirty="0"/>
              <a:t>: there is no mandate on UE and BS implementation with respect to FFT size.</a:t>
            </a:r>
          </a:p>
          <a:p>
            <a:pPr marL="0" indent="0">
              <a:buNone/>
            </a:pPr>
            <a:r>
              <a:rPr lang="en-US" altLang="ja-JP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4554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</TotalTime>
  <Words>506</Words>
  <Application>Microsoft Office PowerPoint</Application>
  <PresentationFormat>画面に合わせる (4:3)</PresentationFormat>
  <Paragraphs>106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テーマ</vt:lpstr>
      <vt:lpstr>WF on NR subcarrier spacing and Channel bandwidth</vt:lpstr>
      <vt:lpstr>Back ground (SCS)</vt:lpstr>
      <vt:lpstr>Back ground (CBW)</vt:lpstr>
      <vt:lpstr>Back ground</vt:lpstr>
      <vt:lpstr>WF on SCS</vt:lpstr>
      <vt:lpstr>WF on CBW</vt:lpstr>
      <vt:lpstr>WF  FFT size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エヌ・ティ・ティ・ドコモ情報システム部</cp:lastModifiedBy>
  <cp:revision>108</cp:revision>
  <dcterms:created xsi:type="dcterms:W3CDTF">2017-01-10T15:55:54Z</dcterms:created>
  <dcterms:modified xsi:type="dcterms:W3CDTF">2017-02-17T07:35:22Z</dcterms:modified>
</cp:coreProperties>
</file>