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2">
  <p:sldMasterIdLst>
    <p:sldMasterId id="2147483648" r:id="rId1"/>
  </p:sldMasterIdLst>
  <p:sldIdLst>
    <p:sldId id="256" r:id="rId2"/>
    <p:sldId id="257" r:id="rId3"/>
    <p:sldId id="261" r:id="rId4"/>
    <p:sldId id="258" r:id="rId5"/>
    <p:sldId id="260" r:id="rId6"/>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76" d="100"/>
          <a:sy n="76" d="100"/>
        </p:scale>
        <p:origin x="-1206" y="204"/>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5" Type="http://schemas.openxmlformats.org/officeDocument/2006/relationships/slide" Target="slides/slide4.xml"/><Relationship Id="rId1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a:t>单击此处编辑母版标题样式</a:t>
            </a:r>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2017/2/17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2017/2/17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2017/2/17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2017/2/17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2017/2/17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2017/2/17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530820CF-B880-4189-942D-D702A7CBA730}" type="datetimeFigureOut">
              <a:rPr lang="zh-CN" altLang="en-US" smtClean="0"/>
              <a:pPr/>
              <a:t>2017/2/17</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530820CF-B880-4189-942D-D702A7CBA730}" type="datetimeFigureOut">
              <a:rPr lang="zh-CN" altLang="en-US" smtClean="0"/>
              <a:pPr/>
              <a:t>2017/2/17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pPr/>
              <a:t>2017/2/17</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2017/2/17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2017/2/17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pPr/>
              <a:t>2017/2/17</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251520" y="188640"/>
            <a:ext cx="5616624" cy="1470025"/>
          </a:xfrm>
        </p:spPr>
        <p:txBody>
          <a:bodyPr>
            <a:normAutofit/>
          </a:bodyPr>
          <a:lstStyle/>
          <a:p>
            <a:pPr algn="l"/>
            <a:r>
              <a:rPr lang="en-US" altLang="zh-CN" sz="1800" dirty="0">
                <a:latin typeface="Arial Unicode MS" pitchFamily="50" charset="-127"/>
                <a:ea typeface="Arial Unicode MS" pitchFamily="50" charset="-127"/>
                <a:cs typeface="Arial Unicode MS" pitchFamily="50" charset="-127"/>
              </a:rPr>
              <a:t>3GPP TSG-RAN WG4 Meeting #</a:t>
            </a:r>
            <a:r>
              <a:rPr lang="en-US" altLang="zh-CN" sz="1800" dirty="0" smtClean="0">
                <a:latin typeface="Arial Unicode MS" pitchFamily="50" charset="-127"/>
                <a:ea typeface="Arial Unicode MS" pitchFamily="50" charset="-127"/>
                <a:cs typeface="Arial Unicode MS" pitchFamily="50" charset="-127"/>
              </a:rPr>
              <a:t>82 </a:t>
            </a:r>
            <a:r>
              <a:rPr lang="en-US" altLang="zh-CN" sz="1800" dirty="0">
                <a:latin typeface="Arial Unicode MS" pitchFamily="50" charset="-127"/>
                <a:ea typeface="Arial Unicode MS" pitchFamily="50" charset="-127"/>
                <a:cs typeface="Arial Unicode MS" pitchFamily="50" charset="-127"/>
              </a:rPr>
              <a:t/>
            </a:r>
            <a:br>
              <a:rPr lang="en-US" altLang="zh-CN" sz="1800" dirty="0">
                <a:latin typeface="Arial Unicode MS" pitchFamily="50" charset="-127"/>
                <a:ea typeface="Arial Unicode MS" pitchFamily="50" charset="-127"/>
                <a:cs typeface="Arial Unicode MS" pitchFamily="50" charset="-127"/>
              </a:rPr>
            </a:br>
            <a:r>
              <a:rPr lang="en-GB" altLang="zh-CN" sz="1800" dirty="0">
                <a:latin typeface="Arial Unicode MS" pitchFamily="50" charset="-127"/>
                <a:ea typeface="Arial Unicode MS" pitchFamily="50" charset="-127"/>
                <a:cs typeface="Arial Unicode MS" pitchFamily="50" charset="-127"/>
              </a:rPr>
              <a:t> </a:t>
            </a:r>
            <a:r>
              <a:rPr lang="en-GB" altLang="zh-CN" sz="1800" dirty="0" smtClean="0">
                <a:latin typeface="Arial Unicode MS" pitchFamily="50" charset="-127"/>
                <a:ea typeface="Arial Unicode MS" pitchFamily="50" charset="-127"/>
                <a:cs typeface="Arial Unicode MS" pitchFamily="50" charset="-127"/>
              </a:rPr>
              <a:t>Athens, Greece, 13 - 17 February 2017</a:t>
            </a:r>
            <a:endParaRPr lang="zh-CN" altLang="en-US" sz="1800" dirty="0">
              <a:latin typeface="Arial Unicode MS" pitchFamily="50" charset="-127"/>
              <a:ea typeface="Arial Unicode MS" pitchFamily="50" charset="-127"/>
              <a:cs typeface="Arial Unicode MS" pitchFamily="50" charset="-127"/>
            </a:endParaRPr>
          </a:p>
        </p:txBody>
      </p:sp>
      <p:sp>
        <p:nvSpPr>
          <p:cNvPr id="3" name="副标题 2"/>
          <p:cNvSpPr>
            <a:spLocks noGrp="1"/>
          </p:cNvSpPr>
          <p:nvPr>
            <p:ph type="subTitle" idx="1"/>
          </p:nvPr>
        </p:nvSpPr>
        <p:spPr>
          <a:xfrm>
            <a:off x="1371600" y="4340696"/>
            <a:ext cx="6400800" cy="1752600"/>
          </a:xfrm>
        </p:spPr>
        <p:txBody>
          <a:bodyPr/>
          <a:lstStyle/>
          <a:p>
            <a:r>
              <a:rPr lang="sv-SE" altLang="zh-CN" dirty="0" smtClean="0">
                <a:solidFill>
                  <a:schemeClr val="tx1"/>
                </a:solidFill>
              </a:rPr>
              <a:t>Ericsson</a:t>
            </a:r>
            <a:endParaRPr lang="zh-CN" altLang="en-US" dirty="0">
              <a:solidFill>
                <a:schemeClr val="tx1"/>
              </a:solidFill>
            </a:endParaRPr>
          </a:p>
        </p:txBody>
      </p:sp>
      <p:sp>
        <p:nvSpPr>
          <p:cNvPr id="4" name="TextBox 3"/>
          <p:cNvSpPr txBox="1"/>
          <p:nvPr/>
        </p:nvSpPr>
        <p:spPr>
          <a:xfrm>
            <a:off x="395536" y="2420888"/>
            <a:ext cx="8640960" cy="1446550"/>
          </a:xfrm>
          <a:prstGeom prst="rect">
            <a:avLst/>
          </a:prstGeom>
          <a:noFill/>
        </p:spPr>
        <p:txBody>
          <a:bodyPr wrap="square" rtlCol="0">
            <a:spAutoFit/>
          </a:bodyPr>
          <a:lstStyle/>
          <a:p>
            <a:pPr algn="ctr"/>
            <a:r>
              <a:rPr lang="sv-SE" altLang="zh-CN" sz="4400" dirty="0" smtClean="0"/>
              <a:t>Simulation assumption for multiple-link V2V receiption</a:t>
            </a:r>
            <a:endParaRPr lang="zh-CN" altLang="en-US" sz="4400" dirty="0"/>
          </a:p>
        </p:txBody>
      </p:sp>
      <p:sp>
        <p:nvSpPr>
          <p:cNvPr id="5" name="TextBox 4"/>
          <p:cNvSpPr txBox="1"/>
          <p:nvPr/>
        </p:nvSpPr>
        <p:spPr>
          <a:xfrm>
            <a:off x="7308304" y="620688"/>
            <a:ext cx="1512168" cy="369332"/>
          </a:xfrm>
          <a:prstGeom prst="rect">
            <a:avLst/>
          </a:prstGeom>
          <a:noFill/>
        </p:spPr>
        <p:txBody>
          <a:bodyPr wrap="square" rtlCol="0">
            <a:spAutoFit/>
          </a:bodyPr>
          <a:lstStyle/>
          <a:p>
            <a:r>
              <a:rPr lang="en-US" altLang="zh-CN" dirty="0" smtClean="0">
                <a:latin typeface="Arial Unicode MS" pitchFamily="50" charset="-127"/>
                <a:ea typeface="Arial Unicode MS" pitchFamily="50" charset="-127"/>
                <a:cs typeface="Arial Unicode MS" pitchFamily="50" charset="-127"/>
              </a:rPr>
              <a:t>R4-1702315</a:t>
            </a:r>
            <a:endParaRPr lang="zh-CN" altLang="en-US" dirty="0">
              <a:latin typeface="Arial Unicode MS" pitchFamily="50" charset="-127"/>
              <a:ea typeface="Arial Unicode MS" pitchFamily="50" charset="-127"/>
              <a:cs typeface="Arial Unicode MS" pitchFamily="50" charset="-127"/>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v-SE" dirty="0" smtClean="0"/>
              <a:t>Background</a:t>
            </a:r>
            <a:endParaRPr lang="sv-SE" dirty="0"/>
          </a:p>
        </p:txBody>
      </p:sp>
      <p:sp>
        <p:nvSpPr>
          <p:cNvPr id="3" name="Content Placeholder 2"/>
          <p:cNvSpPr>
            <a:spLocks noGrp="1"/>
          </p:cNvSpPr>
          <p:nvPr>
            <p:ph idx="1"/>
          </p:nvPr>
        </p:nvSpPr>
        <p:spPr/>
        <p:txBody>
          <a:bodyPr/>
          <a:lstStyle/>
          <a:p>
            <a:pPr algn="just"/>
            <a:r>
              <a:rPr lang="sv-SE" dirty="0" smtClean="0"/>
              <a:t>In this contribution, simulation assumption are provided for companies to evaluate the mulitple-link V2V receiption</a:t>
            </a:r>
            <a:endParaRPr lang="sv-SE" dirty="0"/>
          </a:p>
        </p:txBody>
      </p:sp>
    </p:spTree>
    <p:extLst>
      <p:ext uri="{BB962C8B-B14F-4D97-AF65-F5344CB8AC3E}">
        <p14:creationId xmlns:p14="http://schemas.microsoft.com/office/powerpoint/2010/main" val="287872041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v-SE" dirty="0" smtClean="0"/>
              <a:t>WF on the simulation assumption</a:t>
            </a:r>
            <a:endParaRPr lang="sv-SE" dirty="0"/>
          </a:p>
        </p:txBody>
      </p:sp>
      <p:sp>
        <p:nvSpPr>
          <p:cNvPr id="3" name="Content Placeholder 2"/>
          <p:cNvSpPr>
            <a:spLocks noGrp="1"/>
          </p:cNvSpPr>
          <p:nvPr>
            <p:ph idx="1"/>
          </p:nvPr>
        </p:nvSpPr>
        <p:spPr/>
        <p:txBody>
          <a:bodyPr/>
          <a:lstStyle/>
          <a:p>
            <a:r>
              <a:rPr lang="sv-SE" dirty="0" smtClean="0"/>
              <a:t>Companies are encouraged to provide analysis based on this simulation assumption for the discussion of multiple link receiption.</a:t>
            </a:r>
          </a:p>
          <a:p>
            <a:r>
              <a:rPr lang="sv-SE" dirty="0" smtClean="0"/>
              <a:t>In the model, the numer of modelled UEs:</a:t>
            </a:r>
          </a:p>
          <a:p>
            <a:pPr lvl="1"/>
            <a:r>
              <a:rPr lang="sv-SE" dirty="0" smtClean="0"/>
              <a:t>Option 1: 2</a:t>
            </a:r>
          </a:p>
          <a:p>
            <a:pPr lvl="1"/>
            <a:r>
              <a:rPr lang="sv-SE" dirty="0" smtClean="0"/>
              <a:t>Option 2: more than 2 (e.g, 15 or 30)</a:t>
            </a:r>
          </a:p>
        </p:txBody>
      </p:sp>
    </p:spTree>
    <p:extLst>
      <p:ext uri="{BB962C8B-B14F-4D97-AF65-F5344CB8AC3E}">
        <p14:creationId xmlns:p14="http://schemas.microsoft.com/office/powerpoint/2010/main" val="55475455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sv-SE" dirty="0" smtClean="0"/>
              <a:t>Simulation assumption for two-link performance evaluation</a:t>
            </a:r>
            <a:endParaRPr lang="sv-SE" dirty="0"/>
          </a:p>
        </p:txBody>
      </p:sp>
      <p:graphicFrame>
        <p:nvGraphicFramePr>
          <p:cNvPr id="4" name="Table 3"/>
          <p:cNvGraphicFramePr>
            <a:graphicFrameLocks noGrp="1"/>
          </p:cNvGraphicFramePr>
          <p:nvPr>
            <p:extLst>
              <p:ext uri="{D42A27DB-BD31-4B8C-83A1-F6EECF244321}">
                <p14:modId xmlns:p14="http://schemas.microsoft.com/office/powerpoint/2010/main" val="3218373135"/>
              </p:ext>
            </p:extLst>
          </p:nvPr>
        </p:nvGraphicFramePr>
        <p:xfrm>
          <a:off x="827584" y="1556792"/>
          <a:ext cx="7848872" cy="4690526"/>
        </p:xfrm>
        <a:graphic>
          <a:graphicData uri="http://schemas.openxmlformats.org/drawingml/2006/table">
            <a:tbl>
              <a:tblPr firstRow="1" firstCol="1" bandRow="1">
                <a:tableStyleId>{5C22544A-7EE6-4342-B048-85BDC9FD1C3A}</a:tableStyleId>
              </a:tblPr>
              <a:tblGrid>
                <a:gridCol w="1471952"/>
                <a:gridCol w="3188460"/>
                <a:gridCol w="3188460"/>
              </a:tblGrid>
              <a:tr h="270030">
                <a:tc gridSpan="2">
                  <a:txBody>
                    <a:bodyPr/>
                    <a:lstStyle/>
                    <a:p>
                      <a:pPr algn="ctr" hangingPunct="0">
                        <a:spcAft>
                          <a:spcPts val="0"/>
                        </a:spcAft>
                      </a:pPr>
                      <a:r>
                        <a:rPr lang="en-GB" sz="1400" dirty="0">
                          <a:effectLst/>
                        </a:rPr>
                        <a:t>Parameters</a:t>
                      </a:r>
                      <a:endParaRPr lang="sv-SE" sz="1400" b="1" dirty="0">
                        <a:effectLst/>
                        <a:latin typeface="Arial"/>
                        <a:ea typeface="SimSun"/>
                        <a:cs typeface="Times New Roman"/>
                      </a:endParaRPr>
                    </a:p>
                  </a:txBody>
                  <a:tcPr marL="68580" marR="68580" marT="0" marB="0" anchor="ctr"/>
                </a:tc>
                <a:tc hMerge="1">
                  <a:txBody>
                    <a:bodyPr/>
                    <a:lstStyle/>
                    <a:p>
                      <a:endParaRPr lang="sv-SE"/>
                    </a:p>
                  </a:txBody>
                  <a:tcPr/>
                </a:tc>
                <a:tc>
                  <a:txBody>
                    <a:bodyPr/>
                    <a:lstStyle/>
                    <a:p>
                      <a:pPr algn="ctr" hangingPunct="0">
                        <a:spcAft>
                          <a:spcPts val="0"/>
                        </a:spcAft>
                      </a:pPr>
                      <a:r>
                        <a:rPr lang="en-GB" sz="1400" dirty="0" err="1" smtClean="0">
                          <a:effectLst/>
                        </a:rPr>
                        <a:t>Valuess</a:t>
                      </a:r>
                      <a:endParaRPr lang="sv-SE" sz="1400" b="1" dirty="0">
                        <a:effectLst/>
                        <a:latin typeface="Arial"/>
                        <a:ea typeface="SimSun"/>
                        <a:cs typeface="Times New Roman"/>
                      </a:endParaRPr>
                    </a:p>
                  </a:txBody>
                  <a:tcPr marL="68580" marR="68580" marT="0" marB="0" anchor="ctr"/>
                </a:tc>
              </a:tr>
              <a:tr h="270030">
                <a:tc gridSpan="2">
                  <a:txBody>
                    <a:bodyPr/>
                    <a:lstStyle/>
                    <a:p>
                      <a:pPr algn="l" hangingPunct="0">
                        <a:spcAft>
                          <a:spcPts val="0"/>
                        </a:spcAft>
                      </a:pPr>
                      <a:r>
                        <a:rPr lang="en-GB" sz="1400" dirty="0">
                          <a:effectLst/>
                        </a:rPr>
                        <a:t>Bandwidth</a:t>
                      </a:r>
                      <a:endParaRPr lang="sv-SE" sz="1400" dirty="0">
                        <a:effectLst/>
                        <a:latin typeface="Arial"/>
                        <a:ea typeface="SimSun"/>
                        <a:cs typeface="Times New Roman"/>
                      </a:endParaRPr>
                    </a:p>
                  </a:txBody>
                  <a:tcPr marL="68580" marR="68580" marT="0" marB="0"/>
                </a:tc>
                <a:tc hMerge="1">
                  <a:txBody>
                    <a:bodyPr/>
                    <a:lstStyle/>
                    <a:p>
                      <a:endParaRPr lang="sv-SE"/>
                    </a:p>
                  </a:txBody>
                  <a:tcPr/>
                </a:tc>
                <a:tc>
                  <a:txBody>
                    <a:bodyPr/>
                    <a:lstStyle/>
                    <a:p>
                      <a:pPr algn="l" hangingPunct="0">
                        <a:spcAft>
                          <a:spcPts val="0"/>
                        </a:spcAft>
                      </a:pPr>
                      <a:r>
                        <a:rPr lang="en-GB" sz="1400" dirty="0" smtClean="0">
                          <a:effectLst/>
                        </a:rPr>
                        <a:t>10 </a:t>
                      </a:r>
                      <a:r>
                        <a:rPr lang="en-GB" sz="1400" dirty="0">
                          <a:effectLst/>
                        </a:rPr>
                        <a:t>MHz</a:t>
                      </a:r>
                      <a:endParaRPr lang="sv-SE" sz="1400" dirty="0">
                        <a:effectLst/>
                        <a:latin typeface="Arial"/>
                        <a:ea typeface="SimSun"/>
                        <a:cs typeface="Times New Roman"/>
                      </a:endParaRPr>
                    </a:p>
                  </a:txBody>
                  <a:tcPr marL="68580" marR="68580" marT="0" marB="0"/>
                </a:tc>
              </a:tr>
              <a:tr h="540058">
                <a:tc rowSpan="5">
                  <a:txBody>
                    <a:bodyPr/>
                    <a:lstStyle/>
                    <a:p>
                      <a:pPr algn="l" hangingPunct="0">
                        <a:spcAft>
                          <a:spcPts val="0"/>
                        </a:spcAft>
                      </a:pPr>
                      <a:r>
                        <a:rPr lang="en-GB" sz="1200" dirty="0">
                          <a:effectLst/>
                        </a:rPr>
                        <a:t>V2V TX UE </a:t>
                      </a:r>
                      <a:r>
                        <a:rPr lang="en-GB" sz="1200" dirty="0" smtClean="0">
                          <a:effectLst/>
                        </a:rPr>
                        <a:t>#2k</a:t>
                      </a:r>
                      <a:endParaRPr lang="sv-SE" sz="1200" dirty="0">
                        <a:effectLst/>
                        <a:latin typeface="Arial"/>
                        <a:ea typeface="SimSun"/>
                        <a:cs typeface="Times New Roman"/>
                      </a:endParaRPr>
                    </a:p>
                  </a:txBody>
                  <a:tcPr marL="68580" marR="68580" marT="0" marB="0" anchor="ctr"/>
                </a:tc>
                <a:tc>
                  <a:txBody>
                    <a:bodyPr/>
                    <a:lstStyle/>
                    <a:p>
                      <a:pPr algn="l" hangingPunct="0">
                        <a:spcAft>
                          <a:spcPts val="0"/>
                        </a:spcAft>
                      </a:pPr>
                      <a:r>
                        <a:rPr lang="en-GB" sz="1400" dirty="0">
                          <a:effectLst/>
                        </a:rPr>
                        <a:t>Resource </a:t>
                      </a:r>
                      <a:r>
                        <a:rPr lang="en-GB" sz="1400" dirty="0" smtClean="0">
                          <a:effectLst/>
                        </a:rPr>
                        <a:t>allocation for PSSCH</a:t>
                      </a:r>
                      <a:endParaRPr lang="sv-SE" sz="1400" dirty="0">
                        <a:effectLst/>
                        <a:latin typeface="Arial"/>
                        <a:ea typeface="SimSun"/>
                        <a:cs typeface="Times New Roman"/>
                      </a:endParaRPr>
                    </a:p>
                  </a:txBody>
                  <a:tcPr marL="68580" marR="68580" marT="0" marB="0"/>
                </a:tc>
                <a:tc>
                  <a:txBody>
                    <a:bodyPr/>
                    <a:lstStyle/>
                    <a:p>
                      <a:pPr algn="l" hangingPunct="0">
                        <a:spcAft>
                          <a:spcPts val="0"/>
                        </a:spcAft>
                      </a:pPr>
                      <a:r>
                        <a:rPr lang="en-GB" sz="1400" dirty="0">
                          <a:effectLst/>
                        </a:rPr>
                        <a:t>Option 1: </a:t>
                      </a:r>
                      <a:r>
                        <a:rPr lang="en-GB" sz="1400" dirty="0" smtClean="0">
                          <a:effectLst/>
                        </a:rPr>
                        <a:t>5 </a:t>
                      </a:r>
                      <a:r>
                        <a:rPr lang="en-GB" sz="1400" dirty="0">
                          <a:effectLst/>
                        </a:rPr>
                        <a:t>PRB</a:t>
                      </a:r>
                      <a:endParaRPr lang="sv-SE" sz="1400" dirty="0">
                        <a:effectLst/>
                      </a:endParaRPr>
                    </a:p>
                    <a:p>
                      <a:pPr algn="l" hangingPunct="0">
                        <a:spcAft>
                          <a:spcPts val="0"/>
                        </a:spcAft>
                      </a:pPr>
                      <a:r>
                        <a:rPr lang="en-GB" sz="1400" dirty="0">
                          <a:effectLst/>
                        </a:rPr>
                        <a:t>Option 2: </a:t>
                      </a:r>
                      <a:r>
                        <a:rPr lang="en-GB" sz="1400" dirty="0" smtClean="0">
                          <a:effectLst/>
                        </a:rPr>
                        <a:t>15 </a:t>
                      </a:r>
                      <a:r>
                        <a:rPr lang="en-GB" sz="1400" dirty="0">
                          <a:effectLst/>
                        </a:rPr>
                        <a:t>PRB</a:t>
                      </a:r>
                      <a:endParaRPr lang="sv-SE" sz="1400" dirty="0">
                        <a:effectLst/>
                        <a:latin typeface="Arial"/>
                        <a:ea typeface="SimSun"/>
                        <a:cs typeface="Times New Roman"/>
                      </a:endParaRPr>
                    </a:p>
                  </a:txBody>
                  <a:tcPr marL="68580" marR="68580" marT="0" marB="0"/>
                </a:tc>
              </a:tr>
              <a:tr h="270030">
                <a:tc vMerge="1">
                  <a:txBody>
                    <a:bodyPr/>
                    <a:lstStyle/>
                    <a:p>
                      <a:endParaRPr lang="sv-SE"/>
                    </a:p>
                  </a:txBody>
                  <a:tcPr/>
                </a:tc>
                <a:tc>
                  <a:txBody>
                    <a:bodyPr/>
                    <a:lstStyle/>
                    <a:p>
                      <a:pPr algn="l" hangingPunct="0">
                        <a:spcAft>
                          <a:spcPts val="0"/>
                        </a:spcAft>
                      </a:pPr>
                      <a:r>
                        <a:rPr lang="en-GB" sz="1400" dirty="0">
                          <a:effectLst/>
                        </a:rPr>
                        <a:t>MCS</a:t>
                      </a:r>
                      <a:endParaRPr lang="sv-SE" sz="1400" dirty="0">
                        <a:effectLst/>
                        <a:latin typeface="Arial"/>
                        <a:ea typeface="SimSun"/>
                        <a:cs typeface="Times New Roman"/>
                      </a:endParaRPr>
                    </a:p>
                  </a:txBody>
                  <a:tcPr marL="68580" marR="68580" marT="0" marB="0"/>
                </a:tc>
                <a:tc>
                  <a:txBody>
                    <a:bodyPr/>
                    <a:lstStyle/>
                    <a:p>
                      <a:pPr algn="l" hangingPunct="0">
                        <a:spcAft>
                          <a:spcPts val="0"/>
                        </a:spcAft>
                      </a:pPr>
                      <a:r>
                        <a:rPr lang="en-GB" sz="1400" dirty="0">
                          <a:effectLst/>
                        </a:rPr>
                        <a:t>16QAM </a:t>
                      </a:r>
                      <a:r>
                        <a:rPr lang="en-GB" sz="1400" dirty="0" smtClean="0">
                          <a:effectLst/>
                        </a:rPr>
                        <a:t>1/2, </a:t>
                      </a:r>
                      <a:r>
                        <a:rPr lang="en-GB" sz="1400" dirty="0">
                          <a:effectLst/>
                        </a:rPr>
                        <a:t>2 </a:t>
                      </a:r>
                      <a:r>
                        <a:rPr lang="en-GB" sz="1400" dirty="0" smtClean="0">
                          <a:effectLst/>
                        </a:rPr>
                        <a:t>TTI</a:t>
                      </a:r>
                      <a:endParaRPr lang="sv-SE" sz="1400" dirty="0">
                        <a:effectLst/>
                        <a:latin typeface="Arial"/>
                        <a:ea typeface="SimSun"/>
                        <a:cs typeface="Times New Roman"/>
                      </a:endParaRPr>
                    </a:p>
                  </a:txBody>
                  <a:tcPr marL="68580" marR="68580" marT="0" marB="0"/>
                </a:tc>
              </a:tr>
              <a:tr h="270030">
                <a:tc vMerge="1">
                  <a:txBody>
                    <a:bodyPr/>
                    <a:lstStyle/>
                    <a:p>
                      <a:endParaRPr lang="sv-SE"/>
                    </a:p>
                  </a:txBody>
                  <a:tcPr/>
                </a:tc>
                <a:tc>
                  <a:txBody>
                    <a:bodyPr/>
                    <a:lstStyle/>
                    <a:p>
                      <a:pPr algn="l" hangingPunct="0">
                        <a:spcAft>
                          <a:spcPts val="0"/>
                        </a:spcAft>
                      </a:pPr>
                      <a:r>
                        <a:rPr lang="en-GB" sz="1400" dirty="0">
                          <a:effectLst/>
                        </a:rPr>
                        <a:t>Propagation condition</a:t>
                      </a:r>
                      <a:endParaRPr lang="sv-SE" sz="1400" dirty="0">
                        <a:effectLst/>
                        <a:latin typeface="Arial"/>
                        <a:ea typeface="SimSun"/>
                        <a:cs typeface="Times New Roman"/>
                      </a:endParaRPr>
                    </a:p>
                  </a:txBody>
                  <a:tcPr marL="68580" marR="68580" marT="0" marB="0"/>
                </a:tc>
                <a:tc>
                  <a:txBody>
                    <a:bodyPr/>
                    <a:lstStyle/>
                    <a:p>
                      <a:pPr algn="l" hangingPunct="0">
                        <a:spcAft>
                          <a:spcPts val="0"/>
                        </a:spcAft>
                      </a:pPr>
                      <a:r>
                        <a:rPr lang="en-GB" sz="1400" dirty="0" smtClean="0">
                          <a:effectLst/>
                        </a:rPr>
                        <a:t>EVA[180</a:t>
                      </a:r>
                      <a:r>
                        <a:rPr lang="en-GB" sz="1400" baseline="0" dirty="0" smtClean="0">
                          <a:effectLst/>
                        </a:rPr>
                        <a:t> </a:t>
                      </a:r>
                      <a:r>
                        <a:rPr lang="en-GB" sz="1400" baseline="0" dirty="0" smtClean="0">
                          <a:solidFill>
                            <a:srgbClr val="FF0000"/>
                          </a:solidFill>
                          <a:effectLst/>
                        </a:rPr>
                        <a:t>or 1000</a:t>
                      </a:r>
                      <a:r>
                        <a:rPr lang="en-GB" sz="1400" baseline="0" dirty="0" smtClean="0">
                          <a:effectLst/>
                        </a:rPr>
                        <a:t>]</a:t>
                      </a:r>
                      <a:endParaRPr lang="sv-SE" sz="1400" dirty="0">
                        <a:effectLst/>
                        <a:latin typeface="Arial"/>
                        <a:ea typeface="SimSun"/>
                        <a:cs typeface="Times New Roman"/>
                      </a:endParaRPr>
                    </a:p>
                  </a:txBody>
                  <a:tcPr marL="68580" marR="68580" marT="0" marB="0"/>
                </a:tc>
              </a:tr>
              <a:tr h="270030">
                <a:tc vMerge="1">
                  <a:txBody>
                    <a:bodyPr/>
                    <a:lstStyle/>
                    <a:p>
                      <a:endParaRPr lang="sv-SE"/>
                    </a:p>
                  </a:txBody>
                  <a:tcPr/>
                </a:tc>
                <a:tc>
                  <a:txBody>
                    <a:bodyPr/>
                    <a:lstStyle/>
                    <a:p>
                      <a:pPr algn="l" hangingPunct="0">
                        <a:spcAft>
                          <a:spcPts val="0"/>
                        </a:spcAft>
                      </a:pPr>
                      <a:r>
                        <a:rPr lang="en-GB" sz="1400" dirty="0" smtClean="0">
                          <a:effectLst/>
                        </a:rPr>
                        <a:t>Transmit</a:t>
                      </a:r>
                      <a:r>
                        <a:rPr lang="en-GB" sz="1400" baseline="0" dirty="0" smtClean="0">
                          <a:effectLst/>
                        </a:rPr>
                        <a:t> </a:t>
                      </a:r>
                      <a:r>
                        <a:rPr lang="en-GB" sz="1400" dirty="0" smtClean="0">
                          <a:effectLst/>
                        </a:rPr>
                        <a:t>Time </a:t>
                      </a:r>
                      <a:r>
                        <a:rPr lang="en-GB" sz="1400" dirty="0">
                          <a:effectLst/>
                        </a:rPr>
                        <a:t>offset vs GNSS</a:t>
                      </a:r>
                      <a:endParaRPr lang="sv-SE" sz="1400" dirty="0">
                        <a:effectLst/>
                        <a:latin typeface="Arial"/>
                        <a:ea typeface="SimSun"/>
                        <a:cs typeface="Times New Roman"/>
                      </a:endParaRPr>
                    </a:p>
                  </a:txBody>
                  <a:tcPr marL="68580" marR="68580" marT="0" marB="0"/>
                </a:tc>
                <a:tc>
                  <a:txBody>
                    <a:bodyPr/>
                    <a:lstStyle/>
                    <a:p>
                      <a:pPr algn="l" hangingPunct="0">
                        <a:spcAft>
                          <a:spcPts val="0"/>
                        </a:spcAft>
                      </a:pPr>
                      <a:r>
                        <a:rPr lang="en-GB" sz="1400" dirty="0" smtClean="0">
                          <a:effectLst/>
                        </a:rPr>
                        <a:t>-12 </a:t>
                      </a:r>
                      <a:r>
                        <a:rPr lang="en-GB" sz="1400" dirty="0" err="1">
                          <a:effectLst/>
                        </a:rPr>
                        <a:t>Ts</a:t>
                      </a:r>
                      <a:endParaRPr lang="sv-SE" sz="1400" dirty="0">
                        <a:effectLst/>
                        <a:latin typeface="Arial"/>
                        <a:ea typeface="SimSun"/>
                        <a:cs typeface="Times New Roman"/>
                      </a:endParaRPr>
                    </a:p>
                  </a:txBody>
                  <a:tcPr marL="68580" marR="68580" marT="0" marB="0"/>
                </a:tc>
              </a:tr>
              <a:tr h="270030">
                <a:tc vMerge="1">
                  <a:txBody>
                    <a:bodyPr/>
                    <a:lstStyle/>
                    <a:p>
                      <a:endParaRPr lang="sv-SE"/>
                    </a:p>
                  </a:txBody>
                  <a:tcPr/>
                </a:tc>
                <a:tc>
                  <a:txBody>
                    <a:bodyPr/>
                    <a:lstStyle/>
                    <a:p>
                      <a:pPr algn="l" hangingPunct="0">
                        <a:spcAft>
                          <a:spcPts val="0"/>
                        </a:spcAft>
                      </a:pPr>
                      <a:r>
                        <a:rPr lang="en-GB" sz="1400" dirty="0">
                          <a:effectLst/>
                        </a:rPr>
                        <a:t>Frequency offset vs GNSS</a:t>
                      </a:r>
                      <a:endParaRPr lang="sv-SE" sz="1400" dirty="0">
                        <a:effectLst/>
                        <a:latin typeface="Arial"/>
                        <a:ea typeface="SimSun"/>
                        <a:cs typeface="Times New Roman"/>
                      </a:endParaRPr>
                    </a:p>
                  </a:txBody>
                  <a:tcPr marL="68580" marR="68580" marT="0" marB="0"/>
                </a:tc>
                <a:tc>
                  <a:txBody>
                    <a:bodyPr/>
                    <a:lstStyle/>
                    <a:p>
                      <a:pPr algn="l" hangingPunct="0">
                        <a:spcAft>
                          <a:spcPts val="0"/>
                        </a:spcAft>
                      </a:pPr>
                      <a:r>
                        <a:rPr lang="en-GB" sz="1400">
                          <a:effectLst/>
                        </a:rPr>
                        <a:t>+600 Hz</a:t>
                      </a:r>
                      <a:endParaRPr lang="sv-SE" sz="1400">
                        <a:effectLst/>
                        <a:latin typeface="Arial"/>
                        <a:ea typeface="SimSun"/>
                        <a:cs typeface="Times New Roman"/>
                      </a:endParaRPr>
                    </a:p>
                  </a:txBody>
                  <a:tcPr marL="68580" marR="68580" marT="0" marB="0"/>
                </a:tc>
              </a:tr>
              <a:tr h="540058">
                <a:tc rowSpan="5">
                  <a:txBody>
                    <a:bodyPr/>
                    <a:lstStyle/>
                    <a:p>
                      <a:pPr algn="l" hangingPunct="0">
                        <a:spcAft>
                          <a:spcPts val="0"/>
                        </a:spcAft>
                      </a:pPr>
                      <a:r>
                        <a:rPr lang="en-GB" sz="1200" dirty="0">
                          <a:effectLst/>
                        </a:rPr>
                        <a:t>V2V TX UE </a:t>
                      </a:r>
                      <a:r>
                        <a:rPr lang="en-GB" sz="1200" dirty="0" smtClean="0">
                          <a:effectLst/>
                        </a:rPr>
                        <a:t>#2k+1</a:t>
                      </a:r>
                      <a:endParaRPr lang="sv-SE" sz="1200" dirty="0">
                        <a:effectLst/>
                        <a:latin typeface="Arial"/>
                        <a:ea typeface="SimSun"/>
                        <a:cs typeface="Times New Roman"/>
                      </a:endParaRPr>
                    </a:p>
                  </a:txBody>
                  <a:tcPr marL="68580" marR="68580" marT="0" marB="0" anchor="ctr"/>
                </a:tc>
                <a:tc>
                  <a:txBody>
                    <a:bodyPr/>
                    <a:lstStyle/>
                    <a:p>
                      <a:pPr algn="l" hangingPunct="0">
                        <a:spcAft>
                          <a:spcPts val="0"/>
                        </a:spcAft>
                      </a:pPr>
                      <a:r>
                        <a:rPr lang="en-GB" sz="1400" dirty="0">
                          <a:effectLst/>
                        </a:rPr>
                        <a:t>Resource </a:t>
                      </a:r>
                      <a:r>
                        <a:rPr lang="en-GB" sz="1400" dirty="0" smtClean="0">
                          <a:effectLst/>
                        </a:rPr>
                        <a:t>allocation for PSSCH</a:t>
                      </a:r>
                      <a:endParaRPr lang="sv-SE" sz="1400" dirty="0">
                        <a:effectLst/>
                        <a:latin typeface="Arial"/>
                        <a:ea typeface="SimSun"/>
                        <a:cs typeface="Times New Roman"/>
                      </a:endParaRPr>
                    </a:p>
                  </a:txBody>
                  <a:tcPr marL="68580" marR="68580" marT="0" marB="0"/>
                </a:tc>
                <a:tc>
                  <a:txBody>
                    <a:bodyPr/>
                    <a:lstStyle/>
                    <a:p>
                      <a:pPr algn="l" hangingPunct="0">
                        <a:spcAft>
                          <a:spcPts val="0"/>
                        </a:spcAft>
                      </a:pPr>
                      <a:r>
                        <a:rPr lang="en-GB" sz="1400" dirty="0" smtClean="0">
                          <a:effectLst/>
                        </a:rPr>
                        <a:t>Option 1: 5 PRB</a:t>
                      </a:r>
                      <a:endParaRPr lang="sv-SE" sz="1400" dirty="0" smtClean="0">
                        <a:effectLst/>
                      </a:endParaRPr>
                    </a:p>
                    <a:p>
                      <a:pPr algn="l" hangingPunct="0">
                        <a:spcAft>
                          <a:spcPts val="0"/>
                        </a:spcAft>
                      </a:pPr>
                      <a:r>
                        <a:rPr lang="en-GB" sz="1400" dirty="0" smtClean="0">
                          <a:effectLst/>
                        </a:rPr>
                        <a:t>Option 2: 15 PRB</a:t>
                      </a:r>
                      <a:endParaRPr lang="sv-SE" sz="1400" dirty="0">
                        <a:effectLst/>
                        <a:latin typeface="Arial"/>
                        <a:ea typeface="SimSun"/>
                        <a:cs typeface="Times New Roman"/>
                      </a:endParaRPr>
                    </a:p>
                  </a:txBody>
                  <a:tcPr marL="68580" marR="68580" marT="0" marB="0"/>
                </a:tc>
              </a:tr>
              <a:tr h="270030">
                <a:tc vMerge="1">
                  <a:txBody>
                    <a:bodyPr/>
                    <a:lstStyle/>
                    <a:p>
                      <a:endParaRPr lang="sv-SE"/>
                    </a:p>
                  </a:txBody>
                  <a:tcPr/>
                </a:tc>
                <a:tc>
                  <a:txBody>
                    <a:bodyPr/>
                    <a:lstStyle/>
                    <a:p>
                      <a:pPr algn="l" hangingPunct="0">
                        <a:spcAft>
                          <a:spcPts val="0"/>
                        </a:spcAft>
                      </a:pPr>
                      <a:r>
                        <a:rPr lang="en-GB" sz="1400" dirty="0">
                          <a:effectLst/>
                        </a:rPr>
                        <a:t>MCS</a:t>
                      </a:r>
                      <a:endParaRPr lang="sv-SE" sz="1400" dirty="0">
                        <a:effectLst/>
                        <a:latin typeface="Arial"/>
                        <a:ea typeface="SimSun"/>
                        <a:cs typeface="Times New Roman"/>
                      </a:endParaRPr>
                    </a:p>
                  </a:txBody>
                  <a:tcPr marL="68580" marR="68580" marT="0" marB="0"/>
                </a:tc>
                <a:tc>
                  <a:txBody>
                    <a:bodyPr/>
                    <a:lstStyle/>
                    <a:p>
                      <a:pPr algn="l" hangingPunct="0">
                        <a:spcAft>
                          <a:spcPts val="0"/>
                        </a:spcAft>
                      </a:pPr>
                      <a:r>
                        <a:rPr lang="en-GB" sz="1400" dirty="0">
                          <a:effectLst/>
                        </a:rPr>
                        <a:t>QPSK 1/3; 1 </a:t>
                      </a:r>
                      <a:r>
                        <a:rPr lang="en-GB" sz="1400" dirty="0" smtClean="0">
                          <a:effectLst/>
                        </a:rPr>
                        <a:t>TTI</a:t>
                      </a:r>
                      <a:endParaRPr lang="sv-SE" sz="1400" dirty="0">
                        <a:effectLst/>
                        <a:latin typeface="Arial"/>
                        <a:ea typeface="SimSun"/>
                        <a:cs typeface="Times New Roman"/>
                      </a:endParaRPr>
                    </a:p>
                  </a:txBody>
                  <a:tcPr marL="68580" marR="68580" marT="0" marB="0"/>
                </a:tc>
              </a:tr>
              <a:tr h="270030">
                <a:tc vMerge="1">
                  <a:txBody>
                    <a:bodyPr/>
                    <a:lstStyle/>
                    <a:p>
                      <a:endParaRPr lang="sv-SE"/>
                    </a:p>
                  </a:txBody>
                  <a:tcPr/>
                </a:tc>
                <a:tc>
                  <a:txBody>
                    <a:bodyPr/>
                    <a:lstStyle/>
                    <a:p>
                      <a:pPr algn="l" hangingPunct="0">
                        <a:spcAft>
                          <a:spcPts val="0"/>
                        </a:spcAft>
                      </a:pPr>
                      <a:r>
                        <a:rPr lang="en-GB" sz="1400" dirty="0">
                          <a:effectLst/>
                        </a:rPr>
                        <a:t>Propagation condition</a:t>
                      </a:r>
                      <a:endParaRPr lang="sv-SE" sz="1400" dirty="0">
                        <a:effectLst/>
                        <a:latin typeface="Arial"/>
                        <a:ea typeface="SimSun"/>
                        <a:cs typeface="Times New Roman"/>
                      </a:endParaRPr>
                    </a:p>
                  </a:txBody>
                  <a:tcPr marL="68580" marR="68580" marT="0" marB="0"/>
                </a:tc>
                <a:tc>
                  <a:txBody>
                    <a:bodyPr/>
                    <a:lstStyle/>
                    <a:p>
                      <a:pPr algn="l" hangingPunct="0">
                        <a:spcAft>
                          <a:spcPts val="0"/>
                        </a:spcAft>
                      </a:pPr>
                      <a:r>
                        <a:rPr lang="en-GB" sz="1400" dirty="0" smtClean="0">
                          <a:effectLst/>
                        </a:rPr>
                        <a:t>ETU[1000</a:t>
                      </a:r>
                      <a:r>
                        <a:rPr lang="en-GB" sz="1400" baseline="0" dirty="0" smtClean="0">
                          <a:effectLst/>
                        </a:rPr>
                        <a:t> </a:t>
                      </a:r>
                      <a:r>
                        <a:rPr lang="en-GB" sz="1400" baseline="0" dirty="0" smtClean="0">
                          <a:solidFill>
                            <a:srgbClr val="FF0000"/>
                          </a:solidFill>
                          <a:effectLst/>
                        </a:rPr>
                        <a:t>or 1500</a:t>
                      </a:r>
                      <a:r>
                        <a:rPr lang="en-GB" sz="1400" baseline="0" dirty="0" smtClean="0">
                          <a:effectLst/>
                        </a:rPr>
                        <a:t>]</a:t>
                      </a:r>
                      <a:endParaRPr lang="sv-SE" sz="1400" dirty="0">
                        <a:effectLst/>
                        <a:latin typeface="Arial"/>
                        <a:ea typeface="SimSun"/>
                        <a:cs typeface="Times New Roman"/>
                      </a:endParaRPr>
                    </a:p>
                  </a:txBody>
                  <a:tcPr marL="68580" marR="68580" marT="0" marB="0"/>
                </a:tc>
              </a:tr>
              <a:tr h="270030">
                <a:tc vMerge="1">
                  <a:txBody>
                    <a:bodyPr/>
                    <a:lstStyle/>
                    <a:p>
                      <a:endParaRPr lang="sv-SE"/>
                    </a:p>
                  </a:txBody>
                  <a:tcPr/>
                </a:tc>
                <a:tc>
                  <a:txBody>
                    <a:bodyPr/>
                    <a:lstStyle/>
                    <a:p>
                      <a:pPr algn="l" hangingPunct="0">
                        <a:spcAft>
                          <a:spcPts val="0"/>
                        </a:spcAft>
                      </a:pPr>
                      <a:r>
                        <a:rPr lang="en-GB" sz="1400" dirty="0" smtClean="0">
                          <a:effectLst/>
                        </a:rPr>
                        <a:t>Transmit Time </a:t>
                      </a:r>
                      <a:r>
                        <a:rPr lang="en-GB" sz="1400" dirty="0">
                          <a:effectLst/>
                        </a:rPr>
                        <a:t>offset vs synch. </a:t>
                      </a:r>
                      <a:endParaRPr lang="sv-SE" sz="1400" dirty="0">
                        <a:effectLst/>
                        <a:latin typeface="Arial"/>
                        <a:ea typeface="SimSun"/>
                        <a:cs typeface="Times New Roman"/>
                      </a:endParaRPr>
                    </a:p>
                  </a:txBody>
                  <a:tcPr marL="68580" marR="68580" marT="0" marB="0"/>
                </a:tc>
                <a:tc>
                  <a:txBody>
                    <a:bodyPr/>
                    <a:lstStyle/>
                    <a:p>
                      <a:pPr algn="l" hangingPunct="0">
                        <a:spcAft>
                          <a:spcPts val="0"/>
                        </a:spcAft>
                      </a:pPr>
                      <a:r>
                        <a:rPr lang="en-GB" sz="1400" dirty="0" smtClean="0">
                          <a:effectLst/>
                        </a:rPr>
                        <a:t>12 </a:t>
                      </a:r>
                      <a:r>
                        <a:rPr lang="en-GB" sz="1400" dirty="0" err="1">
                          <a:effectLst/>
                        </a:rPr>
                        <a:t>Ts</a:t>
                      </a:r>
                      <a:endParaRPr lang="sv-SE" sz="1400" dirty="0">
                        <a:effectLst/>
                        <a:latin typeface="Arial"/>
                        <a:ea typeface="SimSun"/>
                        <a:cs typeface="Times New Roman"/>
                      </a:endParaRPr>
                    </a:p>
                  </a:txBody>
                  <a:tcPr marL="68580" marR="68580" marT="0" marB="0"/>
                </a:tc>
              </a:tr>
              <a:tr h="270030">
                <a:tc vMerge="1">
                  <a:txBody>
                    <a:bodyPr/>
                    <a:lstStyle/>
                    <a:p>
                      <a:endParaRPr lang="sv-SE"/>
                    </a:p>
                  </a:txBody>
                  <a:tcPr/>
                </a:tc>
                <a:tc>
                  <a:txBody>
                    <a:bodyPr/>
                    <a:lstStyle/>
                    <a:p>
                      <a:pPr algn="l" hangingPunct="0">
                        <a:spcAft>
                          <a:spcPts val="0"/>
                        </a:spcAft>
                      </a:pPr>
                      <a:r>
                        <a:rPr lang="en-GB" sz="1400">
                          <a:effectLst/>
                        </a:rPr>
                        <a:t>Frequency offset vs GNSS</a:t>
                      </a:r>
                      <a:endParaRPr lang="sv-SE" sz="1400">
                        <a:effectLst/>
                        <a:latin typeface="Arial"/>
                        <a:ea typeface="SimSun"/>
                        <a:cs typeface="Times New Roman"/>
                      </a:endParaRPr>
                    </a:p>
                  </a:txBody>
                  <a:tcPr marL="68580" marR="68580" marT="0" marB="0"/>
                </a:tc>
                <a:tc>
                  <a:txBody>
                    <a:bodyPr/>
                    <a:lstStyle/>
                    <a:p>
                      <a:pPr algn="l" hangingPunct="0">
                        <a:spcAft>
                          <a:spcPts val="0"/>
                        </a:spcAft>
                      </a:pPr>
                      <a:r>
                        <a:rPr lang="en-GB" sz="1400" dirty="0">
                          <a:effectLst/>
                        </a:rPr>
                        <a:t>-600 Hz</a:t>
                      </a:r>
                      <a:endParaRPr lang="sv-SE" sz="1400" dirty="0">
                        <a:effectLst/>
                        <a:latin typeface="Arial"/>
                        <a:ea typeface="SimSun"/>
                        <a:cs typeface="Times New Roman"/>
                      </a:endParaRPr>
                    </a:p>
                  </a:txBody>
                  <a:tcPr marL="68580" marR="68580" marT="0" marB="0"/>
                </a:tc>
              </a:tr>
              <a:tr h="270030">
                <a:tc gridSpan="2">
                  <a:txBody>
                    <a:bodyPr/>
                    <a:lstStyle/>
                    <a:p>
                      <a:pPr algn="l" hangingPunct="0">
                        <a:spcAft>
                          <a:spcPts val="0"/>
                        </a:spcAft>
                      </a:pPr>
                      <a:r>
                        <a:rPr lang="en-GB" sz="1400">
                          <a:effectLst/>
                        </a:rPr>
                        <a:t>Synchronization</a:t>
                      </a:r>
                      <a:endParaRPr lang="sv-SE" sz="1400">
                        <a:effectLst/>
                        <a:latin typeface="Arial"/>
                        <a:ea typeface="SimSun"/>
                        <a:cs typeface="Times New Roman"/>
                      </a:endParaRPr>
                    </a:p>
                  </a:txBody>
                  <a:tcPr marL="68580" marR="68580" marT="0" marB="0"/>
                </a:tc>
                <a:tc hMerge="1">
                  <a:txBody>
                    <a:bodyPr/>
                    <a:lstStyle/>
                    <a:p>
                      <a:endParaRPr lang="sv-SE"/>
                    </a:p>
                  </a:txBody>
                  <a:tcPr/>
                </a:tc>
                <a:tc>
                  <a:txBody>
                    <a:bodyPr/>
                    <a:lstStyle/>
                    <a:p>
                      <a:pPr algn="l" hangingPunct="0">
                        <a:spcAft>
                          <a:spcPts val="0"/>
                        </a:spcAft>
                      </a:pPr>
                      <a:r>
                        <a:rPr lang="en-GB" sz="1400" dirty="0">
                          <a:effectLst/>
                        </a:rPr>
                        <a:t>GNSS or GNSS-equivalent</a:t>
                      </a:r>
                      <a:endParaRPr lang="sv-SE" sz="1400" dirty="0">
                        <a:effectLst/>
                        <a:latin typeface="Arial"/>
                        <a:ea typeface="SimSun"/>
                        <a:cs typeface="Times New Roman"/>
                      </a:endParaRPr>
                    </a:p>
                  </a:txBody>
                  <a:tcPr marL="68580" marR="68580" marT="0" marB="0"/>
                </a:tc>
              </a:tr>
              <a:tr h="270030">
                <a:tc gridSpan="3">
                  <a:txBody>
                    <a:bodyPr/>
                    <a:lstStyle/>
                    <a:p>
                      <a:pPr algn="l" hangingPunct="0">
                        <a:spcAft>
                          <a:spcPts val="0"/>
                        </a:spcAft>
                      </a:pPr>
                      <a:r>
                        <a:rPr lang="sv-SE" sz="1400" dirty="0" smtClean="0">
                          <a:effectLst/>
                          <a:latin typeface="Arial"/>
                          <a:ea typeface="SimSun"/>
                          <a:cs typeface="Times New Roman"/>
                        </a:rPr>
                        <a:t>Note: The resource</a:t>
                      </a:r>
                      <a:r>
                        <a:rPr lang="sv-SE" sz="1400" baseline="0" dirty="0" smtClean="0">
                          <a:effectLst/>
                          <a:latin typeface="Arial"/>
                          <a:ea typeface="SimSun"/>
                          <a:cs typeface="Times New Roman"/>
                        </a:rPr>
                        <a:t> allocation of the first link is put in one edge of the bandwidth and the resource allocation of the second is put in the other edge of the bandwidth, it is subjected to change based on the discussion.</a:t>
                      </a:r>
                    </a:p>
                  </a:txBody>
                  <a:tcPr marL="68580" marR="68580" marT="0" marB="0"/>
                </a:tc>
                <a:tc hMerge="1">
                  <a:txBody>
                    <a:bodyPr/>
                    <a:lstStyle/>
                    <a:p>
                      <a:endParaRPr lang="sv-SE"/>
                    </a:p>
                  </a:txBody>
                  <a:tcPr/>
                </a:tc>
                <a:tc hMerge="1">
                  <a:txBody>
                    <a:bodyPr/>
                    <a:lstStyle/>
                    <a:p>
                      <a:pPr algn="l" hangingPunct="0">
                        <a:spcAft>
                          <a:spcPts val="0"/>
                        </a:spcAft>
                      </a:pPr>
                      <a:endParaRPr lang="sv-SE" sz="1400" dirty="0">
                        <a:effectLst/>
                        <a:latin typeface="Arial"/>
                        <a:ea typeface="SimSun"/>
                        <a:cs typeface="Times New Roman"/>
                      </a:endParaRPr>
                    </a:p>
                  </a:txBody>
                  <a:tcPr marL="68580" marR="68580" marT="0" marB="0"/>
                </a:tc>
              </a:tr>
            </a:tbl>
          </a:graphicData>
        </a:graphic>
      </p:graphicFrame>
    </p:spTree>
    <p:extLst>
      <p:ext uri="{BB962C8B-B14F-4D97-AF65-F5344CB8AC3E}">
        <p14:creationId xmlns:p14="http://schemas.microsoft.com/office/powerpoint/2010/main" val="297528866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Information</a:t>
            </a:r>
            <a:endParaRPr lang="en-US" dirty="0"/>
          </a:p>
        </p:txBody>
      </p:sp>
      <p:sp>
        <p:nvSpPr>
          <p:cNvPr id="3" name="Content Placeholder 2"/>
          <p:cNvSpPr>
            <a:spLocks noGrp="1"/>
          </p:cNvSpPr>
          <p:nvPr>
            <p:ph idx="1"/>
          </p:nvPr>
        </p:nvSpPr>
        <p:spPr/>
        <p:txBody>
          <a:bodyPr>
            <a:normAutofit/>
          </a:bodyPr>
          <a:lstStyle/>
          <a:p>
            <a:pPr algn="just"/>
            <a:r>
              <a:rPr lang="en-US" dirty="0" smtClean="0"/>
              <a:t>Companies are encouraged to have the following modeling methods in the simulation</a:t>
            </a:r>
          </a:p>
          <a:p>
            <a:pPr lvl="1"/>
            <a:r>
              <a:rPr lang="en-US" dirty="0" smtClean="0"/>
              <a:t>Explicitly model joint decoding of control and data in each link.</a:t>
            </a:r>
          </a:p>
          <a:p>
            <a:pPr lvl="1" algn="just"/>
            <a:r>
              <a:rPr lang="en-US" dirty="0" smtClean="0"/>
              <a:t>Explicitly model decoding of the two link under the </a:t>
            </a:r>
            <a:r>
              <a:rPr lang="en-US" dirty="0" smtClean="0"/>
              <a:t>given </a:t>
            </a:r>
            <a:r>
              <a:rPr lang="en-US" dirty="0" smtClean="0"/>
              <a:t>channel.</a:t>
            </a:r>
          </a:p>
          <a:p>
            <a:pPr algn="just"/>
            <a:r>
              <a:rPr lang="en-US" dirty="0" smtClean="0"/>
              <a:t>Simulation results are aligned after the simulation result for single link test are aligned.</a:t>
            </a:r>
            <a:endParaRPr lang="en-US" dirty="0"/>
          </a:p>
        </p:txBody>
      </p:sp>
    </p:spTree>
    <p:extLst>
      <p:ext uri="{BB962C8B-B14F-4D97-AF65-F5344CB8AC3E}">
        <p14:creationId xmlns:p14="http://schemas.microsoft.com/office/powerpoint/2010/main" val="2344650527"/>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63326</TotalTime>
  <Words>285</Words>
  <Application>Microsoft Office PowerPoint</Application>
  <PresentationFormat>On-screen Show (4:3)</PresentationFormat>
  <Paragraphs>48</Paragraphs>
  <Slides>5</Slides>
  <Notes>0</Notes>
  <HiddenSlides>0</HiddenSlides>
  <MMClips>0</MMClips>
  <ScaleCrop>false</ScaleCrop>
  <HeadingPairs>
    <vt:vector size="4" baseType="variant">
      <vt:variant>
        <vt:lpstr>Theme</vt:lpstr>
      </vt:variant>
      <vt:variant>
        <vt:i4>1</vt:i4>
      </vt:variant>
      <vt:variant>
        <vt:lpstr>Slide Titles</vt:lpstr>
      </vt:variant>
      <vt:variant>
        <vt:i4>5</vt:i4>
      </vt:variant>
    </vt:vector>
  </HeadingPairs>
  <TitlesOfParts>
    <vt:vector size="6" baseType="lpstr">
      <vt:lpstr>Office 主题</vt:lpstr>
      <vt:lpstr>3GPP TSG-RAN WG4 Meeting #82   Athens, Greece, 13 - 17 February 2017</vt:lpstr>
      <vt:lpstr>Background</vt:lpstr>
      <vt:lpstr>WF on the simulation assumption</vt:lpstr>
      <vt:lpstr>Simulation assumption for two-link performance evaluation</vt:lpstr>
      <vt:lpstr>Information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TSG-RAN WG4</dc:title>
  <dc:creator>Huawei</dc:creator>
  <cp:lastModifiedBy>Shaohua Li</cp:lastModifiedBy>
  <cp:revision>185</cp:revision>
  <dcterms:created xsi:type="dcterms:W3CDTF">2016-01-12T08:39:50Z</dcterms:created>
  <dcterms:modified xsi:type="dcterms:W3CDTF">2017-02-17T09:44:28Z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(3)QoV3mtzu1zSpEvwsDofYbAXDRJPDAXv8Ge4/4X4XJ2yqP8SO4qDkICeQOLBymNU4Fgrb7Wes
F0QOkUhIOqjGZjNz/cm3M+8SSk8pe5OtkQbsIglMLFANoIY9UVh44RF5GEToO1XKcDfJH+1K
hjIcuzEK1dcEPYdzfnetLkerLmZ/FaNNWFLqJmI+lQBhBzvOle2WJGqzglrP6KcVpT8v08WR
xNquhzc1RVTvzT9qkU</vt:lpwstr>
  </property>
  <property fmtid="{D5CDD505-2E9C-101B-9397-08002B2CF9AE}" pid="3" name="_2015_ms_pID_7253431">
    <vt:lpwstr>fU9bbyFMpj4bV6oN5dtbgKIOQKS05+uqZQ3zS8Om+tswEsw+4ppUYn
2aIrKCc/9kEVkpRTUyBxitdeGQ8GlNsapVHWVEvSOcUIrYYtAH6kTNhq5VkkpMt3bm+9bc87
jp8SvXp8+UqsYxptsebYF7ltoL/oYb3xiXBtQOSC0T3zR5EgjwRyNzJbXoDllo8BqTai8M7i
STBIWMcdF08zo+hoRQkIwLFysx1wgpy8/7Hd</vt:lpwstr>
  </property>
  <property fmtid="{D5CDD505-2E9C-101B-9397-08002B2CF9AE}" pid="4" name="_2015_ms_pID_7253432">
    <vt:lpwstr>BQQ+mV+/YHcJ+CT5F113kcb8aMzJzt3g3BR0
rFyVrr8z</vt:lpwstr>
  </property>
  <property fmtid="{D5CDD505-2E9C-101B-9397-08002B2CF9AE}" pid="5" name="_NewReviewCycle">
    <vt:lpwstr/>
  </property>
  <property fmtid="{D5CDD505-2E9C-101B-9397-08002B2CF9AE}" pid="6" name="_readonly">
    <vt:lpwstr/>
  </property>
  <property fmtid="{D5CDD505-2E9C-101B-9397-08002B2CF9AE}" pid="7" name="_change">
    <vt:lpwstr/>
  </property>
  <property fmtid="{D5CDD505-2E9C-101B-9397-08002B2CF9AE}" pid="8" name="_full-control">
    <vt:lpwstr/>
  </property>
  <property fmtid="{D5CDD505-2E9C-101B-9397-08002B2CF9AE}" pid="9" name="sflag">
    <vt:lpwstr>1487058515</vt:lpwstr>
  </property>
  <property fmtid="{D5CDD505-2E9C-101B-9397-08002B2CF9AE}" pid="10" name="_AdHocReviewCycleID">
    <vt:i4>-944120800</vt:i4>
  </property>
  <property fmtid="{D5CDD505-2E9C-101B-9397-08002B2CF9AE}" pid="11" name="_EmailSubject">
    <vt:lpwstr>[V2V demodulation] simulation assumption for mulitplé-link receiption</vt:lpwstr>
  </property>
  <property fmtid="{D5CDD505-2E9C-101B-9397-08002B2CF9AE}" pid="12" name="_AuthorEmail">
    <vt:lpwstr>ntienvie@qti.qualcomm.com</vt:lpwstr>
  </property>
  <property fmtid="{D5CDD505-2E9C-101B-9397-08002B2CF9AE}" pid="13" name="_AuthorEmailDisplayName">
    <vt:lpwstr>Nguyen, Viet</vt:lpwstr>
  </property>
</Properties>
</file>