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9" r:id="rId3"/>
    <p:sldId id="288" r:id="rId4"/>
    <p:sldId id="290" r:id="rId5"/>
    <p:sldId id="291" r:id="rId6"/>
    <p:sldId id="292" r:id="rId7"/>
    <p:sldId id="304" r:id="rId8"/>
    <p:sldId id="308" r:id="rId9"/>
    <p:sldId id="307" r:id="rId10"/>
    <p:sldId id="297" r:id="rId11"/>
    <p:sldId id="294" r:id="rId12"/>
    <p:sldId id="295" r:id="rId13"/>
    <p:sldId id="298" r:id="rId14"/>
    <p:sldId id="299" r:id="rId15"/>
    <p:sldId id="300" r:id="rId16"/>
    <p:sldId id="310" r:id="rId17"/>
    <p:sldId id="301" r:id="rId18"/>
    <p:sldId id="302" r:id="rId19"/>
    <p:sldId id="303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58" autoAdjust="0"/>
    <p:restoredTop sz="94660"/>
  </p:normalViewPr>
  <p:slideViewPr>
    <p:cSldViewPr>
      <p:cViewPr varScale="1">
        <p:scale>
          <a:sx n="98" d="100"/>
          <a:sy n="98" d="100"/>
        </p:scale>
        <p:origin x="-7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2/2/2017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Discussion on </a:t>
            </a:r>
            <a:r>
              <a:rPr lang="en-US" dirty="0">
                <a:ea typeface="+mj-ea"/>
              </a:rPr>
              <a:t>V2X RRM requirement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82                                                        </a:t>
            </a:r>
            <a:r>
              <a:rPr lang="en-US" altLang="sv-SE" sz="2000" b="1" dirty="0" smtClean="0"/>
              <a:t>R4-1700852</a:t>
            </a:r>
            <a:endParaRPr lang="en-US" altLang="sv-SE" sz="2000" b="1" dirty="0"/>
          </a:p>
          <a:p>
            <a:pPr>
              <a:buFont typeface="Arial" pitchFamily="34" charset="0"/>
              <a:buNone/>
            </a:pPr>
            <a:r>
              <a:rPr lang="en-US" altLang="sv-SE" sz="2000" b="1" dirty="0" smtClean="0"/>
              <a:t>Athens, Greece, 13 </a:t>
            </a:r>
            <a:r>
              <a:rPr lang="en-US" altLang="sv-SE" sz="2000" b="1" dirty="0"/>
              <a:t>- </a:t>
            </a:r>
            <a:r>
              <a:rPr lang="en-US" altLang="sv-SE" sz="2000" b="1" dirty="0" smtClean="0"/>
              <a:t>17 Feb, 2017</a:t>
            </a:r>
            <a:endParaRPr lang="en-US" altLang="sv-SE" sz="2000" b="1" dirty="0"/>
          </a:p>
          <a:p>
            <a:pPr>
              <a:buFont typeface="Arial" pitchFamily="34" charset="0"/>
              <a:buNone/>
            </a:pPr>
            <a:r>
              <a:rPr lang="sv-SE" altLang="sv-SE" sz="2000" b="1" dirty="0"/>
              <a:t>Agenda Item: </a:t>
            </a:r>
            <a:r>
              <a:rPr lang="sv-SE" altLang="sv-SE" sz="2000" b="1" dirty="0" smtClean="0"/>
              <a:t>7.20.4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000" dirty="0" smtClean="0"/>
              <a:t>Requirements	</a:t>
            </a:r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1800" dirty="0" smtClean="0"/>
              <a:t>Proposal : </a:t>
            </a:r>
          </a:p>
          <a:p>
            <a:pPr lvl="1"/>
            <a:r>
              <a:rPr lang="en-GB" altLang="ko-KR" sz="1800" dirty="0">
                <a:solidFill>
                  <a:prstClr val="black"/>
                </a:solidFill>
              </a:rPr>
              <a:t>Specify 1 </a:t>
            </a:r>
            <a:r>
              <a:rPr lang="en-GB" altLang="ko-KR" sz="1800" dirty="0" err="1">
                <a:solidFill>
                  <a:prstClr val="black"/>
                </a:solidFill>
              </a:rPr>
              <a:t>subframe</a:t>
            </a:r>
            <a:r>
              <a:rPr lang="en-GB" altLang="ko-KR" sz="1800" dirty="0">
                <a:solidFill>
                  <a:prstClr val="black"/>
                </a:solidFill>
              </a:rPr>
              <a:t> WAN interruptions due to V2X (re)configuration.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351421"/>
              </p:ext>
            </p:extLst>
          </p:nvPr>
        </p:nvGraphicFramePr>
        <p:xfrm>
          <a:off x="827584" y="1510784"/>
          <a:ext cx="748883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Define as below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No interruption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Define as below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No interruption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No interruption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No interruption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5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 smtClean="0"/>
              <a:t>Initiation/cease of SLSS requirements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Requirements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1800" dirty="0"/>
              <a:t>Proposal : </a:t>
            </a:r>
            <a:r>
              <a:rPr lang="en-GB" altLang="ko-KR" sz="1800" dirty="0" smtClean="0">
                <a:solidFill>
                  <a:prstClr val="black"/>
                </a:solidFill>
              </a:rPr>
              <a:t>Specify  </a:t>
            </a:r>
            <a:r>
              <a:rPr lang="en-GB" altLang="ko-KR" sz="1800" dirty="0" err="1" smtClean="0">
                <a:solidFill>
                  <a:prstClr val="black"/>
                </a:solidFill>
              </a:rPr>
              <a:t>i</a:t>
            </a:r>
            <a:r>
              <a:rPr lang="sv-SE" altLang="sv-SE" sz="1800" dirty="0" smtClean="0"/>
              <a:t>nitiation/cease </a:t>
            </a:r>
            <a:r>
              <a:rPr lang="sv-SE" altLang="sv-SE" sz="1800" dirty="0"/>
              <a:t>of SLSS </a:t>
            </a:r>
            <a:r>
              <a:rPr lang="sv-SE" altLang="sv-SE" sz="1800" dirty="0" smtClean="0"/>
              <a:t>requirements </a:t>
            </a:r>
            <a:r>
              <a:rPr lang="en-GB" altLang="ko-KR" sz="1800" dirty="0" smtClean="0">
                <a:solidFill>
                  <a:prstClr val="black"/>
                </a:solidFill>
              </a:rPr>
              <a:t>based on the above table.</a:t>
            </a:r>
            <a:r>
              <a:rPr lang="en-US" altLang="zh-CN" sz="2400" dirty="0" smtClean="0"/>
              <a:t> </a:t>
            </a:r>
          </a:p>
          <a:p>
            <a:pPr lvl="2"/>
            <a:endParaRPr lang="en-US" altLang="zh-CN" sz="16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406761"/>
              </p:ext>
            </p:extLst>
          </p:nvPr>
        </p:nvGraphicFramePr>
        <p:xfrm>
          <a:off x="827584" y="1484784"/>
          <a:ext cx="7488832" cy="458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OoC</a:t>
                      </a:r>
                      <a:r>
                        <a:rPr lang="en-US" altLang="ko-KR" sz="1600" dirty="0" smtClean="0"/>
                        <a:t>(B47)</a:t>
                      </a:r>
                      <a:endParaRPr lang="ko-KR" alt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OoC</a:t>
                      </a:r>
                      <a:r>
                        <a:rPr lang="en-US" altLang="ko-KR" sz="1600" dirty="0" smtClean="0"/>
                        <a:t>(B47)</a:t>
                      </a:r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InC</a:t>
                      </a:r>
                      <a:r>
                        <a:rPr lang="en-US" altLang="ko-KR" sz="1600" dirty="0" smtClean="0"/>
                        <a:t>(BX/BY)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OoC</a:t>
                      </a:r>
                      <a:r>
                        <a:rPr lang="en-US" altLang="ko-KR" sz="1600" dirty="0" smtClean="0"/>
                        <a:t>(BX/BY)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eNB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N/A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600" dirty="0" smtClean="0"/>
                        <a:t>Reuse Rel-12/13 in-coverage </a:t>
                      </a:r>
                      <a:r>
                        <a:rPr lang="en-US" altLang="zh-CN" sz="1600" dirty="0" err="1" smtClean="0"/>
                        <a:t>ProSe</a:t>
                      </a:r>
                      <a:r>
                        <a:rPr lang="en-US" altLang="zh-CN" sz="1600" dirty="0" smtClean="0"/>
                        <a:t> requirements 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N/A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GNSS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N/A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600" dirty="0" smtClean="0"/>
                        <a:t>Reuse Rel-12/13 in-coverage </a:t>
                      </a:r>
                      <a:r>
                        <a:rPr lang="en-US" altLang="zh-CN" sz="1600" dirty="0" err="1" smtClean="0"/>
                        <a:t>ProSe</a:t>
                      </a:r>
                      <a:r>
                        <a:rPr lang="en-US" altLang="zh-CN" sz="1600" dirty="0" smtClean="0"/>
                        <a:t> requirements 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N/A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SyncRef</a:t>
                      </a:r>
                      <a:r>
                        <a:rPr lang="en-US" altLang="ko-KR" sz="1600" dirty="0" smtClean="0"/>
                        <a:t> UE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600" dirty="0" smtClean="0"/>
                        <a:t>-Reuse D2D measurement accuracy 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600" dirty="0" smtClean="0"/>
                        <a:t>- Measurement period = 320ms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600" dirty="0" smtClean="0"/>
                        <a:t>- Evaluation period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</a:rPr>
                        <a:t>= 640ms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N/A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600" dirty="0" smtClean="0"/>
                        <a:t>-Reuse D2D measurement accuracy 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600" dirty="0" smtClean="0"/>
                        <a:t>- Measurement period = 320ms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600" dirty="0" smtClean="0"/>
                        <a:t>- Evaluation period = 640ms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56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 smtClean="0"/>
              <a:t>Selection/Reselection of V2X Sync.Ref.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Requirements to </a:t>
            </a:r>
            <a:r>
              <a:rPr lang="en-US" altLang="zh-CN" sz="2400" dirty="0" err="1" smtClean="0"/>
              <a:t>SyncRef</a:t>
            </a:r>
            <a:r>
              <a:rPr lang="en-US" altLang="zh-CN" sz="2400" dirty="0" smtClean="0"/>
              <a:t> UE </a:t>
            </a:r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340665"/>
              </p:ext>
            </p:extLst>
          </p:nvPr>
        </p:nvGraphicFramePr>
        <p:xfrm>
          <a:off x="827584" y="1484784"/>
          <a:ext cx="748883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A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A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68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/>
              <a:t>Selection/Reselection of V2X Sync.Ref.</a:t>
            </a:r>
            <a:endParaRPr lang="sv-SE" altLang="sv-SE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Requirements </a:t>
            </a:r>
            <a:r>
              <a:rPr lang="en-US" altLang="zh-CN" sz="2400" dirty="0"/>
              <a:t>to </a:t>
            </a:r>
            <a:r>
              <a:rPr lang="en-US" altLang="zh-CN" sz="2400" dirty="0" err="1"/>
              <a:t>SyncRef</a:t>
            </a:r>
            <a:r>
              <a:rPr lang="en-US" altLang="zh-CN" sz="2400" dirty="0"/>
              <a:t> UE </a:t>
            </a:r>
            <a:r>
              <a:rPr lang="en-US" altLang="zh-CN" sz="2400" dirty="0" smtClean="0"/>
              <a:t> </a:t>
            </a:r>
            <a:endParaRPr lang="en-US" altLang="zh-CN" sz="2400" dirty="0" smtClean="0"/>
          </a:p>
          <a:p>
            <a:r>
              <a:rPr lang="en-US" altLang="zh-CN" sz="2400" dirty="0"/>
              <a:t>Proposal :</a:t>
            </a:r>
            <a:endParaRPr lang="en-GB" altLang="zh-CN" sz="2400" dirty="0"/>
          </a:p>
          <a:p>
            <a:pPr lvl="1"/>
            <a:r>
              <a:rPr lang="en-GB" altLang="ko-KR" sz="2000" dirty="0" smtClean="0"/>
              <a:t>From </a:t>
            </a:r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UE </a:t>
            </a:r>
            <a:endParaRPr lang="en-GB" altLang="ko-KR" sz="2000" dirty="0"/>
          </a:p>
          <a:p>
            <a:pPr lvl="2"/>
            <a:r>
              <a:rPr lang="en-GB" altLang="ko-KR" sz="1800" dirty="0" smtClean="0"/>
              <a:t>SCH </a:t>
            </a:r>
            <a:r>
              <a:rPr lang="en-GB" altLang="ko-KR" sz="1800" dirty="0" err="1" smtClean="0"/>
              <a:t>Es</a:t>
            </a:r>
            <a:r>
              <a:rPr lang="en-GB" altLang="ko-KR" sz="1800" dirty="0" smtClean="0"/>
              <a:t>/</a:t>
            </a:r>
            <a:r>
              <a:rPr lang="en-GB" altLang="ko-KR" sz="1800" dirty="0" err="1" smtClean="0"/>
              <a:t>Iot</a:t>
            </a:r>
            <a:r>
              <a:rPr lang="en-GB" altLang="ko-KR" sz="1800" dirty="0" smtClean="0"/>
              <a:t> </a:t>
            </a:r>
            <a:r>
              <a:rPr lang="en-US" altLang="ko-KR" sz="1800" dirty="0"/>
              <a:t>≥ </a:t>
            </a:r>
            <a:r>
              <a:rPr lang="en-US" altLang="ko-KR" sz="1800" dirty="0" smtClean="0"/>
              <a:t>[-4] dB</a:t>
            </a:r>
          </a:p>
          <a:p>
            <a:pPr lvl="2"/>
            <a:r>
              <a:rPr lang="en-GB" altLang="ko-KR" sz="1800" dirty="0" err="1"/>
              <a:t>T</a:t>
            </a:r>
            <a:r>
              <a:rPr lang="en-GB" altLang="ko-KR" sz="1800" baseline="-25000" dirty="0" err="1"/>
              <a:t>detect,SyncRef</a:t>
            </a:r>
            <a:r>
              <a:rPr lang="en-GB" altLang="ko-KR" sz="1800" baseline="-25000" dirty="0"/>
              <a:t> UE</a:t>
            </a:r>
            <a:r>
              <a:rPr lang="en-GB" altLang="ko-KR" sz="1800" dirty="0"/>
              <a:t> = [1.6]seconds </a:t>
            </a:r>
          </a:p>
          <a:p>
            <a:pPr lvl="2"/>
            <a:r>
              <a:rPr lang="en-US" altLang="ko-KR" sz="1800" dirty="0" smtClean="0"/>
              <a:t>Drop rate</a:t>
            </a:r>
          </a:p>
          <a:p>
            <a:pPr lvl="3"/>
            <a:r>
              <a:rPr lang="en-US" altLang="ko-KR" sz="1600" dirty="0" smtClean="0"/>
              <a:t>maximum [</a:t>
            </a:r>
            <a:r>
              <a:rPr lang="en-US" altLang="ko-KR" sz="1600" dirty="0"/>
              <a:t>50]% of its </a:t>
            </a:r>
            <a:r>
              <a:rPr lang="en-US" altLang="ko-KR" sz="1600" dirty="0" smtClean="0"/>
              <a:t>SLSS(based </a:t>
            </a:r>
            <a:r>
              <a:rPr lang="en-US" altLang="ko-KR" sz="1600" dirty="0"/>
              <a:t>on 5 samples of SLSS during </a:t>
            </a:r>
            <a:r>
              <a:rPr lang="en-US" altLang="ko-KR" sz="1600" dirty="0" err="1"/>
              <a:t>T</a:t>
            </a:r>
            <a:r>
              <a:rPr lang="en-US" altLang="ko-KR" sz="1600" baseline="-25000" dirty="0" err="1"/>
              <a:t>detect,SyncRef</a:t>
            </a:r>
            <a:r>
              <a:rPr lang="en-US" altLang="ko-KR" sz="1600" baseline="-25000" dirty="0"/>
              <a:t> UE</a:t>
            </a:r>
            <a:r>
              <a:rPr lang="en-US" altLang="ko-KR" sz="1600" dirty="0"/>
              <a:t>)</a:t>
            </a:r>
          </a:p>
          <a:p>
            <a:pPr lvl="1"/>
            <a:r>
              <a:rPr lang="en-GB" altLang="zh-CN" sz="2000" dirty="0" smtClean="0"/>
              <a:t>From GNSS  </a:t>
            </a:r>
            <a:endParaRPr lang="en-GB" altLang="zh-CN" sz="2000" dirty="0"/>
          </a:p>
          <a:p>
            <a:pPr lvl="2"/>
            <a:r>
              <a:rPr lang="en-GB" altLang="ko-KR" sz="1800" dirty="0" smtClean="0"/>
              <a:t>SCH </a:t>
            </a:r>
            <a:r>
              <a:rPr lang="en-GB" altLang="ko-KR" sz="1800" dirty="0" err="1"/>
              <a:t>Es</a:t>
            </a:r>
            <a:r>
              <a:rPr lang="en-GB" altLang="ko-KR" sz="1800" dirty="0"/>
              <a:t>/</a:t>
            </a:r>
            <a:r>
              <a:rPr lang="en-GB" altLang="ko-KR" sz="1800" dirty="0" err="1"/>
              <a:t>Iot</a:t>
            </a:r>
            <a:r>
              <a:rPr lang="en-GB" altLang="ko-KR" sz="1800" dirty="0"/>
              <a:t> </a:t>
            </a:r>
            <a:r>
              <a:rPr lang="en-US" altLang="ko-KR" sz="1800" dirty="0"/>
              <a:t>≥ [-4] dB</a:t>
            </a:r>
          </a:p>
          <a:p>
            <a:pPr lvl="2"/>
            <a:r>
              <a:rPr lang="en-GB" altLang="ko-KR" sz="1800" dirty="0" err="1"/>
              <a:t>T</a:t>
            </a:r>
            <a:r>
              <a:rPr lang="en-GB" altLang="ko-KR" sz="1800" baseline="-25000" dirty="0" err="1"/>
              <a:t>detect,SyncRef</a:t>
            </a:r>
            <a:r>
              <a:rPr lang="en-GB" altLang="ko-KR" sz="1800" baseline="-25000" dirty="0"/>
              <a:t> UE</a:t>
            </a:r>
            <a:r>
              <a:rPr lang="en-GB" altLang="ko-KR" sz="1800" dirty="0"/>
              <a:t> = [1.6]seconds </a:t>
            </a:r>
          </a:p>
          <a:p>
            <a:pPr lvl="2"/>
            <a:r>
              <a:rPr lang="en-US" altLang="ko-KR" sz="1800" dirty="0"/>
              <a:t>Drop </a:t>
            </a:r>
            <a:r>
              <a:rPr lang="en-US" altLang="ko-KR" sz="1800" dirty="0" smtClean="0"/>
              <a:t>rate </a:t>
            </a:r>
          </a:p>
          <a:p>
            <a:pPr lvl="3"/>
            <a:r>
              <a:rPr lang="en-US" altLang="ko-KR" sz="1600" dirty="0"/>
              <a:t>If GNSS is reliable and highest </a:t>
            </a:r>
            <a:r>
              <a:rPr lang="en-US" altLang="ko-KR" sz="1600" dirty="0" smtClean="0"/>
              <a:t>priority, no drop</a:t>
            </a:r>
            <a:endParaRPr lang="en-US" altLang="ko-KR" sz="1600" dirty="0"/>
          </a:p>
          <a:p>
            <a:pPr lvl="3"/>
            <a:r>
              <a:rPr lang="en-US" altLang="ko-KR" sz="1600" dirty="0" smtClean="0"/>
              <a:t>otherwise, maximum [</a:t>
            </a:r>
            <a:r>
              <a:rPr lang="en-US" altLang="ko-KR" sz="1600" dirty="0"/>
              <a:t>50]% of its SLSS(based on 5 samples of SLSS during </a:t>
            </a:r>
            <a:r>
              <a:rPr lang="en-US" altLang="ko-KR" sz="1600" dirty="0" err="1"/>
              <a:t>T</a:t>
            </a:r>
            <a:r>
              <a:rPr lang="en-US" altLang="ko-KR" sz="1600" baseline="-25000" dirty="0" err="1"/>
              <a:t>detect,SyncRef</a:t>
            </a:r>
            <a:r>
              <a:rPr lang="en-US" altLang="ko-KR" sz="1600" baseline="-25000" dirty="0"/>
              <a:t> UE</a:t>
            </a:r>
            <a:r>
              <a:rPr lang="en-US" altLang="ko-KR" sz="1600" dirty="0" smtClean="0"/>
              <a:t>)</a:t>
            </a:r>
          </a:p>
          <a:p>
            <a:pPr lvl="1"/>
            <a:r>
              <a:rPr lang="en-GB" altLang="zh-CN" sz="2000" dirty="0" smtClean="0"/>
              <a:t>UE </a:t>
            </a:r>
            <a:r>
              <a:rPr lang="en-GB" altLang="zh-CN" sz="2000" dirty="0"/>
              <a:t>measurement </a:t>
            </a:r>
            <a:r>
              <a:rPr lang="en-GB" altLang="zh-CN" sz="2000" dirty="0" smtClean="0"/>
              <a:t>capability of performing S-RSRP</a:t>
            </a:r>
            <a:endParaRPr lang="en-GB" altLang="zh-CN" sz="2000" dirty="0"/>
          </a:p>
          <a:p>
            <a:pPr lvl="2"/>
            <a:r>
              <a:rPr lang="en-GB" altLang="zh-CN" sz="1800" dirty="0" smtClean="0"/>
              <a:t>V-UE : [</a:t>
            </a:r>
            <a:r>
              <a:rPr lang="en-GB" altLang="ko-KR" sz="1800" dirty="0" smtClean="0"/>
              <a:t>4] </a:t>
            </a:r>
            <a:r>
              <a:rPr lang="en-GB" altLang="ko-KR" sz="1800" dirty="0"/>
              <a:t>identified V2X </a:t>
            </a:r>
            <a:r>
              <a:rPr lang="en-GB" altLang="ko-KR" sz="1800" dirty="0" err="1" smtClean="0"/>
              <a:t>SyncRef</a:t>
            </a:r>
            <a:r>
              <a:rPr lang="en-GB" altLang="ko-KR" sz="1800" dirty="0" smtClean="0"/>
              <a:t> UE</a:t>
            </a:r>
          </a:p>
          <a:p>
            <a:pPr lvl="2"/>
            <a:endParaRPr lang="en-GB" altLang="zh-CN" sz="1800" dirty="0"/>
          </a:p>
          <a:p>
            <a:pPr lvl="1"/>
            <a:endParaRPr lang="en-GB" altLang="zh-CN" sz="2000" dirty="0"/>
          </a:p>
          <a:p>
            <a:pPr lvl="2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68587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 smtClean="0"/>
              <a:t>Selection/Reselection of V2X Sync.Ref.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Requirements to GNSS </a:t>
            </a:r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ko-KR" sz="2000" dirty="0" smtClean="0"/>
          </a:p>
          <a:p>
            <a:pPr lvl="1"/>
            <a:r>
              <a:rPr lang="en-GB" altLang="ko-KR" sz="2000" dirty="0" smtClean="0"/>
              <a:t>Proposal : Not define GNSS selection time based on tele-CC agreement</a:t>
            </a:r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796727"/>
              </p:ext>
            </p:extLst>
          </p:nvPr>
        </p:nvGraphicFramePr>
        <p:xfrm>
          <a:off x="827584" y="1484784"/>
          <a:ext cx="748883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A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A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99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 smtClean="0"/>
              <a:t>Selection/Reselection of V2X Sync.Ref.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Requirements to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</a:t>
            </a:r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ko-KR" sz="2000" dirty="0" smtClean="0"/>
          </a:p>
          <a:p>
            <a:pPr lvl="1"/>
            <a:r>
              <a:rPr lang="en-GB" altLang="ko-KR" sz="2000" dirty="0" smtClean="0"/>
              <a:t>Proposal : Not </a:t>
            </a:r>
            <a:r>
              <a:rPr lang="en-GB" altLang="ko-KR" sz="2000" dirty="0"/>
              <a:t>define </a:t>
            </a:r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selection </a:t>
            </a:r>
            <a:r>
              <a:rPr lang="en-GB" altLang="ko-KR" sz="2000" dirty="0"/>
              <a:t>time </a:t>
            </a:r>
            <a:r>
              <a:rPr lang="en-GB" altLang="ko-KR" sz="2000" dirty="0" smtClean="0"/>
              <a:t>as D2D</a:t>
            </a:r>
          </a:p>
          <a:p>
            <a:pPr lvl="2"/>
            <a:endParaRPr lang="en-GB" altLang="ko-KR" sz="1800" dirty="0" smtClean="0">
              <a:solidFill>
                <a:srgbClr val="FF0000"/>
              </a:solidFill>
            </a:endParaRPr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020865"/>
              </p:ext>
            </p:extLst>
          </p:nvPr>
        </p:nvGraphicFramePr>
        <p:xfrm>
          <a:off x="827584" y="1484784"/>
          <a:ext cx="748883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8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sz="4000" dirty="0"/>
              <a:t>Selection/Reselection of V2X Sync.Ref.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544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400" dirty="0" smtClean="0"/>
              <a:t>GNSS </a:t>
            </a:r>
            <a:r>
              <a:rPr lang="en-GB" altLang="ko-KR" sz="2400" dirty="0"/>
              <a:t>synchronization source reselection evaluation period</a:t>
            </a:r>
            <a:endParaRPr lang="en-GB" altLang="ko-KR" sz="2400" dirty="0" smtClean="0"/>
          </a:p>
          <a:p>
            <a:pPr lvl="1"/>
            <a:r>
              <a:rPr lang="en-GB" altLang="ko-KR" sz="2000" dirty="0" err="1"/>
              <a:t>eNB</a:t>
            </a:r>
            <a:r>
              <a:rPr lang="en-GB" altLang="ko-KR" sz="2000" dirty="0"/>
              <a:t>/</a:t>
            </a:r>
            <a:r>
              <a:rPr lang="en-GB" altLang="ko-KR" sz="2000" dirty="0" err="1"/>
              <a:t>SyncRefUE</a:t>
            </a:r>
            <a:r>
              <a:rPr lang="en-GB" altLang="ko-KR" sz="2000" dirty="0" err="1">
                <a:sym typeface="Wingdings" panose="05000000000000000000" pitchFamily="2" charset="2"/>
              </a:rPr>
              <a:t>GNSS</a:t>
            </a:r>
            <a:endParaRPr lang="en-GB" altLang="ko-KR" sz="2000" dirty="0"/>
          </a:p>
          <a:p>
            <a:pPr lvl="2"/>
            <a:r>
              <a:rPr lang="en-US" altLang="ko-KR" sz="1800" dirty="0" err="1"/>
              <a:t>T</a:t>
            </a:r>
            <a:r>
              <a:rPr lang="en-US" altLang="ko-KR" sz="1800" baseline="-25000" dirty="0" err="1" smtClean="0"/>
              <a:t>evaluate,GNSS,reliable</a:t>
            </a:r>
            <a:r>
              <a:rPr lang="en-US" altLang="ko-KR" sz="1800" dirty="0" smtClean="0"/>
              <a:t> does not need </a:t>
            </a:r>
            <a:r>
              <a:rPr lang="en-US" altLang="ko-KR" sz="1800" dirty="0"/>
              <a:t>to be specified </a:t>
            </a:r>
            <a:r>
              <a:rPr lang="en-US" altLang="ko-KR" sz="1800" dirty="0" smtClean="0"/>
              <a:t>regarding </a:t>
            </a:r>
            <a:r>
              <a:rPr lang="en-GB" altLang="ko-KR" sz="1800" dirty="0" smtClean="0"/>
              <a:t>the </a:t>
            </a:r>
            <a:r>
              <a:rPr lang="en-GB" altLang="ko-KR" sz="1800" dirty="0"/>
              <a:t>agreement of tele-CC that </a:t>
            </a:r>
            <a:r>
              <a:rPr lang="en-GB" altLang="ko-KR" sz="1800" dirty="0" smtClean="0"/>
              <a:t>GNSS </a:t>
            </a:r>
            <a:r>
              <a:rPr lang="en-GB" altLang="ko-KR" sz="1800" dirty="0"/>
              <a:t>selection </a:t>
            </a:r>
            <a:r>
              <a:rPr lang="en-GB" altLang="ko-KR" sz="1800" dirty="0" smtClean="0"/>
              <a:t>time is not defined.</a:t>
            </a:r>
            <a:endParaRPr lang="en-GB" altLang="ko-KR" sz="1800" dirty="0"/>
          </a:p>
          <a:p>
            <a:pPr lvl="1"/>
            <a:r>
              <a:rPr lang="en-US" altLang="zh-CN" sz="2000" dirty="0" err="1" smtClean="0"/>
              <a:t>GNSS</a:t>
            </a:r>
            <a:r>
              <a:rPr lang="en-US" altLang="zh-CN" sz="2000" dirty="0" err="1">
                <a:sym typeface="Wingdings" panose="05000000000000000000" pitchFamily="2" charset="2"/>
              </a:rPr>
              <a:t>eNB</a:t>
            </a:r>
            <a:r>
              <a:rPr lang="en-US" altLang="zh-CN" sz="2000" dirty="0">
                <a:sym typeface="Wingdings" panose="05000000000000000000" pitchFamily="2" charset="2"/>
              </a:rPr>
              <a:t>/</a:t>
            </a:r>
            <a:r>
              <a:rPr lang="en-US" altLang="zh-CN" sz="2000" dirty="0" err="1">
                <a:sym typeface="Wingdings" panose="05000000000000000000" pitchFamily="2" charset="2"/>
              </a:rPr>
              <a:t>SyncRefUE</a:t>
            </a:r>
            <a:endParaRPr lang="en-US" altLang="zh-CN" sz="2000" dirty="0"/>
          </a:p>
          <a:p>
            <a:pPr lvl="2"/>
            <a:r>
              <a:rPr lang="en-US" altLang="ko-KR" sz="1800" dirty="0" err="1"/>
              <a:t>T</a:t>
            </a:r>
            <a:r>
              <a:rPr lang="en-US" altLang="ko-KR" sz="1800" baseline="-25000" dirty="0" err="1"/>
              <a:t>evaluate,GNSS,unreliable</a:t>
            </a:r>
            <a:r>
              <a:rPr lang="en-US" altLang="ko-KR" sz="1800" dirty="0"/>
              <a:t> </a:t>
            </a:r>
            <a:r>
              <a:rPr lang="en-US" altLang="ko-KR" sz="1800" dirty="0"/>
              <a:t>does not need to be specified because that UE </a:t>
            </a:r>
            <a:r>
              <a:rPr lang="en-US" altLang="ko-KR" sz="1800" dirty="0"/>
              <a:t>can sustain timing error of 12Ts for a few </a:t>
            </a:r>
            <a:r>
              <a:rPr lang="en-US" altLang="ko-KR" sz="1800" dirty="0" smtClean="0"/>
              <a:t>minutes.  </a:t>
            </a:r>
            <a:endParaRPr lang="en-US" altLang="ko-KR" sz="1800" dirty="0"/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400" dirty="0" smtClean="0"/>
              <a:t>Proposal </a:t>
            </a:r>
            <a:r>
              <a:rPr lang="en-GB" altLang="ko-KR" sz="2400" dirty="0"/>
              <a:t>: Not </a:t>
            </a:r>
            <a:r>
              <a:rPr lang="en-GB" altLang="ko-KR" sz="2400" dirty="0" smtClean="0"/>
              <a:t>specify GNSS </a:t>
            </a:r>
            <a:r>
              <a:rPr lang="en-GB" altLang="ko-KR" sz="2400" dirty="0"/>
              <a:t>synchronization source reselection evaluation </a:t>
            </a:r>
            <a:r>
              <a:rPr lang="en-GB" altLang="ko-KR" sz="2400" dirty="0" smtClean="0"/>
              <a:t>period.</a:t>
            </a:r>
            <a:endParaRPr lang="en-GB" altLang="ko-KR" sz="2400" dirty="0"/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400" dirty="0"/>
          </a:p>
          <a:p>
            <a:pPr lvl="3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7064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Cell detection requirements in OOC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ko-KR" sz="2400" dirty="0" smtClean="0"/>
              <a:t>Requirements</a:t>
            </a:r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400" dirty="0"/>
              <a:t>Proposal : </a:t>
            </a:r>
            <a:r>
              <a:rPr lang="en-GB" altLang="ko-KR" sz="2400" dirty="0" smtClean="0"/>
              <a:t>Specify </a:t>
            </a:r>
            <a:r>
              <a:rPr lang="en-US" altLang="ko-KR" sz="2400" dirty="0" smtClean="0"/>
              <a:t>c</a:t>
            </a:r>
            <a:r>
              <a:rPr lang="en-US" altLang="sv-SE" sz="2400" dirty="0" smtClean="0"/>
              <a:t>ell </a:t>
            </a:r>
            <a:r>
              <a:rPr lang="en-US" altLang="sv-SE" sz="2400" dirty="0"/>
              <a:t>detection requirements in </a:t>
            </a:r>
            <a:r>
              <a:rPr lang="en-US" altLang="sv-SE" sz="2400" dirty="0" smtClean="0"/>
              <a:t>OOC based on the above table</a:t>
            </a:r>
            <a:r>
              <a:rPr lang="en-GB" altLang="ko-KR" sz="2400" dirty="0" smtClean="0"/>
              <a:t>.</a:t>
            </a:r>
            <a:endParaRPr lang="en-GB" altLang="ko-KR" sz="2400" dirty="0"/>
          </a:p>
          <a:p>
            <a:endParaRPr lang="en-US" altLang="zh-CN" sz="20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606539"/>
              </p:ext>
            </p:extLst>
          </p:nvPr>
        </p:nvGraphicFramePr>
        <p:xfrm>
          <a:off x="827584" y="1484784"/>
          <a:ext cx="7488832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altLang="ko-KR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basic_identify_OoC_V2X  </a:t>
                      </a:r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0.8 seconds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N/A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altLang="ko-KR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basic_identify_OoC_V2X  </a:t>
                      </a:r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0.8 seconds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Autonomous Resource (re)selection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Proposal :</a:t>
            </a:r>
          </a:p>
          <a:p>
            <a:pPr lvl="1"/>
            <a:r>
              <a:rPr lang="en-US" altLang="zh-CN" sz="2400" dirty="0" smtClean="0"/>
              <a:t>Requirements</a:t>
            </a:r>
          </a:p>
          <a:p>
            <a:pPr lvl="2"/>
            <a:r>
              <a:rPr lang="en-GB" altLang="ko-KR" sz="1800" dirty="0"/>
              <a:t>The UE physical layer shall be capable of performing the PSSCH-RSRP measurements </a:t>
            </a:r>
            <a:r>
              <a:rPr lang="en-GB" altLang="ko-KR" sz="1800" dirty="0" smtClean="0"/>
              <a:t>and the S-RSSI</a:t>
            </a:r>
            <a:r>
              <a:rPr lang="ko-KR" altLang="en-US" sz="1800" dirty="0" smtClean="0"/>
              <a:t> </a:t>
            </a:r>
            <a:r>
              <a:rPr lang="en-GB" altLang="ko-KR" sz="1800" dirty="0" smtClean="0"/>
              <a:t>measurements on </a:t>
            </a:r>
            <a:r>
              <a:rPr lang="en-GB" altLang="ko-KR" sz="1800" dirty="0"/>
              <a:t>the carrier operating V2X </a:t>
            </a:r>
            <a:r>
              <a:rPr lang="en-GB" altLang="ko-KR" sz="1800" dirty="0" err="1"/>
              <a:t>sidelink</a:t>
            </a:r>
            <a:r>
              <a:rPr lang="en-GB" altLang="ko-KR" sz="1800" dirty="0"/>
              <a:t> communication for determining the subset of resources to be excluded in PSSCH resource selection in </a:t>
            </a:r>
            <a:r>
              <a:rPr lang="en-GB" altLang="ko-KR" sz="1800" dirty="0" err="1"/>
              <a:t>sidelink</a:t>
            </a:r>
            <a:r>
              <a:rPr lang="en-GB" altLang="ko-KR" sz="1800" dirty="0"/>
              <a:t> transmission mode 4. </a:t>
            </a:r>
            <a:r>
              <a:rPr lang="en-GB" altLang="ko-KR" sz="1800" dirty="0" smtClean="0"/>
              <a:t> </a:t>
            </a:r>
          </a:p>
          <a:p>
            <a:pPr lvl="2"/>
            <a:r>
              <a:rPr lang="en-GB" altLang="ko-KR" sz="1800" dirty="0" smtClean="0"/>
              <a:t>One shot measurement</a:t>
            </a:r>
          </a:p>
          <a:p>
            <a:pPr lvl="1"/>
            <a:r>
              <a:rPr lang="en-GB" altLang="zh-CN" sz="2400" dirty="0" smtClean="0"/>
              <a:t>PSSCH-RSRP measurement accuracy</a:t>
            </a:r>
          </a:p>
          <a:p>
            <a:pPr lvl="2"/>
            <a:r>
              <a:rPr lang="en-US" altLang="ko-KR" sz="1800" dirty="0" smtClean="0"/>
              <a:t>Absolute accuracy: ± [5] dB at </a:t>
            </a:r>
            <a:r>
              <a:rPr lang="en-US" altLang="ko-KR" sz="1800" dirty="0" err="1" smtClean="0"/>
              <a:t>Es</a:t>
            </a:r>
            <a:r>
              <a:rPr lang="en-US" altLang="ko-KR" sz="1800" dirty="0" smtClean="0"/>
              <a:t>/</a:t>
            </a:r>
            <a:r>
              <a:rPr lang="en-US" altLang="ko-KR" sz="1800" dirty="0" err="1" smtClean="0"/>
              <a:t>Iot</a:t>
            </a:r>
            <a:r>
              <a:rPr lang="en-US" altLang="ko-KR" sz="1800" dirty="0" smtClean="0"/>
              <a:t> </a:t>
            </a:r>
            <a:r>
              <a:rPr lang="en-GB" altLang="ko-KR" sz="1800" dirty="0">
                <a:sym typeface="Symbol"/>
              </a:rPr>
              <a:t></a:t>
            </a:r>
            <a:r>
              <a:rPr lang="en-GB" altLang="ko-KR" sz="1800" dirty="0"/>
              <a:t>[-3]dB</a:t>
            </a:r>
            <a:endParaRPr lang="en-US" altLang="ko-KR" sz="1800" dirty="0" smtClean="0"/>
          </a:p>
          <a:p>
            <a:pPr lvl="2"/>
            <a:r>
              <a:rPr lang="en-US" altLang="ko-KR" sz="1800" dirty="0" smtClean="0"/>
              <a:t>Relative accuracy: ± [2.5] </a:t>
            </a:r>
            <a:r>
              <a:rPr lang="en-US" altLang="ko-KR" sz="1800" dirty="0"/>
              <a:t>dB at </a:t>
            </a:r>
            <a:r>
              <a:rPr lang="en-US" altLang="ko-KR" sz="1800" dirty="0" err="1"/>
              <a:t>Es</a:t>
            </a:r>
            <a:r>
              <a:rPr lang="en-US" altLang="ko-KR" sz="1800" dirty="0"/>
              <a:t>/</a:t>
            </a:r>
            <a:r>
              <a:rPr lang="en-US" altLang="ko-KR" sz="1800" dirty="0" err="1"/>
              <a:t>Iot</a:t>
            </a:r>
            <a:r>
              <a:rPr lang="en-US" altLang="ko-KR" sz="1800" dirty="0"/>
              <a:t> </a:t>
            </a:r>
            <a:r>
              <a:rPr lang="en-GB" altLang="ko-KR" sz="1800" dirty="0">
                <a:sym typeface="Symbol"/>
              </a:rPr>
              <a:t></a:t>
            </a:r>
            <a:r>
              <a:rPr lang="en-GB" altLang="ko-KR" sz="1800" dirty="0" smtClean="0"/>
              <a:t>[0]dB</a:t>
            </a:r>
          </a:p>
          <a:p>
            <a:pPr lvl="1"/>
            <a:r>
              <a:rPr lang="en-GB" altLang="ko-KR" sz="2400" dirty="0" smtClean="0"/>
              <a:t>S-RSSI measurement accuracy</a:t>
            </a:r>
          </a:p>
          <a:p>
            <a:pPr lvl="2"/>
            <a:r>
              <a:rPr lang="en-GB" altLang="ko-KR" sz="1800" dirty="0" smtClean="0"/>
              <a:t>Reuse RSSI measurement accuracy in LAA</a:t>
            </a:r>
          </a:p>
        </p:txBody>
      </p:sp>
    </p:spTree>
    <p:extLst>
      <p:ext uri="{BB962C8B-B14F-4D97-AF65-F5344CB8AC3E}">
        <p14:creationId xmlns:p14="http://schemas.microsoft.com/office/powerpoint/2010/main" val="80888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Congestion control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400" dirty="0" smtClean="0"/>
              <a:t>Proposal</a:t>
            </a:r>
          </a:p>
          <a:p>
            <a:pPr lvl="1"/>
            <a:r>
              <a:rPr lang="en-GB" altLang="zh-CN" sz="2400" dirty="0" smtClean="0"/>
              <a:t>Requirements</a:t>
            </a:r>
            <a:endParaRPr lang="en-GB" altLang="ko-KR" sz="2400" dirty="0" smtClean="0"/>
          </a:p>
          <a:p>
            <a:pPr lvl="2"/>
            <a:r>
              <a:rPr lang="en-GB" altLang="ko-KR" sz="1800" dirty="0"/>
              <a:t>The UE shall be capable of estimating the channel busy ratio on the carrier operating V2X </a:t>
            </a:r>
            <a:r>
              <a:rPr lang="en-GB" altLang="ko-KR" sz="1800" dirty="0" err="1"/>
              <a:t>sidelink</a:t>
            </a:r>
            <a:r>
              <a:rPr lang="en-GB" altLang="ko-KR" sz="1800" dirty="0"/>
              <a:t> communication, based on S-RSSI samples provided by the physical layer. </a:t>
            </a:r>
            <a:endParaRPr lang="en-GB" altLang="ko-KR" sz="1800" dirty="0" smtClean="0"/>
          </a:p>
          <a:p>
            <a:pPr lvl="2"/>
            <a:r>
              <a:rPr lang="en-GB" altLang="ko-KR" sz="1800" dirty="0" smtClean="0"/>
              <a:t>Measurement </a:t>
            </a:r>
            <a:r>
              <a:rPr lang="en-GB" altLang="ko-KR" sz="1800" dirty="0"/>
              <a:t>period </a:t>
            </a:r>
            <a:r>
              <a:rPr lang="en-GB" altLang="ko-KR" sz="1800" dirty="0" smtClean="0"/>
              <a:t>= </a:t>
            </a:r>
            <a:r>
              <a:rPr lang="en-GB" altLang="ko-KR" sz="1800" dirty="0"/>
              <a:t>100ms.</a:t>
            </a:r>
            <a:endParaRPr lang="ko-KR" altLang="ko-KR" sz="1800" dirty="0"/>
          </a:p>
          <a:p>
            <a:pPr lvl="1"/>
            <a:r>
              <a:rPr lang="en-GB" altLang="zh-CN" sz="2400" dirty="0" smtClean="0"/>
              <a:t>CBR </a:t>
            </a:r>
            <a:r>
              <a:rPr lang="en-GB" altLang="zh-CN" sz="2400" dirty="0"/>
              <a:t>measurement </a:t>
            </a:r>
            <a:r>
              <a:rPr lang="en-GB" altLang="zh-CN" sz="2400" dirty="0" smtClean="0"/>
              <a:t>accuracy</a:t>
            </a:r>
          </a:p>
          <a:p>
            <a:pPr lvl="2"/>
            <a:r>
              <a:rPr lang="en-US" altLang="ko-KR" sz="1800" dirty="0"/>
              <a:t>S-RSSI at the UE receiver meets the following condition with respect to the configured </a:t>
            </a:r>
            <a:r>
              <a:rPr lang="en-US" altLang="ko-KR" sz="1800" i="1" dirty="0" err="1" smtClean="0"/>
              <a:t>ThresS</a:t>
            </a:r>
            <a:r>
              <a:rPr lang="en-US" altLang="ko-KR" sz="1800" i="1" dirty="0" smtClean="0"/>
              <a:t>-RSSI_CBR </a:t>
            </a:r>
            <a:r>
              <a:rPr lang="en-US" altLang="ko-KR" sz="1800" dirty="0" smtClean="0"/>
              <a:t>:</a:t>
            </a:r>
            <a:endParaRPr lang="en-US" altLang="ko-KR" sz="1800" dirty="0"/>
          </a:p>
          <a:p>
            <a:pPr lvl="3"/>
            <a:r>
              <a:rPr lang="en-US" altLang="ko-KR" sz="1600" dirty="0"/>
              <a:t>S-RSSI at the UE receiver is above </a:t>
            </a:r>
            <a:r>
              <a:rPr lang="en-US" altLang="ko-KR" sz="1600" i="1" dirty="0" err="1"/>
              <a:t>ThresS</a:t>
            </a:r>
            <a:r>
              <a:rPr lang="en-US" altLang="ko-KR" sz="1600" i="1" dirty="0"/>
              <a:t>-RSSI_CBR </a:t>
            </a:r>
            <a:r>
              <a:rPr lang="en-US" altLang="ko-KR" sz="1600" dirty="0" smtClean="0"/>
              <a:t>+               </a:t>
            </a:r>
            <a:r>
              <a:rPr lang="en-US" altLang="ko-KR" sz="1400" dirty="0" smtClean="0"/>
              <a:t>,</a:t>
            </a:r>
            <a:endParaRPr lang="en-US" altLang="ko-KR" sz="1400" dirty="0"/>
          </a:p>
          <a:p>
            <a:pPr lvl="3"/>
            <a:r>
              <a:rPr lang="en-US" altLang="ko-KR" sz="1400" dirty="0" smtClean="0"/>
              <a:t>                </a:t>
            </a:r>
            <a:r>
              <a:rPr lang="en-US" altLang="ko-KR" sz="1600" dirty="0" smtClean="0"/>
              <a:t>: applicable </a:t>
            </a:r>
            <a:r>
              <a:rPr lang="en-US" altLang="ko-KR" sz="1600" dirty="0"/>
              <a:t>S-RSSI measurement accuracy value from the S-RSSI measurement accuracy </a:t>
            </a:r>
            <a:r>
              <a:rPr lang="en-US" altLang="ko-KR" sz="1600" dirty="0" smtClean="0"/>
              <a:t>requirements</a:t>
            </a:r>
            <a:endParaRPr lang="en-GB" altLang="ko-KR" sz="18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727629"/>
              </p:ext>
            </p:extLst>
          </p:nvPr>
        </p:nvGraphicFramePr>
        <p:xfrm>
          <a:off x="6588224" y="4095328"/>
          <a:ext cx="683568" cy="341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수식" r:id="rId3" imgW="457200" imgH="228600" progId="Equation.3">
                  <p:embed/>
                </p:oleObj>
              </mc:Choice>
              <mc:Fallback>
                <p:oleObj name="수식" r:id="rId3" imgW="45720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4095328"/>
                        <a:ext cx="683568" cy="3417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100333"/>
              </p:ext>
            </p:extLst>
          </p:nvPr>
        </p:nvGraphicFramePr>
        <p:xfrm>
          <a:off x="2161183" y="4383831"/>
          <a:ext cx="68262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수식" r:id="rId5" imgW="457200" imgH="228600" progId="Equation.3">
                  <p:embed/>
                </p:oleObj>
              </mc:Choice>
              <mc:Fallback>
                <p:oleObj name="수식" r:id="rId5" imgW="457200" imgH="228600" progId="Equation.3">
                  <p:embed/>
                  <p:pic>
                    <p:nvPicPr>
                      <p:cNvPr id="0" name="개체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1183" y="4383831"/>
                        <a:ext cx="682625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308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Background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Agreed WID in RP-162519</a:t>
            </a:r>
            <a:endParaRPr lang="en-GB" altLang="zh-CN" sz="2000" dirty="0" smtClean="0"/>
          </a:p>
          <a:p>
            <a:pPr lvl="1"/>
            <a:r>
              <a:rPr lang="en-US" altLang="zh-CN" sz="2000" dirty="0"/>
              <a:t>Following prioritization shall be considered:</a:t>
            </a:r>
          </a:p>
          <a:p>
            <a:pPr lvl="2"/>
            <a:r>
              <a:rPr lang="en-US" altLang="zh-CN" sz="1600" dirty="0"/>
              <a:t>Specify the following scenarios with first priority.</a:t>
            </a:r>
          </a:p>
          <a:p>
            <a:pPr lvl="2"/>
            <a:r>
              <a:rPr lang="en-US" altLang="zh-CN" sz="1600" dirty="0"/>
              <a:t>Band 47 + Band 47 (Contiguous concurrent operation), 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Band </a:t>
            </a:r>
            <a:r>
              <a:rPr lang="en-US" altLang="zh-CN" sz="1600" dirty="0"/>
              <a:t>47 + Band X (</a:t>
            </a:r>
            <a:r>
              <a:rPr lang="en-US" altLang="zh-CN" sz="1600" dirty="0" err="1"/>
              <a:t>Uu</a:t>
            </a:r>
            <a:r>
              <a:rPr lang="en-US" altLang="zh-CN" sz="1600" dirty="0"/>
              <a:t> for V2X service), 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Band </a:t>
            </a:r>
            <a:r>
              <a:rPr lang="en-US" altLang="zh-CN" sz="1600" dirty="0"/>
              <a:t>47 + Band  Y (</a:t>
            </a:r>
            <a:r>
              <a:rPr lang="en-US" altLang="zh-CN" sz="1600" dirty="0" err="1"/>
              <a:t>Uu</a:t>
            </a:r>
            <a:r>
              <a:rPr lang="en-US" altLang="zh-CN" sz="1600" dirty="0"/>
              <a:t> for non-V2X service)</a:t>
            </a:r>
          </a:p>
          <a:p>
            <a:pPr lvl="3"/>
            <a:r>
              <a:rPr lang="en-US" altLang="zh-CN" sz="1600" dirty="0"/>
              <a:t>Band X or Band Y is licensed band such as Band </a:t>
            </a:r>
            <a:r>
              <a:rPr lang="en-US" altLang="zh-CN" sz="1600" dirty="0" smtClean="0"/>
              <a:t>3,7,8,39,41</a:t>
            </a:r>
          </a:p>
          <a:p>
            <a:pPr lvl="2"/>
            <a:endParaRPr lang="en-US" altLang="zh-CN" sz="1600" dirty="0" smtClean="0"/>
          </a:p>
          <a:p>
            <a:pPr lvl="2"/>
            <a:endParaRPr lang="en-US" altLang="zh-CN" sz="1600" dirty="0" smtClean="0"/>
          </a:p>
          <a:p>
            <a:pPr lvl="2"/>
            <a:endParaRPr lang="en-US" altLang="zh-CN" sz="16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000" dirty="0" smtClean="0"/>
              <a:t>Agreed </a:t>
            </a:r>
            <a:r>
              <a:rPr lang="en-US" altLang="ko-KR" sz="2000" dirty="0" smtClean="0"/>
              <a:t>WF In R4-168694</a:t>
            </a:r>
          </a:p>
          <a:p>
            <a:pPr lvl="1"/>
            <a:r>
              <a:rPr lang="en-US" altLang="ko-KR" sz="2000" dirty="0"/>
              <a:t>The RRM requirements will be defined at least for V-UE.</a:t>
            </a:r>
          </a:p>
          <a:p>
            <a:pPr lvl="3"/>
            <a:endParaRPr lang="en-US" altLang="zh-CN" sz="16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000" dirty="0" smtClean="0"/>
              <a:t>Existing RF reference for inter-band CA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Separate RF chain</a:t>
            </a:r>
            <a:endParaRPr lang="en-US" altLang="ko-KR" sz="2000" dirty="0"/>
          </a:p>
          <a:p>
            <a:endParaRPr lang="en-GB" altLang="zh-CN" dirty="0" smtClean="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821214"/>
              </p:ext>
            </p:extLst>
          </p:nvPr>
        </p:nvGraphicFramePr>
        <p:xfrm>
          <a:off x="3707904" y="3284984"/>
          <a:ext cx="4176464" cy="1296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2763"/>
                <a:gridCol w="669522"/>
                <a:gridCol w="282105"/>
                <a:gridCol w="641147"/>
                <a:gridCol w="678253"/>
                <a:gridCol w="172974"/>
                <a:gridCol w="655334"/>
                <a:gridCol w="494366"/>
              </a:tblGrid>
              <a:tr h="432048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E‑UTRA Operating Band</a:t>
                      </a:r>
                      <a:endParaRPr lang="ko-KR" sz="700" b="1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Uplink (UL) operating band</a:t>
                      </a:r>
                      <a:br>
                        <a:rPr lang="en-GB" sz="700" dirty="0">
                          <a:effectLst/>
                        </a:rPr>
                      </a:br>
                      <a:r>
                        <a:rPr lang="en-GB" sz="700" dirty="0">
                          <a:effectLst/>
                        </a:rPr>
                        <a:t>BS receive</a:t>
                      </a:r>
                      <a:br>
                        <a:rPr lang="en-GB" sz="700" dirty="0">
                          <a:effectLst/>
                        </a:rPr>
                      </a:br>
                      <a:r>
                        <a:rPr lang="en-GB" sz="700" dirty="0">
                          <a:effectLst/>
                        </a:rPr>
                        <a:t>UE transmit</a:t>
                      </a:r>
                      <a:endParaRPr lang="ko-KR" sz="700" b="1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Downlink (DL) operating band</a:t>
                      </a:r>
                      <a:br>
                        <a:rPr lang="en-GB" sz="700">
                          <a:effectLst/>
                        </a:rPr>
                      </a:br>
                      <a:r>
                        <a:rPr lang="en-GB" sz="700">
                          <a:effectLst/>
                        </a:rPr>
                        <a:t>BS transmit </a:t>
                      </a:r>
                      <a:br>
                        <a:rPr lang="en-GB" sz="700">
                          <a:effectLst/>
                        </a:rPr>
                      </a:br>
                      <a:r>
                        <a:rPr lang="en-GB" sz="700">
                          <a:effectLst/>
                        </a:rPr>
                        <a:t>UE receive</a:t>
                      </a:r>
                      <a:endParaRPr lang="ko-KR" sz="7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Duplex Mode</a:t>
                      </a:r>
                      <a:endParaRPr lang="ko-KR" sz="7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</a:tr>
              <a:tr h="1440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</a:t>
                      </a:r>
                      <a:r>
                        <a:rPr lang="en-GB" sz="700" baseline="-25000">
                          <a:effectLst/>
                        </a:rPr>
                        <a:t>UL_low</a:t>
                      </a:r>
                      <a:r>
                        <a:rPr lang="en-GB" sz="700">
                          <a:effectLst/>
                        </a:rPr>
                        <a:t>   –  F</a:t>
                      </a:r>
                      <a:r>
                        <a:rPr lang="en-GB" sz="700" baseline="-25000">
                          <a:effectLst/>
                        </a:rPr>
                        <a:t>UL_high</a:t>
                      </a:r>
                      <a:endParaRPr lang="ko-KR" sz="7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</a:t>
                      </a:r>
                      <a:r>
                        <a:rPr lang="en-GB" sz="700" baseline="-25000">
                          <a:effectLst/>
                        </a:rPr>
                        <a:t>DL_low</a:t>
                      </a:r>
                      <a:r>
                        <a:rPr lang="en-GB" sz="700">
                          <a:effectLst/>
                        </a:rPr>
                        <a:t>  –  F</a:t>
                      </a:r>
                      <a:r>
                        <a:rPr lang="en-GB" sz="700" baseline="-25000">
                          <a:effectLst/>
                        </a:rPr>
                        <a:t>DL_high</a:t>
                      </a:r>
                      <a:endParaRPr lang="ko-KR" sz="700" b="1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1710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1785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1805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1880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FDD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7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2500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2570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2620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2690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FDD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880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915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925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960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FDD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39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1880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1920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1880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–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1920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TDD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41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2496 MHz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2690 MHz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2496 MHz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2690 MHz</a:t>
                      </a:r>
                      <a:endParaRPr lang="ko-KR" sz="70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TDD</a:t>
                      </a:r>
                      <a:endParaRPr lang="ko-KR" sz="700" dirty="0">
                        <a:effectLst/>
                        <a:latin typeface="Arial"/>
                        <a:ea typeface="맑은 고딕"/>
                        <a:cs typeface="Times New Roman"/>
                      </a:endParaRPr>
                    </a:p>
                  </a:txBody>
                  <a:tcPr marL="50263" marR="5026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104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General for V2X RRM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Proposal </a:t>
            </a:r>
          </a:p>
          <a:p>
            <a:pPr lvl="1"/>
            <a:r>
              <a:rPr lang="en-US" altLang="zh-CN" sz="2000" dirty="0"/>
              <a:t>Rel-14 V2X RRM requirements are specified based on first priority of MCC operation in RF agreements.</a:t>
            </a:r>
          </a:p>
          <a:p>
            <a:pPr lvl="2"/>
            <a:r>
              <a:rPr lang="en-US" altLang="zh-CN" sz="1800" dirty="0" smtClean="0"/>
              <a:t>Band47+BandX/Y</a:t>
            </a:r>
          </a:p>
          <a:p>
            <a:pPr lvl="3"/>
            <a:r>
              <a:rPr lang="en-GB" altLang="ko-KR" sz="1800" dirty="0" smtClean="0"/>
              <a:t>It is assumed that UL TX and SL TX use separate TX chains</a:t>
            </a:r>
          </a:p>
          <a:p>
            <a:pPr marL="1200150" lvl="3" indent="-342900"/>
            <a:endParaRPr lang="en-GB" altLang="zh-CN" sz="1200" dirty="0" smtClean="0"/>
          </a:p>
          <a:p>
            <a:pPr lvl="1"/>
            <a:r>
              <a:rPr lang="en-US" altLang="zh-CN" sz="2000" dirty="0"/>
              <a:t>A shared carrier on V2X operation is deprioritized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altLang="zh-CN" sz="2000" dirty="0" smtClean="0"/>
              <a:t>A shared RF on V2X operation is deprioritized.</a:t>
            </a:r>
            <a:endParaRPr lang="en-US" altLang="zh-CN" sz="2000" dirty="0"/>
          </a:p>
          <a:p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81225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UE Tx timing reference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SCC with dedicated carrier(w/o cell)</a:t>
            </a:r>
          </a:p>
          <a:p>
            <a:pPr lvl="1"/>
            <a:r>
              <a:rPr lang="en-US" altLang="zh-CN" sz="1800" dirty="0" smtClean="0"/>
              <a:t>GNSS or </a:t>
            </a:r>
            <a:r>
              <a:rPr lang="en-US" altLang="zh-CN" sz="1800" dirty="0" err="1" smtClean="0"/>
              <a:t>SyncRef</a:t>
            </a:r>
            <a:r>
              <a:rPr lang="en-US" altLang="zh-CN" sz="1800" dirty="0" smtClean="0"/>
              <a:t> UE</a:t>
            </a: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MCC with dedicated carrier</a:t>
            </a:r>
          </a:p>
          <a:p>
            <a:pPr lvl="1"/>
            <a:r>
              <a:rPr lang="en-US" altLang="zh-CN" sz="1800" dirty="0" smtClean="0"/>
              <a:t>GNSS or </a:t>
            </a:r>
            <a:r>
              <a:rPr lang="en-US" altLang="zh-CN" sz="1800" dirty="0" err="1" smtClean="0"/>
              <a:t>SyncRef</a:t>
            </a:r>
            <a:r>
              <a:rPr lang="en-US" altLang="zh-CN" sz="1800" dirty="0" smtClean="0"/>
              <a:t> UE for </a:t>
            </a:r>
            <a:r>
              <a:rPr lang="en-US" altLang="zh-CN" sz="1800" dirty="0" err="1" smtClean="0"/>
              <a:t>OoC</a:t>
            </a:r>
            <a:r>
              <a:rPr lang="en-US" altLang="zh-CN" sz="1800" dirty="0" smtClean="0"/>
              <a:t> on serving cell</a:t>
            </a:r>
          </a:p>
          <a:p>
            <a:pPr lvl="1"/>
            <a:r>
              <a:rPr lang="en-US" altLang="zh-CN" sz="1800" dirty="0" smtClean="0"/>
              <a:t>GNSS or </a:t>
            </a:r>
            <a:r>
              <a:rPr lang="en-US" altLang="zh-CN" sz="1800" dirty="0" err="1" smtClean="0"/>
              <a:t>eNB</a:t>
            </a:r>
            <a:r>
              <a:rPr lang="en-US" altLang="zh-CN" sz="1800" dirty="0" smtClean="0"/>
              <a:t> for </a:t>
            </a:r>
            <a:r>
              <a:rPr lang="en-US" altLang="zh-CN" sz="1800" dirty="0" err="1" smtClean="0"/>
              <a:t>InC</a:t>
            </a:r>
            <a:r>
              <a:rPr lang="en-US" altLang="zh-CN" sz="1800" dirty="0" smtClean="0"/>
              <a:t> on serving cell</a:t>
            </a: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 smtClean="0"/>
          </a:p>
          <a:p>
            <a:pPr lvl="1"/>
            <a:endParaRPr lang="en-GB" altLang="zh-CN" sz="2000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8640960" cy="348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966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UE Tx timing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i="1" dirty="0" smtClean="0"/>
              <a:t>N</a:t>
            </a:r>
            <a:r>
              <a:rPr lang="en-US" altLang="zh-CN" sz="2000" i="1" baseline="-25000" dirty="0" smtClean="0"/>
              <a:t>TA offset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Ts</a:t>
            </a:r>
            <a:r>
              <a:rPr lang="en-US" altLang="zh-CN" sz="2000" dirty="0" smtClean="0"/>
              <a:t>)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lvl="1"/>
            <a:r>
              <a:rPr lang="en-US" altLang="zh-CN" sz="1800" dirty="0" smtClean="0"/>
              <a:t>Proposal : Rel-14 V2X UE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timing requirements are specified based on the </a:t>
            </a:r>
            <a:r>
              <a:rPr lang="en-US" altLang="zh-CN" sz="1800" dirty="0" smtClean="0"/>
              <a:t>above scenarios.</a:t>
            </a: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457200" lvl="1" indent="0">
              <a:buNone/>
            </a:pPr>
            <a:r>
              <a:rPr lang="en-US" altLang="zh-CN" sz="2000" dirty="0" smtClean="0"/>
              <a:t>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 smtClean="0"/>
          </a:p>
          <a:p>
            <a:pPr lvl="1"/>
            <a:endParaRPr lang="en-GB" altLang="zh-CN" sz="2000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527439"/>
              </p:ext>
            </p:extLst>
          </p:nvPr>
        </p:nvGraphicFramePr>
        <p:xfrm>
          <a:off x="827584" y="1484784"/>
          <a:ext cx="748883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0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smtClean="0"/>
                        <a:t>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33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000" dirty="0" smtClean="0"/>
              <a:t>Background: RAN1 definition of cases	</a:t>
            </a:r>
          </a:p>
          <a:p>
            <a:pPr lvl="1"/>
            <a:r>
              <a:rPr lang="en-GB" altLang="ko-KR" sz="1600" dirty="0"/>
              <a:t>Case 1: UL TX and SL TX use separate TX chains and separate power budget</a:t>
            </a:r>
            <a:endParaRPr lang="ko-KR" altLang="ko-KR" sz="1600" dirty="0"/>
          </a:p>
          <a:p>
            <a:pPr lvl="1"/>
            <a:r>
              <a:rPr lang="en-GB" altLang="ko-KR" sz="1600" dirty="0"/>
              <a:t>Case 2: UL TX and SL TX use separate TX chains but sharing power budget</a:t>
            </a:r>
            <a:endParaRPr lang="ko-KR" altLang="ko-KR" sz="1600" dirty="0"/>
          </a:p>
          <a:p>
            <a:pPr lvl="1"/>
            <a:r>
              <a:rPr lang="en-GB" altLang="ko-KR" sz="1600" dirty="0"/>
              <a:t>Case 3: UL TX and SL TX share TX chains and power budget</a:t>
            </a:r>
            <a:endParaRPr lang="ko-KR" altLang="ko-KR" sz="1600" dirty="0"/>
          </a:p>
          <a:p>
            <a:r>
              <a:rPr lang="en-GB" altLang="zh-CN" sz="2000" dirty="0" smtClean="0"/>
              <a:t>Background: RAN1 working assumption</a:t>
            </a:r>
          </a:p>
          <a:p>
            <a:pPr lvl="1"/>
            <a:r>
              <a:rPr lang="en-US" altLang="zh-CN" sz="1600" dirty="0" smtClean="0"/>
              <a:t>When </a:t>
            </a:r>
            <a:r>
              <a:rPr lang="en-US" altLang="zh-CN" sz="1600" dirty="0"/>
              <a:t>UL TX overlaps in time domain with SL TX in different carrier frequency, </a:t>
            </a:r>
          </a:p>
          <a:p>
            <a:pPr lvl="2"/>
            <a:r>
              <a:rPr lang="en-US" altLang="zh-CN" sz="1600" dirty="0"/>
              <a:t>The UE may drop UL TX or reduce UL TX power if the PPPP of SL packet is above a (pre)configured PPPP threshold, otherwise the UE may drop SL TX or reduce SL TX power.</a:t>
            </a:r>
          </a:p>
          <a:p>
            <a:pPr lvl="1"/>
            <a:r>
              <a:rPr lang="en-US" altLang="zh-CN" sz="1600" dirty="0" smtClean="0"/>
              <a:t>Note </a:t>
            </a:r>
            <a:r>
              <a:rPr lang="en-US" altLang="zh-CN" sz="1600" dirty="0"/>
              <a:t>that UL TX power is always prioritized if PPPP threshold is set to the highest value</a:t>
            </a:r>
            <a:r>
              <a:rPr lang="en-US" altLang="zh-CN" sz="1600" dirty="0" smtClean="0"/>
              <a:t>.</a:t>
            </a:r>
          </a:p>
          <a:p>
            <a:r>
              <a:rPr lang="en-GB" altLang="zh-CN" sz="2000" dirty="0"/>
              <a:t>Background: </a:t>
            </a:r>
            <a:r>
              <a:rPr lang="en-GB" altLang="zh-CN" sz="2000" dirty="0" smtClean="0"/>
              <a:t>RAN4 agreement</a:t>
            </a:r>
            <a:r>
              <a:rPr lang="en-GB" altLang="zh-CN" sz="2000" dirty="0"/>
              <a:t>	</a:t>
            </a:r>
          </a:p>
          <a:p>
            <a:pPr lvl="1"/>
            <a:r>
              <a:rPr lang="en-US" altLang="ko-KR" sz="1600" dirty="0" smtClean="0"/>
              <a:t>V-UE </a:t>
            </a:r>
            <a:r>
              <a:rPr lang="en-US" altLang="ko-KR" sz="1600" dirty="0"/>
              <a:t>interruptions requirement WAN and PC5 MCC operation</a:t>
            </a:r>
          </a:p>
          <a:p>
            <a:pPr lvl="2"/>
            <a:r>
              <a:rPr lang="en-US" altLang="ko-KR" sz="1600" dirty="0" smtClean="0"/>
              <a:t>Case </a:t>
            </a:r>
            <a:r>
              <a:rPr lang="en-US" altLang="ko-KR" sz="1600" dirty="0"/>
              <a:t>1: No interruptions</a:t>
            </a:r>
          </a:p>
          <a:p>
            <a:pPr lvl="2"/>
            <a:r>
              <a:rPr lang="en-US" altLang="ko-KR" sz="1600" dirty="0" smtClean="0"/>
              <a:t>Case </a:t>
            </a:r>
            <a:r>
              <a:rPr lang="en-US" altLang="ko-KR" sz="1600" dirty="0"/>
              <a:t>2: FFS</a:t>
            </a:r>
          </a:p>
          <a:p>
            <a:pPr lvl="2"/>
            <a:r>
              <a:rPr lang="en-US" altLang="ko-KR" sz="1600" dirty="0" smtClean="0"/>
              <a:t>Case </a:t>
            </a:r>
            <a:r>
              <a:rPr lang="en-US" altLang="ko-KR" sz="1600" dirty="0"/>
              <a:t>3: Interruptions may happen</a:t>
            </a:r>
          </a:p>
          <a:p>
            <a:pPr lvl="2"/>
            <a:r>
              <a:rPr lang="en-US" altLang="ko-KR" sz="1600" dirty="0" smtClean="0"/>
              <a:t>Interruptions </a:t>
            </a:r>
            <a:r>
              <a:rPr lang="en-US" altLang="ko-KR" sz="1600" dirty="0"/>
              <a:t>may happen when SL has higher priority than UL. Priority definition is FFS. </a:t>
            </a:r>
          </a:p>
          <a:p>
            <a:pPr lvl="1"/>
            <a:r>
              <a:rPr lang="en-US" altLang="ko-KR" sz="1600" dirty="0" smtClean="0"/>
              <a:t>WAN </a:t>
            </a:r>
            <a:r>
              <a:rPr lang="en-US" altLang="ko-KR" sz="1600" dirty="0"/>
              <a:t>and PC5 shared carrier operation</a:t>
            </a:r>
          </a:p>
          <a:p>
            <a:pPr lvl="2"/>
            <a:r>
              <a:rPr lang="en-US" altLang="ko-KR" sz="1600" dirty="0" smtClean="0"/>
              <a:t>There </a:t>
            </a:r>
            <a:r>
              <a:rPr lang="en-US" altLang="ko-KR" sz="1600" dirty="0"/>
              <a:t>is interruption when SL has higher priority than UL </a:t>
            </a:r>
          </a:p>
          <a:p>
            <a:pPr lvl="1"/>
            <a:r>
              <a:rPr lang="en-US" altLang="ko-KR" sz="1600" dirty="0" smtClean="0"/>
              <a:t>FFS </a:t>
            </a:r>
            <a:r>
              <a:rPr lang="en-US" altLang="ko-KR" sz="1600" dirty="0"/>
              <a:t>on whether to capture interruption requirements in RAN4 specs </a:t>
            </a:r>
          </a:p>
        </p:txBody>
      </p:sp>
    </p:spTree>
    <p:extLst>
      <p:ext uri="{BB962C8B-B14F-4D97-AF65-F5344CB8AC3E}">
        <p14:creationId xmlns:p14="http://schemas.microsoft.com/office/powerpoint/2010/main" val="131528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000" dirty="0" smtClean="0"/>
              <a:t>V-UE requirement on </a:t>
            </a:r>
            <a:r>
              <a:rPr lang="en-US" altLang="ko-KR" sz="1800" dirty="0" smtClean="0"/>
              <a:t>WAN </a:t>
            </a:r>
            <a:r>
              <a:rPr lang="en-GB" altLang="zh-CN" sz="1800" dirty="0"/>
              <a:t>interruptions</a:t>
            </a:r>
            <a:endParaRPr lang="en-US" altLang="ko-KR" sz="1800" dirty="0" smtClean="0"/>
          </a:p>
          <a:p>
            <a:pPr lvl="1"/>
            <a:r>
              <a:rPr lang="en-US" altLang="zh-CN" sz="1800" dirty="0" smtClean="0"/>
              <a:t>SCC with shared carrier</a:t>
            </a:r>
          </a:p>
          <a:p>
            <a:pPr lvl="2"/>
            <a:r>
              <a:rPr lang="en-US" altLang="zh-CN" sz="1600" dirty="0" smtClean="0"/>
              <a:t>Be deprioritized in Rel-14 V2X even though there </a:t>
            </a:r>
            <a:r>
              <a:rPr lang="en-US" altLang="zh-CN" sz="1600" dirty="0"/>
              <a:t>is interruption when SL has higher priority than </a:t>
            </a:r>
            <a:r>
              <a:rPr lang="en-US" altLang="zh-CN" sz="1600" dirty="0" smtClean="0"/>
              <a:t>UL</a:t>
            </a:r>
          </a:p>
          <a:p>
            <a:pPr lvl="1"/>
            <a:r>
              <a:rPr lang="en-US" altLang="zh-CN" sz="1800" dirty="0" smtClean="0"/>
              <a:t>SCC </a:t>
            </a:r>
            <a:r>
              <a:rPr lang="en-US" altLang="zh-CN" sz="1800" dirty="0"/>
              <a:t>with dedicated carrier</a:t>
            </a:r>
          </a:p>
          <a:p>
            <a:pPr lvl="2"/>
            <a:r>
              <a:rPr lang="en-US" altLang="zh-CN" sz="1600" dirty="0"/>
              <a:t>No interruption</a:t>
            </a:r>
          </a:p>
          <a:p>
            <a:pPr lvl="1"/>
            <a:r>
              <a:rPr lang="en-US" altLang="zh-CN" sz="1800" dirty="0"/>
              <a:t>MCC with dedicated carrier</a:t>
            </a:r>
          </a:p>
          <a:p>
            <a:pPr lvl="2"/>
            <a:r>
              <a:rPr lang="en-US" altLang="zh-CN" sz="1600" dirty="0" smtClean="0"/>
              <a:t>Case 1: No interruptions</a:t>
            </a:r>
          </a:p>
          <a:p>
            <a:pPr lvl="2"/>
            <a:r>
              <a:rPr lang="en-US" altLang="zh-CN" sz="1600" dirty="0" smtClean="0"/>
              <a:t>Case 2:  </a:t>
            </a:r>
          </a:p>
          <a:p>
            <a:pPr lvl="3"/>
            <a:r>
              <a:rPr lang="en-US" altLang="zh-CN" sz="1400" dirty="0" err="1"/>
              <a:t>InC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of </a:t>
            </a:r>
            <a:r>
              <a:rPr lang="en-US" altLang="zh-CN" sz="1400" dirty="0" err="1"/>
              <a:t>BandX</a:t>
            </a:r>
            <a:r>
              <a:rPr lang="en-US" altLang="zh-CN" sz="1400" dirty="0"/>
              <a:t>/</a:t>
            </a:r>
            <a:r>
              <a:rPr lang="en-US" altLang="zh-CN" sz="1400" dirty="0" err="1"/>
              <a:t>BandY</a:t>
            </a:r>
            <a:r>
              <a:rPr lang="en-US" altLang="zh-CN" sz="1400" dirty="0"/>
              <a:t> : Interruptions </a:t>
            </a:r>
            <a:r>
              <a:rPr lang="en-US" altLang="zh-CN" sz="1400" dirty="0" smtClean="0"/>
              <a:t>may happen when </a:t>
            </a:r>
            <a:r>
              <a:rPr lang="en-US" altLang="zh-CN" sz="1400" dirty="0"/>
              <a:t>UL TX overlaps in time domain with SL TX in different carrier frequency </a:t>
            </a:r>
            <a:r>
              <a:rPr lang="en-US" altLang="zh-CN" sz="1400" dirty="0" smtClean="0"/>
              <a:t>if </a:t>
            </a:r>
            <a:r>
              <a:rPr lang="en-US" altLang="zh-CN" sz="1400" dirty="0"/>
              <a:t>the PPPP of SL packet is above a (pre)configured PPPP </a:t>
            </a:r>
            <a:r>
              <a:rPr lang="en-US" altLang="zh-CN" sz="1400" dirty="0" smtClean="0"/>
              <a:t>threshold. </a:t>
            </a:r>
            <a:r>
              <a:rPr lang="en-US" altLang="zh-CN" sz="1400" dirty="0"/>
              <a:t>However, there is no need to define duplicated WAN interruption requirements in </a:t>
            </a:r>
            <a:r>
              <a:rPr lang="en-US" altLang="zh-CN" sz="1400" dirty="0" smtClean="0"/>
              <a:t>RAN4.</a:t>
            </a:r>
          </a:p>
          <a:p>
            <a:pPr lvl="3"/>
            <a:r>
              <a:rPr lang="en-US" altLang="zh-CN" sz="1400" dirty="0" err="1" smtClean="0"/>
              <a:t>OoC</a:t>
            </a:r>
            <a:r>
              <a:rPr lang="en-US" altLang="zh-CN" sz="1400" dirty="0" smtClean="0"/>
              <a:t> of </a:t>
            </a:r>
            <a:r>
              <a:rPr lang="en-US" altLang="zh-CN" sz="1400" dirty="0" err="1" smtClean="0"/>
              <a:t>BandX</a:t>
            </a:r>
            <a:r>
              <a:rPr lang="en-US" altLang="zh-CN" sz="1400" dirty="0" smtClean="0"/>
              <a:t>/</a:t>
            </a:r>
            <a:r>
              <a:rPr lang="en-US" altLang="zh-CN" sz="1400" dirty="0" err="1" smtClean="0"/>
              <a:t>BandY</a:t>
            </a:r>
            <a:r>
              <a:rPr lang="en-US" altLang="zh-CN" sz="1400" dirty="0" smtClean="0"/>
              <a:t> : No interruptions</a:t>
            </a:r>
          </a:p>
          <a:p>
            <a:pPr lvl="2"/>
            <a:r>
              <a:rPr lang="en-US" altLang="zh-CN" sz="1600" dirty="0" smtClean="0"/>
              <a:t>Case 3:</a:t>
            </a:r>
          </a:p>
          <a:p>
            <a:pPr lvl="3"/>
            <a:r>
              <a:rPr lang="en-US" altLang="zh-CN" sz="1400" dirty="0" err="1"/>
              <a:t>InC</a:t>
            </a:r>
            <a:r>
              <a:rPr lang="en-US" altLang="zh-CN" sz="1400" dirty="0"/>
              <a:t> of </a:t>
            </a:r>
            <a:r>
              <a:rPr lang="en-US" altLang="zh-CN" sz="1400" dirty="0" err="1"/>
              <a:t>BandX</a:t>
            </a:r>
            <a:r>
              <a:rPr lang="en-US" altLang="zh-CN" sz="1400" dirty="0"/>
              <a:t>/</a:t>
            </a:r>
            <a:r>
              <a:rPr lang="en-US" altLang="zh-CN" sz="1400" dirty="0" err="1"/>
              <a:t>BandY</a:t>
            </a:r>
            <a:r>
              <a:rPr lang="en-US" altLang="zh-CN" sz="1400" dirty="0"/>
              <a:t> : Interruptions may happen when UL TX overlaps in time domain with SL TX in different carrier frequency if the PPPP of SL packet is above a (pre)configured PPPP threshold. </a:t>
            </a:r>
            <a:r>
              <a:rPr lang="en-US" altLang="zh-CN" sz="1400" dirty="0" smtClean="0"/>
              <a:t>However, </a:t>
            </a:r>
            <a:r>
              <a:rPr lang="en-US" altLang="zh-CN" sz="1400" dirty="0" smtClean="0"/>
              <a:t>it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deprioritized regarding existing dedicated inter-band RF chain.</a:t>
            </a:r>
            <a:endParaRPr lang="en-US" altLang="zh-CN" sz="1400" dirty="0"/>
          </a:p>
          <a:p>
            <a:pPr lvl="3"/>
            <a:r>
              <a:rPr lang="en-US" altLang="zh-CN" sz="1400" dirty="0" err="1"/>
              <a:t>OoC</a:t>
            </a:r>
            <a:r>
              <a:rPr lang="en-US" altLang="zh-CN" sz="1400" dirty="0"/>
              <a:t> of </a:t>
            </a:r>
            <a:r>
              <a:rPr lang="en-US" altLang="zh-CN" sz="1400" dirty="0" err="1"/>
              <a:t>BandX</a:t>
            </a:r>
            <a:r>
              <a:rPr lang="en-US" altLang="zh-CN" sz="1400" dirty="0"/>
              <a:t>/</a:t>
            </a:r>
            <a:r>
              <a:rPr lang="en-US" altLang="zh-CN" sz="1400" dirty="0" err="1"/>
              <a:t>BandY</a:t>
            </a:r>
            <a:r>
              <a:rPr lang="en-US" altLang="zh-CN" sz="1400" dirty="0"/>
              <a:t> : No interruptions</a:t>
            </a:r>
          </a:p>
          <a:p>
            <a:pPr lvl="3"/>
            <a:endParaRPr lang="en-US" altLang="zh-CN" sz="1800" dirty="0" smtClean="0"/>
          </a:p>
          <a:p>
            <a:pPr lvl="2"/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01888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Interruption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544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sv-SE" sz="2400" dirty="0"/>
              <a:t>WAN/GNSS timing misalignment </a:t>
            </a:r>
            <a:endParaRPr lang="en-GB" altLang="ko-KR" sz="2400" dirty="0" smtClean="0">
              <a:sym typeface="Wingdings" panose="05000000000000000000" pitchFamily="2" charset="2"/>
            </a:endParaRPr>
          </a:p>
          <a:p>
            <a:pPr lvl="1"/>
            <a:r>
              <a:rPr lang="en-GB" altLang="ko-KR" sz="1800" dirty="0">
                <a:sym typeface="Wingdings" panose="05000000000000000000" pitchFamily="2" charset="2"/>
              </a:rPr>
              <a:t>Time </a:t>
            </a:r>
            <a:r>
              <a:rPr lang="en-GB" altLang="ko-KR" sz="1800" dirty="0">
                <a:sym typeface="Wingdings" panose="05000000000000000000" pitchFamily="2" charset="2"/>
              </a:rPr>
              <a:t>misalignment </a:t>
            </a:r>
            <a:r>
              <a:rPr lang="en-GB" altLang="ko-KR" sz="1800" dirty="0" err="1">
                <a:sym typeface="Wingdings" panose="05000000000000000000" pitchFamily="2" charset="2"/>
              </a:rPr>
              <a:t>b.t.w</a:t>
            </a:r>
            <a:r>
              <a:rPr lang="en-GB" altLang="ko-KR" sz="1800" dirty="0">
                <a:sym typeface="Wingdings" panose="05000000000000000000" pitchFamily="2" charset="2"/>
              </a:rPr>
              <a:t>  </a:t>
            </a:r>
            <a:r>
              <a:rPr lang="en-GB" altLang="ko-KR" sz="1800" dirty="0">
                <a:sym typeface="Wingdings" panose="05000000000000000000" pitchFamily="2" charset="2"/>
              </a:rPr>
              <a:t>WAN/GNSS </a:t>
            </a:r>
            <a:r>
              <a:rPr lang="en-GB" altLang="ko-KR" sz="1800" dirty="0">
                <a:sym typeface="Wingdings" panose="05000000000000000000" pitchFamily="2" charset="2"/>
              </a:rPr>
              <a:t>can be solved by DFN offset.</a:t>
            </a:r>
          </a:p>
          <a:p>
            <a:pPr lvl="1"/>
            <a:r>
              <a:rPr lang="en-US" altLang="zh-CN" sz="1800" dirty="0"/>
              <a:t>However, if time misalignment still exists after DFN offset is applied in UE side</a:t>
            </a:r>
            <a:endParaRPr lang="en-US" altLang="zh-CN" sz="1800" dirty="0"/>
          </a:p>
          <a:p>
            <a:pPr lvl="2"/>
            <a:r>
              <a:rPr lang="en-US" altLang="zh-CN" sz="1800" dirty="0"/>
              <a:t>SCC with shared carrier</a:t>
            </a:r>
          </a:p>
          <a:p>
            <a:pPr lvl="3"/>
            <a:r>
              <a:rPr lang="en-US" altLang="zh-CN" sz="1600" dirty="0"/>
              <a:t>Be deprioritized in Rel-14 </a:t>
            </a:r>
            <a:r>
              <a:rPr lang="en-US" altLang="zh-CN" sz="1600" dirty="0" smtClean="0"/>
              <a:t>V2X</a:t>
            </a:r>
          </a:p>
          <a:p>
            <a:pPr lvl="2"/>
            <a:r>
              <a:rPr lang="en-US" altLang="zh-CN" sz="1800" dirty="0" smtClean="0"/>
              <a:t>SCC with dedicated carrier</a:t>
            </a:r>
          </a:p>
          <a:p>
            <a:pPr lvl="3"/>
            <a:r>
              <a:rPr lang="en-US" altLang="zh-CN" sz="1600" dirty="0" smtClean="0"/>
              <a:t>No </a:t>
            </a:r>
            <a:r>
              <a:rPr lang="en-US" altLang="zh-CN" sz="1600" dirty="0" smtClean="0"/>
              <a:t>interruption </a:t>
            </a:r>
            <a:endParaRPr lang="en-US" altLang="zh-CN" sz="1600" dirty="0"/>
          </a:p>
          <a:p>
            <a:pPr lvl="2"/>
            <a:r>
              <a:rPr lang="en-US" altLang="zh-CN" sz="1800" dirty="0"/>
              <a:t>MCC with dedicated carrier</a:t>
            </a:r>
          </a:p>
          <a:p>
            <a:pPr lvl="3"/>
            <a:r>
              <a:rPr lang="en-US" altLang="zh-CN" sz="1600" dirty="0"/>
              <a:t>Case 1: No interruption independent of time </a:t>
            </a:r>
            <a:r>
              <a:rPr lang="en-US" altLang="zh-CN" sz="1600" dirty="0" smtClean="0"/>
              <a:t>misalignment</a:t>
            </a:r>
            <a:endParaRPr lang="en-US" altLang="zh-CN" sz="1600" dirty="0"/>
          </a:p>
          <a:p>
            <a:pPr lvl="3"/>
            <a:r>
              <a:rPr lang="en-US" altLang="zh-CN" sz="1600" dirty="0"/>
              <a:t>Case 2: No interruption independent of time misalignment</a:t>
            </a:r>
            <a:r>
              <a:rPr lang="en-US" altLang="zh-CN" sz="1600" dirty="0" smtClean="0"/>
              <a:t> </a:t>
            </a:r>
            <a:endParaRPr lang="en-US" altLang="zh-CN" sz="1600" dirty="0"/>
          </a:p>
          <a:p>
            <a:pPr lvl="3"/>
            <a:r>
              <a:rPr lang="en-US" altLang="zh-CN" sz="1600" dirty="0" smtClean="0"/>
              <a:t>Case </a:t>
            </a:r>
            <a:r>
              <a:rPr lang="en-US" altLang="zh-CN" sz="1600" dirty="0"/>
              <a:t>3</a:t>
            </a:r>
            <a:r>
              <a:rPr lang="en-US" altLang="zh-CN" sz="1600" dirty="0" smtClean="0"/>
              <a:t>: </a:t>
            </a:r>
            <a:r>
              <a:rPr lang="en-US" altLang="zh-CN" sz="1600" dirty="0" smtClean="0"/>
              <a:t>I</a:t>
            </a:r>
            <a:r>
              <a:rPr lang="en-US" altLang="zh-CN" sz="1600" dirty="0" smtClean="0"/>
              <a:t>t </a:t>
            </a:r>
            <a:r>
              <a:rPr lang="en-US" altLang="zh-CN" sz="1600" dirty="0"/>
              <a:t>is deprioritized regarding existing dedicated inter-band RF chain. And </a:t>
            </a:r>
            <a:r>
              <a:rPr lang="en-US" altLang="zh-CN" sz="1600" dirty="0" smtClean="0"/>
              <a:t>frequency </a:t>
            </a:r>
            <a:r>
              <a:rPr lang="en-US" altLang="zh-CN" sz="1600" dirty="0" err="1" smtClean="0"/>
              <a:t>retunning</a:t>
            </a:r>
            <a:r>
              <a:rPr lang="en-US" altLang="zh-CN" sz="1600" dirty="0" smtClean="0"/>
              <a:t> is </a:t>
            </a:r>
            <a:r>
              <a:rPr lang="en-US" altLang="zh-CN" sz="1600" dirty="0" smtClean="0"/>
              <a:t>independent of time misalignment. </a:t>
            </a:r>
          </a:p>
          <a:p>
            <a:pPr lvl="4"/>
            <a:endParaRPr lang="en-GB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7114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Interruption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544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sv-SE" sz="2000" dirty="0" smtClean="0"/>
              <a:t>Synchronous source change </a:t>
            </a:r>
            <a:r>
              <a:rPr lang="en-US" altLang="sv-SE" sz="2000" dirty="0"/>
              <a:t>to/from GNSS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err="1" smtClean="0"/>
              <a:t>eNB</a:t>
            </a:r>
            <a:r>
              <a:rPr lang="en-US" altLang="zh-CN" sz="2000" dirty="0" err="1" smtClean="0">
                <a:sym typeface="Wingdings" panose="05000000000000000000" pitchFamily="2" charset="2"/>
              </a:rPr>
              <a:t>GNSS</a:t>
            </a:r>
            <a:r>
              <a:rPr lang="en-US" altLang="zh-CN" sz="2000" dirty="0" smtClean="0">
                <a:sym typeface="Wingdings" panose="05000000000000000000" pitchFamily="2" charset="2"/>
              </a:rPr>
              <a:t> or </a:t>
            </a:r>
            <a:r>
              <a:rPr lang="en-US" altLang="zh-CN" sz="2000" dirty="0" err="1" smtClean="0">
                <a:sym typeface="Wingdings" panose="05000000000000000000" pitchFamily="2" charset="2"/>
              </a:rPr>
              <a:t>GNSSeNB</a:t>
            </a:r>
            <a:r>
              <a:rPr lang="en-US" altLang="zh-CN" sz="2000" dirty="0" smtClean="0">
                <a:sym typeface="Wingdings" panose="05000000000000000000" pitchFamily="2" charset="2"/>
              </a:rPr>
              <a:t>(In-coverage for BX/BY</a:t>
            </a:r>
            <a:r>
              <a:rPr lang="en-US" altLang="zh-CN" sz="2000" dirty="0" smtClean="0"/>
              <a:t>)</a:t>
            </a:r>
            <a:endParaRPr lang="en-US" altLang="zh-CN" sz="2000" dirty="0"/>
          </a:p>
          <a:p>
            <a:pPr lvl="1"/>
            <a:r>
              <a:rPr lang="en-GB" altLang="ko-KR" sz="1600" dirty="0" smtClean="0"/>
              <a:t>Timing error no change : 12Ts </a:t>
            </a:r>
            <a:r>
              <a:rPr lang="en-GB" altLang="ko-KR" sz="1600" dirty="0" smtClean="0">
                <a:sym typeface="Wingdings" panose="05000000000000000000" pitchFamily="2" charset="2"/>
              </a:rPr>
              <a:t> 12Ts</a:t>
            </a:r>
          </a:p>
          <a:p>
            <a:pPr lvl="1"/>
            <a:r>
              <a:rPr lang="en-GB" altLang="ko-KR" sz="1600" dirty="0" smtClean="0">
                <a:sym typeface="Wingdings" panose="05000000000000000000" pitchFamily="2" charset="2"/>
              </a:rPr>
              <a:t>Frequency error no change : 0.1ppm  0.1ppm</a:t>
            </a:r>
          </a:p>
          <a:p>
            <a:pPr lvl="1"/>
            <a:r>
              <a:rPr lang="en-GB" altLang="ko-KR" sz="1600" dirty="0" smtClean="0">
                <a:sym typeface="Wingdings" panose="05000000000000000000" pitchFamily="2" charset="2"/>
              </a:rPr>
              <a:t>Frequency </a:t>
            </a:r>
            <a:r>
              <a:rPr lang="en-GB" altLang="ko-KR" sz="1600" dirty="0" err="1" smtClean="0">
                <a:sym typeface="Wingdings" panose="05000000000000000000" pitchFamily="2" charset="2"/>
              </a:rPr>
              <a:t>retunning</a:t>
            </a:r>
            <a:r>
              <a:rPr lang="en-GB" altLang="ko-KR" sz="1600" dirty="0" smtClean="0">
                <a:sym typeface="Wingdings" panose="05000000000000000000" pitchFamily="2" charset="2"/>
              </a:rPr>
              <a:t> is not necessary  for synchronous source change</a:t>
            </a:r>
          </a:p>
          <a:p>
            <a:pPr lvl="1"/>
            <a:endParaRPr lang="en-GB" altLang="ko-KR" sz="1600" dirty="0" smtClean="0">
              <a:sym typeface="Wingdings" panose="05000000000000000000" pitchFamily="2" charset="2"/>
            </a:endParaRPr>
          </a:p>
          <a:p>
            <a:r>
              <a:rPr lang="en-GB" altLang="zh-CN" sz="2000" dirty="0" smtClean="0">
                <a:sym typeface="Wingdings" panose="05000000000000000000" pitchFamily="2" charset="2"/>
              </a:rPr>
              <a:t>Other cases </a:t>
            </a:r>
            <a:r>
              <a:rPr lang="en-GB" altLang="zh-CN" sz="2000" dirty="0" smtClean="0">
                <a:sym typeface="Wingdings" panose="05000000000000000000" pitchFamily="2" charset="2"/>
              </a:rPr>
              <a:t>in </a:t>
            </a:r>
            <a:r>
              <a:rPr lang="en-GB" altLang="zh-CN" sz="2000" dirty="0" err="1" smtClean="0">
                <a:sym typeface="Wingdings" panose="05000000000000000000" pitchFamily="2" charset="2"/>
              </a:rPr>
              <a:t>OoC</a:t>
            </a:r>
            <a:endParaRPr lang="en-GB" altLang="zh-CN" sz="2000" dirty="0" smtClean="0">
              <a:sym typeface="Wingdings" panose="05000000000000000000" pitchFamily="2" charset="2"/>
            </a:endParaRPr>
          </a:p>
          <a:p>
            <a:pPr lvl="1"/>
            <a:r>
              <a:rPr lang="en-GB" altLang="zh-CN" sz="1600" dirty="0" smtClean="0">
                <a:sym typeface="Wingdings" panose="05000000000000000000" pitchFamily="2" charset="2"/>
              </a:rPr>
              <a:t>No </a:t>
            </a:r>
            <a:r>
              <a:rPr lang="en-GB" altLang="zh-CN" sz="1600" dirty="0" err="1" smtClean="0">
                <a:sym typeface="Wingdings" panose="05000000000000000000" pitchFamily="2" charset="2"/>
              </a:rPr>
              <a:t>nterruption</a:t>
            </a:r>
            <a:endParaRPr lang="en-GB" altLang="zh-CN" sz="16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038570"/>
              </p:ext>
            </p:extLst>
          </p:nvPr>
        </p:nvGraphicFramePr>
        <p:xfrm>
          <a:off x="827584" y="1484784"/>
          <a:ext cx="748883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1584176"/>
                <a:gridCol w="230425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Timing</a:t>
                      </a:r>
                      <a:r>
                        <a:rPr lang="en-US" altLang="ko-KR" baseline="0" dirty="0" smtClean="0"/>
                        <a:t> Reference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SCC on dedicated carrier 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MCC on dedicated carrier(B47+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BX/BY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(B47)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InC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OoC</a:t>
                      </a:r>
                      <a:r>
                        <a:rPr lang="en-US" altLang="ko-KR" dirty="0" smtClean="0"/>
                        <a:t>(BX/BY)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err="1" smtClean="0"/>
                        <a:t>eNB</a:t>
                      </a:r>
                      <a:r>
                        <a:rPr lang="en-US" altLang="ko-KR" sz="1800" dirty="0" err="1" smtClean="0">
                          <a:sym typeface="Wingdings" panose="05000000000000000000" pitchFamily="2" charset="2"/>
                        </a:rPr>
                        <a:t>GNSS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GNSS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GNSS</a:t>
                      </a:r>
                      <a:r>
                        <a:rPr lang="en-US" altLang="ko-KR" dirty="0" err="1" smtClean="0">
                          <a:sym typeface="Wingdings" panose="05000000000000000000" pitchFamily="2" charset="2"/>
                        </a:rPr>
                        <a:t>SyncRef</a:t>
                      </a:r>
                      <a:r>
                        <a:rPr lang="en-US" altLang="ko-KR" dirty="0" smtClean="0">
                          <a:sym typeface="Wingdings" panose="05000000000000000000" pitchFamily="2" charset="2"/>
                        </a:rPr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err="1" smtClean="0"/>
                        <a:t>GNSS</a:t>
                      </a:r>
                      <a:r>
                        <a:rPr lang="en-US" altLang="ko-KR" sz="1800" dirty="0" err="1" smtClean="0">
                          <a:sym typeface="Wingdings" panose="05000000000000000000" pitchFamily="2" charset="2"/>
                        </a:rPr>
                        <a:t>eNB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GNSS</a:t>
                      </a:r>
                      <a:r>
                        <a:rPr lang="en-US" altLang="ko-KR" dirty="0" err="1" smtClean="0">
                          <a:sym typeface="Wingdings" panose="05000000000000000000" pitchFamily="2" charset="2"/>
                        </a:rPr>
                        <a:t>SyncRef</a:t>
                      </a:r>
                      <a:r>
                        <a:rPr lang="en-US" altLang="ko-KR" dirty="0" smtClean="0">
                          <a:sym typeface="Wingdings" panose="05000000000000000000" pitchFamily="2" charset="2"/>
                        </a:rPr>
                        <a:t> UE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SyncRef</a:t>
                      </a:r>
                      <a:r>
                        <a:rPr lang="en-US" altLang="ko-KR" dirty="0" smtClean="0"/>
                        <a:t> UE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err="1" smtClean="0"/>
                        <a:t>SyncRef</a:t>
                      </a:r>
                      <a:r>
                        <a:rPr lang="en-US" altLang="zh-CN" sz="1800" dirty="0" smtClean="0"/>
                        <a:t> UE</a:t>
                      </a:r>
                      <a:r>
                        <a:rPr lang="en-US" altLang="zh-CN" sz="1800" dirty="0" smtClean="0">
                          <a:sym typeface="Wingdings" panose="05000000000000000000" pitchFamily="2" charset="2"/>
                        </a:rPr>
                        <a:t>GNSS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N/A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zh-CN" sz="1800" dirty="0" err="1" smtClean="0"/>
                        <a:t>SyncRef</a:t>
                      </a:r>
                      <a:r>
                        <a:rPr lang="en-US" altLang="zh-CN" sz="1800" dirty="0" smtClean="0"/>
                        <a:t> UE</a:t>
                      </a:r>
                      <a:r>
                        <a:rPr lang="en-US" altLang="zh-CN" sz="1800" dirty="0" smtClean="0">
                          <a:sym typeface="Wingdings" panose="05000000000000000000" pitchFamily="2" charset="2"/>
                        </a:rPr>
                        <a:t>GNSS</a:t>
                      </a:r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4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49589</TotalTime>
  <Words>1385</Words>
  <Application>Microsoft Office PowerPoint</Application>
  <PresentationFormat>화면 슬라이드 쇼(4:3)</PresentationFormat>
  <Paragraphs>431</Paragraphs>
  <Slides>19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1" baseType="lpstr">
      <vt:lpstr>Office 主题</vt:lpstr>
      <vt:lpstr>수식</vt:lpstr>
      <vt:lpstr>Discussion on V2X RRM requirement</vt:lpstr>
      <vt:lpstr>Background</vt:lpstr>
      <vt:lpstr>General for V2X RRM requirement</vt:lpstr>
      <vt:lpstr>UE Tx timing reference</vt:lpstr>
      <vt:lpstr>UE Tx timing requirement</vt:lpstr>
      <vt:lpstr>Interruption</vt:lpstr>
      <vt:lpstr>Interruption</vt:lpstr>
      <vt:lpstr>Interruption</vt:lpstr>
      <vt:lpstr>Interruption</vt:lpstr>
      <vt:lpstr>Interruption</vt:lpstr>
      <vt:lpstr>Initiation/cease of SLSS requirements</vt:lpstr>
      <vt:lpstr>Selection/Reselection of V2X Sync.Ref.</vt:lpstr>
      <vt:lpstr>Selection/Reselection of V2X Sync.Ref.</vt:lpstr>
      <vt:lpstr>Selection/Reselection of V2X Sync.Ref.</vt:lpstr>
      <vt:lpstr>Selection/Reselection of V2X Sync.Ref.</vt:lpstr>
      <vt:lpstr>Selection/Reselection of V2X Sync.Ref.</vt:lpstr>
      <vt:lpstr>Cell detection requirements in OOC</vt:lpstr>
      <vt:lpstr>Autonomous Resource (re)selection</vt:lpstr>
      <vt:lpstr>Congestion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admin</cp:lastModifiedBy>
  <cp:revision>557</cp:revision>
  <dcterms:created xsi:type="dcterms:W3CDTF">2014-03-20T14:32:54Z</dcterms:created>
  <dcterms:modified xsi:type="dcterms:W3CDTF">2017-02-03T04:52:12Z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(3)MwPrivRwUG3pljco8DyBN/szVqmzsVivLnRXn7xsSfwl1dQODkVW5+XyCzrwLEUIz+448J1H_x000d_
oTi40WejKMV840PTeW7oXCXxAvL3qmtZbhnLo7QTyjCdCol1fUbWAM+HD+dk4hrBCbZH+3iV_x000d_
TfpvbFITnUQHrryilKDb+qsUSM5RE8CpLx9dFfBN/igrf7MGnBZcNIwAAreLz7dZqMye/uaW_x000d_
psm/vlBbf4sP0tbMNs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C1+ETwsqec0tOIu5flBANDTZgB4PYs7p5vph/Agax+YVYP6hdpHvym_x000d_
DdpR4yJryowC6hsHYDKD6aA3MNV7/qcDwm5/u3GvFK03TAKc7TyBf07IL3xobuxf9y5oolVi_x000d_
Kbp4kA86a9VpXExVMcxR/v7E5sTJWU4oDGa7vyoaaJwU60c8TlTZwlkcJQdM1z1Nd4VO0Gta_x000d_
92fngTPvT0Vq2/yj2dGDGB+gVwelIMWhc4zw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B8JJhs3yOn4COI25iFsNuyA=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1476429315</vt:lpwstr>
  </property>
  <property fmtid="{D5CDD505-2E9C-101B-9397-08002B2CF9AE}" pid="12" name="_NewReviewCycle">
    <vt:lpwstr/>
  </property>
</Properties>
</file>