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357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99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42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1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034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36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97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11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1859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291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6318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F4847-04C0-498A-8A21-2063C79CA568}" type="datetimeFigureOut">
              <a:rPr lang="en-GB" smtClean="0"/>
              <a:pPr/>
              <a:t>18/11/2016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532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WF on OTA Sensitivity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NEC, </a:t>
            </a:r>
            <a:r>
              <a:rPr lang="en-GB" dirty="0" smtClean="0"/>
              <a:t>Huawei</a:t>
            </a:r>
            <a:r>
              <a:rPr lang="en-GB" dirty="0" smtClean="0"/>
              <a:t>, </a:t>
            </a:r>
            <a:r>
              <a:rPr lang="en-GB" dirty="0" smtClean="0"/>
              <a:t>Ericsson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49624" y="242047"/>
            <a:ext cx="11564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#81</a:t>
            </a:r>
            <a:r>
              <a:rPr lang="en-GB" b="1" i="1" dirty="0"/>
              <a:t>		</a:t>
            </a:r>
            <a:r>
              <a:rPr lang="en-GB" b="1" i="1" dirty="0" smtClean="0"/>
              <a:t>						</a:t>
            </a:r>
            <a:r>
              <a:rPr lang="en-GB" b="1" dirty="0" smtClean="0"/>
              <a:t>R4-</a:t>
            </a:r>
            <a:r>
              <a:rPr lang="en-US" b="1" dirty="0" smtClean="0"/>
              <a:t>1610807</a:t>
            </a:r>
            <a:endParaRPr lang="en-GB" b="1" dirty="0"/>
          </a:p>
          <a:p>
            <a:r>
              <a:rPr lang="en-GB" b="1" dirty="0"/>
              <a:t>Reno, USA, 14-18 Nov, </a:t>
            </a:r>
            <a:r>
              <a:rPr lang="en-GB" b="1" dirty="0" smtClean="0"/>
              <a:t>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5737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79929"/>
          </a:xfrm>
        </p:spPr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58906"/>
            <a:ext cx="10515600" cy="5518057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 WF in [1] was agreed during RAN4#80bis:</a:t>
            </a:r>
          </a:p>
          <a:p>
            <a:pPr lvl="1"/>
            <a:r>
              <a:rPr lang="en-US" dirty="0" smtClean="0"/>
              <a:t>A minimum EIS for AAS should be calculated according to the following formula:</a:t>
            </a:r>
          </a:p>
          <a:p>
            <a:pPr lvl="2"/>
            <a:r>
              <a:rPr lang="en-US" dirty="0" smtClean="0"/>
              <a:t>Minimum EIS = Conducted reference sensitivity – </a:t>
            </a:r>
            <a:r>
              <a:rPr lang="en-US" dirty="0" smtClean="0">
                <a:solidFill>
                  <a:srgbClr val="FF0000"/>
                </a:solidFill>
              </a:rPr>
              <a:t>D</a:t>
            </a:r>
            <a:r>
              <a:rPr lang="en-US" dirty="0" smtClean="0"/>
              <a:t> + L</a:t>
            </a:r>
          </a:p>
          <a:p>
            <a:pPr lvl="3"/>
            <a:r>
              <a:rPr lang="en-US" dirty="0" smtClean="0"/>
              <a:t>L is a loss factor accounting for antenna losses, cable losses, integration losses etc.</a:t>
            </a:r>
          </a:p>
          <a:p>
            <a:pPr lvl="3"/>
            <a:r>
              <a:rPr lang="en-US" dirty="0" smtClean="0"/>
              <a:t>Conducted ref </a:t>
            </a:r>
            <a:r>
              <a:rPr lang="en-US" dirty="0" err="1" smtClean="0"/>
              <a:t>sens</a:t>
            </a:r>
            <a:r>
              <a:rPr lang="en-US" dirty="0" smtClean="0"/>
              <a:t> is rel13 value</a:t>
            </a:r>
          </a:p>
          <a:p>
            <a:pPr lvl="3"/>
            <a:r>
              <a:rPr lang="en-GB" dirty="0" smtClean="0"/>
              <a:t>D</a:t>
            </a:r>
            <a:r>
              <a:rPr lang="en-US" dirty="0" smtClean="0"/>
              <a:t> represents the estimated minimum antenna directivity of a non AAS BS within the range of angles of arrival (that is part of the OSDD declaration), calculated using one of the options below.</a:t>
            </a:r>
          </a:p>
          <a:p>
            <a:pPr lvl="1"/>
            <a:r>
              <a:rPr lang="en-US" dirty="0" smtClean="0"/>
              <a:t>Minimum EIS represents a threshold for minimum sensitivity performance. </a:t>
            </a:r>
            <a:r>
              <a:rPr lang="en-US" dirty="0" err="1" smtClean="0"/>
              <a:t>Basestations</a:t>
            </a:r>
            <a:r>
              <a:rPr lang="en-US" dirty="0" smtClean="0"/>
              <a:t> with sensitivity better than minimum EIS will pass the requirement</a:t>
            </a:r>
          </a:p>
          <a:p>
            <a:pPr lvl="1"/>
            <a:r>
              <a:rPr lang="en-US" dirty="0" smtClean="0"/>
              <a:t>Two options exist for setting D. One of these options should be decided and adopted for the specification.</a:t>
            </a:r>
          </a:p>
          <a:p>
            <a:pPr lvl="2"/>
            <a:r>
              <a:rPr lang="en-US" dirty="0" smtClean="0"/>
              <a:t>Base D on a formula applied to the declared OSDD.</a:t>
            </a:r>
          </a:p>
          <a:p>
            <a:pPr lvl="2"/>
            <a:r>
              <a:rPr lang="en-US" dirty="0" smtClean="0"/>
              <a:t>Make a table of possible D based on BS class, number of sectors and possibly some other factors</a:t>
            </a:r>
          </a:p>
          <a:p>
            <a:pPr lvl="3"/>
            <a:r>
              <a:rPr lang="en-US" dirty="0" smtClean="0"/>
              <a:t>Contents of the table could be derived using the formula</a:t>
            </a:r>
          </a:p>
          <a:p>
            <a:pPr lvl="1"/>
            <a:r>
              <a:rPr lang="en-US" dirty="0" smtClean="0"/>
              <a:t>L may be set based on BS class, sectors etc. or some other method</a:t>
            </a:r>
          </a:p>
          <a:p>
            <a:pPr lvl="1"/>
            <a:r>
              <a:rPr lang="en-GB" dirty="0" smtClean="0"/>
              <a:t>The minimum EIS level may not be the same level as is used for setting a power level for the wanted signal for the blocking and RX IM requirements</a:t>
            </a:r>
          </a:p>
          <a:p>
            <a:pPr lvl="1"/>
            <a:r>
              <a:rPr lang="en-GB" dirty="0" smtClean="0"/>
              <a:t>It is for further studies whether the reference levels for the wanted signal in the blocking and RX IM requirements will be based on the minimum EIS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 OTA </a:t>
            </a:r>
            <a:r>
              <a:rPr lang="en-GB" dirty="0"/>
              <a:t>sensitivity was discussed further during this meeting and the proposals in related contributions [2-5] were considered</a:t>
            </a:r>
            <a:r>
              <a:rPr lang="en-GB" dirty="0" smtClean="0"/>
              <a:t>.</a:t>
            </a:r>
          </a:p>
          <a:p>
            <a:pPr lvl="1"/>
            <a:endParaRPr lang="en-US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1557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070" y="1"/>
            <a:ext cx="10515600" cy="712694"/>
          </a:xfrm>
        </p:spPr>
        <p:txBody>
          <a:bodyPr/>
          <a:lstStyle/>
          <a:p>
            <a:r>
              <a:rPr lang="en-GB" dirty="0" smtClean="0"/>
              <a:t>Way Forward on OTA Sensitivity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12695"/>
            <a:ext cx="10515600" cy="587636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3200" dirty="0" smtClean="0"/>
              <a:t>The following is  agreed</a:t>
            </a:r>
          </a:p>
          <a:p>
            <a:pPr lvl="1"/>
            <a:r>
              <a:rPr lang="en-GB" sz="2800" dirty="0" smtClean="0"/>
              <a:t>For the purposes of setting minimum OTA sensitivity, the coverage pattern of a non-AAS with a similar coverage pattern to the AAS is assumed</a:t>
            </a:r>
          </a:p>
          <a:p>
            <a:pPr lvl="1"/>
            <a:r>
              <a:rPr lang="en-GB" sz="2800" dirty="0" smtClean="0"/>
              <a:t>Minimum EIS requirements is calculated from the refined formula in [1] as indicated below</a:t>
            </a:r>
          </a:p>
          <a:p>
            <a:pPr lvl="2"/>
            <a:r>
              <a:rPr lang="en-US" sz="2400" b="1" dirty="0"/>
              <a:t>Minimum EIS = Conducted reference sensitivity – D + L </a:t>
            </a:r>
            <a:r>
              <a:rPr lang="en-US" sz="2400" b="1" dirty="0" smtClean="0"/>
              <a:t>+ </a:t>
            </a:r>
            <a:r>
              <a:rPr lang="en-US" sz="2400" b="1" dirty="0" smtClean="0">
                <a:solidFill>
                  <a:srgbClr val="FF0000"/>
                </a:solidFill>
              </a:rPr>
              <a:t>Off-peak </a:t>
            </a:r>
            <a:r>
              <a:rPr lang="en-US" sz="2400" b="1" dirty="0" smtClean="0">
                <a:solidFill>
                  <a:srgbClr val="FF0000"/>
                </a:solidFill>
              </a:rPr>
              <a:t>Margin</a:t>
            </a:r>
            <a:endParaRPr lang="en-GB" sz="1600" dirty="0">
              <a:solidFill>
                <a:srgbClr val="FF0000"/>
              </a:solidFill>
            </a:endParaRPr>
          </a:p>
          <a:p>
            <a:pPr lvl="3"/>
            <a:r>
              <a:rPr lang="en-US" sz="2000" b="1" dirty="0"/>
              <a:t>L is a loss factor accounting for antenna losses, </a:t>
            </a:r>
            <a:r>
              <a:rPr lang="en-US" sz="2000" b="1" dirty="0" smtClean="0"/>
              <a:t>distribution </a:t>
            </a:r>
            <a:r>
              <a:rPr lang="en-US" sz="2000" b="1" dirty="0"/>
              <a:t>losses, integration losses etc.</a:t>
            </a:r>
            <a:endParaRPr lang="en-GB" sz="1600" dirty="0"/>
          </a:p>
          <a:p>
            <a:pPr lvl="3"/>
            <a:r>
              <a:rPr lang="en-US" sz="2000" b="1" dirty="0"/>
              <a:t>Conducted reference sensitivity is rel13 value</a:t>
            </a:r>
            <a:endParaRPr lang="en-GB" sz="1600" dirty="0"/>
          </a:p>
          <a:p>
            <a:pPr lvl="3"/>
            <a:r>
              <a:rPr lang="en-GB" sz="2000" b="1" dirty="0"/>
              <a:t>D</a:t>
            </a:r>
            <a:r>
              <a:rPr lang="en-US" sz="2000" b="1" dirty="0"/>
              <a:t> represents the </a:t>
            </a:r>
            <a:r>
              <a:rPr lang="en-US" sz="2000" b="1" dirty="0" smtClean="0"/>
              <a:t>estimated </a:t>
            </a:r>
            <a:r>
              <a:rPr lang="en-US" sz="2000" b="1" dirty="0"/>
              <a:t>antenna directivity of a non AAS BS </a:t>
            </a:r>
            <a:r>
              <a:rPr lang="en-US" sz="2000" b="1" dirty="0" smtClean="0"/>
              <a:t>which has a beam pattern related to the AAS  BS range </a:t>
            </a:r>
            <a:r>
              <a:rPr lang="en-US" sz="2000" b="1" dirty="0"/>
              <a:t>of angles of arrival (that is part of the OSDD declaration</a:t>
            </a:r>
            <a:r>
              <a:rPr lang="en-US" sz="2000" b="1" dirty="0" smtClean="0"/>
              <a:t>)</a:t>
            </a:r>
            <a:endParaRPr lang="en-GB" sz="1600" dirty="0"/>
          </a:p>
          <a:p>
            <a:pPr lvl="3"/>
            <a:r>
              <a:rPr lang="en-US" sz="2000" b="1" dirty="0" smtClean="0">
                <a:solidFill>
                  <a:srgbClr val="FF0000"/>
                </a:solidFill>
              </a:rPr>
              <a:t>Off-peak </a:t>
            </a:r>
            <a:r>
              <a:rPr lang="en-US" sz="2000" b="1" dirty="0" smtClean="0">
                <a:solidFill>
                  <a:srgbClr val="FF0000"/>
                </a:solidFill>
              </a:rPr>
              <a:t>Margin is to </a:t>
            </a:r>
            <a:r>
              <a:rPr lang="en-US" sz="2000" b="1" dirty="0">
                <a:solidFill>
                  <a:srgbClr val="FF0000"/>
                </a:solidFill>
              </a:rPr>
              <a:t>allow coverage for the </a:t>
            </a:r>
            <a:r>
              <a:rPr lang="en-US" sz="2000" b="1" strike="sngStrike" dirty="0">
                <a:solidFill>
                  <a:srgbClr val="FF0000"/>
                </a:solidFill>
              </a:rPr>
              <a:t>declared</a:t>
            </a:r>
            <a:r>
              <a:rPr lang="en-US" sz="2000" b="1" dirty="0">
                <a:solidFill>
                  <a:srgbClr val="FF0000"/>
                </a:solidFill>
              </a:rPr>
              <a:t> RoAoA other than just in the peak </a:t>
            </a:r>
            <a:r>
              <a:rPr lang="en-US" sz="2000" b="1" dirty="0" smtClean="0">
                <a:solidFill>
                  <a:srgbClr val="FF0000"/>
                </a:solidFill>
              </a:rPr>
              <a:t>direction, </a:t>
            </a:r>
            <a:r>
              <a:rPr lang="en-US" sz="2000" b="1" dirty="0" smtClean="0">
                <a:solidFill>
                  <a:srgbClr val="00B0F0"/>
                </a:solidFill>
              </a:rPr>
              <a:t>using the same estimated antenna pattern used to derive D</a:t>
            </a:r>
            <a:r>
              <a:rPr lang="en-US" sz="2000" b="1" dirty="0" smtClean="0">
                <a:solidFill>
                  <a:srgbClr val="00B0F0"/>
                </a:solidFill>
              </a:rPr>
              <a:t>. </a:t>
            </a:r>
            <a:endParaRPr lang="en-GB" sz="2000" strike="sngStrike" dirty="0" smtClean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77698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57"/>
            <a:ext cx="10515600" cy="710638"/>
          </a:xfrm>
        </p:spPr>
        <p:txBody>
          <a:bodyPr/>
          <a:lstStyle/>
          <a:p>
            <a:r>
              <a:rPr lang="en-GB" dirty="0" smtClean="0"/>
              <a:t>Open Issues on OTA Sensitivity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12695"/>
            <a:ext cx="10515600" cy="5464268"/>
          </a:xfrm>
        </p:spPr>
        <p:txBody>
          <a:bodyPr>
            <a:normAutofit/>
          </a:bodyPr>
          <a:lstStyle/>
          <a:p>
            <a:r>
              <a:rPr lang="en-GB" dirty="0" smtClean="0"/>
              <a:t>The non-AAS antenna beam pattern  which directivity D shall be applied in the agreed formula in the previous slide is still open.</a:t>
            </a:r>
          </a:p>
          <a:p>
            <a:r>
              <a:rPr lang="en-GB" dirty="0" smtClean="0"/>
              <a:t>Companies are encouraged to submit proposals for the next meeting addressing the following related open issues:</a:t>
            </a:r>
          </a:p>
          <a:p>
            <a:pPr lvl="2"/>
            <a:r>
              <a:rPr lang="en-US" dirty="0" smtClean="0"/>
              <a:t>Should the non-AAS beam pattern used to derive D be linked to the </a:t>
            </a:r>
            <a:r>
              <a:rPr lang="en-US" dirty="0" err="1" smtClean="0"/>
              <a:t>RoAoA</a:t>
            </a:r>
            <a:r>
              <a:rPr lang="en-US" dirty="0" smtClean="0"/>
              <a:t> declarations.</a:t>
            </a:r>
          </a:p>
          <a:p>
            <a:pPr lvl="2"/>
            <a:r>
              <a:rPr lang="en-US" dirty="0" smtClean="0"/>
              <a:t>What parameters bound the choice of non-AAS beam pattern, i.e. 3dB beam width, 10dB beam width or other…..</a:t>
            </a:r>
          </a:p>
          <a:p>
            <a:pPr lvl="2"/>
            <a:r>
              <a:rPr lang="en-US" dirty="0" smtClean="0"/>
              <a:t>The translation of </a:t>
            </a:r>
            <a:r>
              <a:rPr lang="en-US" dirty="0" smtClean="0"/>
              <a:t>equivalent</a:t>
            </a:r>
            <a:r>
              <a:rPr lang="en-US" sz="1200" dirty="0" smtClean="0"/>
              <a:t> </a:t>
            </a:r>
            <a:r>
              <a:rPr lang="en-US" dirty="0" smtClean="0"/>
              <a:t>non-AAS beam pattern to D to be done by either table or equation (e.g. Elliott formula).</a:t>
            </a:r>
          </a:p>
          <a:p>
            <a:pPr lvl="2"/>
            <a:r>
              <a:rPr lang="en-US" dirty="0" smtClean="0"/>
              <a:t>If the declared </a:t>
            </a:r>
            <a:r>
              <a:rPr lang="en-US" dirty="0" err="1" smtClean="0"/>
              <a:t>RoAoA</a:t>
            </a:r>
            <a:r>
              <a:rPr lang="en-US" dirty="0" smtClean="0"/>
              <a:t> concept needs to be updated, e.g. define the difference in EIS in dB between reference direction and edge of the </a:t>
            </a:r>
            <a:r>
              <a:rPr lang="en-US" dirty="0" err="1" smtClean="0"/>
              <a:t>RoAoA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Whether the Loss factor L in the min EIS formula is dependent on BS class or not and what value should it be.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530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R4-168874, </a:t>
            </a:r>
            <a:r>
              <a:rPr lang="en-US" dirty="0"/>
              <a:t>WF on OTA sensitivity, Ericsson, Nokia, NEC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R4-1609851, On finding a minimum requirement level for OTA sensitivity,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R4-1610363, OTA Receiver Sensitivity for </a:t>
            </a:r>
            <a:r>
              <a:rPr lang="en-GB" dirty="0" err="1" smtClean="0"/>
              <a:t>eAAS</a:t>
            </a:r>
            <a:r>
              <a:rPr lang="en-GB" dirty="0" smtClean="0"/>
              <a:t>, NEC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R4-1610388, Estimating antenna gain using 3dB beam width, Huawei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R4-1610389	Further discussion on Minimum EIS, Huawei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8969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639</Words>
  <Application>Microsoft Office PowerPoint</Application>
  <PresentationFormat>Widescreen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WF on OTA Sensitivity </vt:lpstr>
      <vt:lpstr>Background</vt:lpstr>
      <vt:lpstr>Way Forward on OTA Sensitivity</vt:lpstr>
      <vt:lpstr>Open Issues on OTA Sensitivity </vt:lpstr>
      <vt:lpstr>References</vt:lpstr>
    </vt:vector>
  </TitlesOfParts>
  <Company>NEC EUROPE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OTA sensivity</dc:title>
  <dc:creator>NZ</dc:creator>
  <cp:lastModifiedBy>NZ</cp:lastModifiedBy>
  <cp:revision>28</cp:revision>
  <dcterms:created xsi:type="dcterms:W3CDTF">2016-11-17T20:46:53Z</dcterms:created>
  <dcterms:modified xsi:type="dcterms:W3CDTF">2016-11-18T19:12:29Z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1479489005</vt:lpwstr>
  </property>
</Properties>
</file>