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59" autoAdjust="0"/>
    <p:restoredTop sz="94660"/>
  </p:normalViewPr>
  <p:slideViewPr>
    <p:cSldViewPr>
      <p:cViewPr varScale="1">
        <p:scale>
          <a:sx n="81" d="100"/>
          <a:sy n="81" d="100"/>
        </p:scale>
        <p:origin x="4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4941168"/>
            <a:ext cx="7848872" cy="88850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China Telecom, Nokia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WF on BS IC deployment scenarios and inter-cell interference model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R4-1610707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411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sz="2600" dirty="0" smtClean="0"/>
              <a:t>During RAN4#80bis meeting, WF R4-168976 about BS IC was approved. The following agreements were reached:</a:t>
            </a:r>
          </a:p>
          <a:p>
            <a:pPr>
              <a:buNone/>
            </a:pPr>
            <a:endParaRPr lang="en-US" altLang="zh-CN" sz="2100" dirty="0" smtClean="0"/>
          </a:p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Deployment scenario:</a:t>
            </a:r>
            <a:endParaRPr lang="en-US" altLang="zh-CN" sz="2400" b="1" dirty="0" smtClean="0"/>
          </a:p>
          <a:p>
            <a:pPr lvl="1">
              <a:buFont typeface="Wingdings" pitchFamily="2" charset="2"/>
              <a:buChar char="§"/>
            </a:pPr>
            <a:r>
              <a:rPr lang="en-US" sz="2000" dirty="0" smtClean="0"/>
              <a:t>Homogeneous deployment with macro cell only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/>
              <a:t>Heterogeneous deployment with co-channel low power node(LPN) within the macro cell coverage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Further discuss if both are to be investigated in the SI</a:t>
            </a:r>
          </a:p>
          <a:p>
            <a:pPr marL="0" indent="0">
              <a:buNone/>
            </a:pPr>
            <a:r>
              <a:rPr lang="en-US" altLang="zh-CN" sz="2000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GB" altLang="zh-CN" sz="2400" dirty="0" smtClean="0"/>
              <a:t>The following are considered as baseline</a:t>
            </a:r>
            <a:r>
              <a:rPr lang="en-US" altLang="zh-CN" sz="2400" dirty="0" smtClean="0"/>
              <a:t>, if inter-cell interference are to be modeled. Other options are not precluded.</a:t>
            </a:r>
            <a:endParaRPr lang="en-GB" altLang="zh-CN" sz="2400" dirty="0" smtClean="0"/>
          </a:p>
          <a:p>
            <a:pPr lvl="1"/>
            <a:r>
              <a:rPr lang="en-GB" altLang="zh-CN" sz="1600" dirty="0" smtClean="0"/>
              <a:t>Reuse DIP based interference statistical measurement for BS IC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Reuse the DIP profiles from BS MMSE-IRC WI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FFS number of  inter-cell interference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Interference level</a:t>
            </a:r>
          </a:p>
          <a:p>
            <a:pPr lvl="2"/>
            <a:r>
              <a:rPr lang="en-GB" altLang="zh-CN" sz="1600" dirty="0" smtClean="0"/>
              <a:t>Option 1: cover two interference levels</a:t>
            </a:r>
          </a:p>
          <a:p>
            <a:pPr lvl="3"/>
            <a:r>
              <a:rPr lang="en-GB" altLang="zh-CN" sz="1600" dirty="0" smtClean="0"/>
              <a:t>high interference level which corresponds to the DIP1 values at 85%-tile of the DIP1 distribution</a:t>
            </a:r>
          </a:p>
          <a:p>
            <a:pPr lvl="3"/>
            <a:r>
              <a:rPr lang="en-GB" altLang="zh-CN" sz="1600" dirty="0" smtClean="0"/>
              <a:t>low interference level</a:t>
            </a:r>
            <a:r>
              <a:rPr lang="en-GB" altLang="zh-CN" sz="1600" strike="sngStrike" dirty="0" smtClean="0"/>
              <a:t>s</a:t>
            </a:r>
            <a:r>
              <a:rPr lang="en-GB" altLang="zh-CN" sz="1600" dirty="0" smtClean="0"/>
              <a:t>, which corresponds to 15%-tile of the DIP1 distribution</a:t>
            </a:r>
          </a:p>
          <a:p>
            <a:pPr lvl="4"/>
            <a:r>
              <a:rPr lang="en-GB" altLang="zh-CN" sz="1100" dirty="0" smtClean="0"/>
              <a:t>For low interference level, if the link performance difference between low interference and AWGN only is negligible, there is no need to model explicit inter-cell interference in the link evaluation.</a:t>
            </a:r>
            <a:r>
              <a:rPr lang="en-GB" altLang="zh-CN" dirty="0" smtClean="0"/>
              <a:t> </a:t>
            </a:r>
          </a:p>
          <a:p>
            <a:pPr lvl="2"/>
            <a:r>
              <a:rPr lang="en-US" altLang="zh-CN" sz="1600" dirty="0" smtClean="0"/>
              <a:t>Option 2: other options are not precluded</a:t>
            </a:r>
            <a:endParaRPr lang="zh-CN" altLang="zh-CN" sz="1600" dirty="0" smtClean="0"/>
          </a:p>
          <a:p>
            <a:pPr lvl="1"/>
            <a:r>
              <a:rPr lang="x-none" altLang="zh-CN" sz="1600" dirty="0" smtClean="0"/>
              <a:t>Produce randomly modulated 16QAM symbols in the inter-cell interfering PUSCH.</a:t>
            </a:r>
            <a:r>
              <a:rPr lang="en-US" altLang="zh-CN" sz="1600" dirty="0" smtClean="0"/>
              <a:t> </a:t>
            </a:r>
            <a:endParaRPr lang="en-US" altLang="zh-CN" sz="1600" strike="sngStrike" dirty="0" smtClean="0"/>
          </a:p>
          <a:p>
            <a:pPr lvl="1"/>
            <a:r>
              <a:rPr lang="en-US" altLang="zh-CN" sz="1600" dirty="0" smtClean="0"/>
              <a:t>The boundaries of allocated PRBs for targeting user and interference users are always aligned. </a:t>
            </a:r>
            <a:endParaRPr lang="en-US" altLang="zh-CN" sz="1600" strike="sngStrike" dirty="0" smtClean="0"/>
          </a:p>
          <a:p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Deployment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scenario:</a:t>
            </a:r>
          </a:p>
          <a:p>
            <a:pPr lvl="1">
              <a:buNone/>
            </a:pPr>
            <a:r>
              <a:rPr lang="en-GB" altLang="zh-CN" sz="2000" b="1" dirty="0" smtClean="0"/>
              <a:t>Scenario 1: </a:t>
            </a:r>
            <a:r>
              <a:rPr lang="en-GB" altLang="zh-CN" sz="2000" dirty="0" smtClean="0"/>
              <a:t>Homogeneous deployment with macro cell only</a:t>
            </a:r>
            <a:r>
              <a:rPr lang="en-GB" altLang="zh-CN" b="1" dirty="0" smtClean="0"/>
              <a:t>	</a:t>
            </a:r>
            <a:endParaRPr lang="zh-CN" altLang="zh-CN" dirty="0" smtClean="0"/>
          </a:p>
          <a:p>
            <a:pPr lvl="1">
              <a:buNone/>
            </a:pPr>
            <a:r>
              <a:rPr lang="en-GB" altLang="zh-CN" sz="2000" b="1" dirty="0" smtClean="0"/>
              <a:t>Scenario 2: </a:t>
            </a:r>
            <a:r>
              <a:rPr lang="en-GB" altLang="zh-CN" sz="2000" dirty="0" smtClean="0"/>
              <a:t>Heterogeneous deployment with co-channel low power node (LPN) within the macro cell coverage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Inter-cell Interference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Introduce two sets for inter-cell interference:</a:t>
            </a:r>
            <a:endParaRPr lang="en-US" sz="2800" dirty="0" smtClean="0"/>
          </a:p>
          <a:p>
            <a:pPr lvl="1"/>
            <a:r>
              <a:rPr lang="en-US" dirty="0" smtClean="0"/>
              <a:t>Set 1: Model explicit inter-cell interference with high interference level in co-channel heterogeneous scenario</a:t>
            </a:r>
            <a:endParaRPr lang="en-US" sz="2400" dirty="0" smtClean="0"/>
          </a:p>
          <a:p>
            <a:pPr lvl="1"/>
            <a:r>
              <a:rPr lang="en-US" dirty="0" smtClean="0"/>
              <a:t>Set 2: Model explicit inter-cell interference with low interference level in homogeneous scenario</a:t>
            </a:r>
          </a:p>
          <a:p>
            <a:r>
              <a:rPr lang="en-US" dirty="0" smtClean="0"/>
              <a:t>Number of inter-cell interferers</a:t>
            </a:r>
          </a:p>
          <a:p>
            <a:pPr lvl="1"/>
            <a:r>
              <a:rPr lang="en-US" dirty="0" smtClean="0"/>
              <a:t>1 for 2Rx with high and low interference level</a:t>
            </a:r>
          </a:p>
          <a:p>
            <a:pPr lvl="1"/>
            <a:r>
              <a:rPr lang="en-US" dirty="0" smtClean="0"/>
              <a:t>{1, 2} for 4/8Rx with high interference level and  down select in the next meeting</a:t>
            </a:r>
          </a:p>
          <a:p>
            <a:pPr lvl="1"/>
            <a:r>
              <a:rPr lang="en-US" dirty="0" smtClean="0"/>
              <a:t>1 for 4/8Rx with low interference level</a:t>
            </a:r>
          </a:p>
          <a:p>
            <a:r>
              <a:rPr lang="en-US" dirty="0" smtClean="0"/>
              <a:t>Reuse DIP based interference statistical measurement for BS IC</a:t>
            </a:r>
          </a:p>
          <a:p>
            <a:pPr lvl="1"/>
            <a:r>
              <a:rPr lang="en-US" dirty="0" smtClean="0"/>
              <a:t>Note 1: intra-cell inter-user interference is not included in the DIP definition, and the DIP ratio is the ratio of the power of a given dominant inter-cell interferer over the total power of all inter-cell interferers along with the white noise.</a:t>
            </a:r>
          </a:p>
          <a:p>
            <a:pPr lvl="1"/>
            <a:r>
              <a:rPr lang="en-US" dirty="0" smtClean="0"/>
              <a:t>Note 2: The DIP ratio is exactly same as that for co-scheduled intra-cell UEs</a:t>
            </a:r>
          </a:p>
          <a:p>
            <a:r>
              <a:rPr lang="en-US" dirty="0" smtClean="0"/>
              <a:t>Reuse the DIP profiles from Rel-13 BS IRC</a:t>
            </a:r>
          </a:p>
          <a:p>
            <a:pPr lvl="1"/>
            <a:r>
              <a:rPr lang="en-US" dirty="0" smtClean="0"/>
              <a:t>High interference level with DIP1 at 85%-tile of the DIP1 distribution in heterogeneous scenario: (DIP, DIP2) = (-0.43, -13.78) dB</a:t>
            </a:r>
          </a:p>
          <a:p>
            <a:pPr lvl="1"/>
            <a:r>
              <a:rPr lang="en-US" dirty="0" smtClean="0"/>
              <a:t>Low interference level with DIP1 at 15%-tile of the DIP1 distribution in homogeneous scenario: DIP1 =</a:t>
            </a:r>
            <a:r>
              <a:rPr lang="en-US" b="1" dirty="0" smtClean="0"/>
              <a:t> </a:t>
            </a:r>
            <a:r>
              <a:rPr lang="en-US" dirty="0" smtClean="0"/>
              <a:t>-5.45 dB</a:t>
            </a:r>
          </a:p>
          <a:p>
            <a:pPr lvl="2"/>
            <a:r>
              <a:rPr lang="en-US" dirty="0" smtClean="0"/>
              <a:t>Note: DIP1 is used if 1 inter-cell interference is modeled</a:t>
            </a:r>
          </a:p>
          <a:p>
            <a:r>
              <a:rPr lang="en-US" dirty="0" smtClean="0"/>
              <a:t>Consider synchronous interference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16562</TotalTime>
  <Words>462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Wingdings</vt:lpstr>
      <vt:lpstr>Office 主题</vt:lpstr>
      <vt:lpstr>3GPP TSG-RAN WG4 Meeting #81   Reno, Nevada, USA, 14 – 18 November 2016</vt:lpstr>
      <vt:lpstr>Background</vt:lpstr>
      <vt:lpstr>Deployment scenarios</vt:lpstr>
      <vt:lpstr>Inter-cell Interference Model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Guanxiangsheng</cp:lastModifiedBy>
  <cp:revision>72</cp:revision>
  <dcterms:created xsi:type="dcterms:W3CDTF">2016-01-12T08:39:50Z</dcterms:created>
  <dcterms:modified xsi:type="dcterms:W3CDTF">2016-11-17T20:25:51Z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(3)5Oj070ldR+ANR09ZNAHas6XkxQRi/mtgSDpK1VcJlGtp6g1dE2ULOo5xiDv7jgowEIVgBVGs
1gC+Ztos/5NaIB1oVzr3COWsWbtEZdQWTntfYr1xThWHL6FFTu6RFsRLhATVhcny2BAx5OQQ
T25b5cegjhe47X+6WPkSBxLZsAHpmsr/DgpzED9Ej9wTVC3y2hseSmzoIAGk7FilV/L5wik/
kA6zUiZnKV2JqvXO7g</vt:lpwstr>
  </property>
  <property fmtid="{D5CDD505-2E9C-101B-9397-08002B2CF9AE}" pid="3" name="_2015_ms_pID_7253431">
    <vt:lpwstr>VNccE9B1r+vsHP/SPWAWlwa8gM8GKxo0NzZMj5PufDYPOetDRSU4jP
ecnmfYsQDTHWJImgVNtw3iQgocwLGagaXWY90xUqzN2zwFw/Z5SQ26PN49br6M3MqSyLhFTe
8IVZlS7MK5Wy3/nPkIowsi5f1NvOkJQiUSpSl6c+5lmpBJMGsoxx+LSfaFk5DpCrv6cV8m8G
8i3O8JmHEpZBt1BxV1JZaAwECq6WvRs5OBpR</vt:lpwstr>
  </property>
  <property fmtid="{D5CDD505-2E9C-101B-9397-08002B2CF9AE}" pid="4" name="_2015_ms_pID_7253432">
    <vt:lpwstr>FwhHGeRu1ydC5ffMK3BEjSZgn4AEK1ljFhHQ
EtokqmAX3w53KZGVqW7qFVRO8JMfdQ==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1479399326</vt:lpwstr>
  </property>
</Properties>
</file>