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3292" autoAdjust="0"/>
    <p:restoredTop sz="94660"/>
  </p:normalViewPr>
  <p:slideViewPr>
    <p:cSldViewPr>
      <p:cViewPr>
        <p:scale>
          <a:sx n="75" d="100"/>
          <a:sy n="75" d="100"/>
        </p:scale>
        <p:origin x="-1436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154A5-6DB7-4375-BBB2-165296A159A5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E5374-A20F-4B50-B580-A67914DFA27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BS </a:t>
            </a:r>
            <a:r>
              <a:rPr lang="en-US" dirty="0" err="1" smtClean="0"/>
              <a:t>Beamforming</a:t>
            </a:r>
            <a:r>
              <a:rPr lang="en-US" dirty="0" smtClean="0"/>
              <a:t> Model for the ITU WP5D coexistence simulations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…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42462"/>
            <a:ext cx="84582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GB" altLang="zh-CN" sz="16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TSG-RAN WG4 Meeting </a:t>
            </a:r>
            <a:r>
              <a:rPr lang="en-GB" altLang="zh-CN" sz="1600" b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#80 				</a:t>
            </a: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R4-167127</a:t>
            </a:r>
          </a:p>
          <a:p>
            <a:pPr>
              <a:spcBef>
                <a:spcPct val="0"/>
              </a:spcBef>
              <a:buNone/>
            </a:pPr>
            <a:r>
              <a:rPr lang="en-GB" altLang="zh-CN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Gothenburg, Sweden, 22 – 26 August, 2016</a:t>
            </a:r>
            <a:endParaRPr lang="en-GB" altLang="zh-CN" sz="16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639721" y="2133600"/>
          <a:ext cx="8875879" cy="3505200"/>
        </p:xfrm>
        <a:graphic>
          <a:graphicData uri="http://schemas.openxmlformats.org/presentationml/2006/ole">
            <p:oleObj spid="_x0000_s2051" r:id="rId3" imgW="4742504" imgH="1877324" progId="">
              <p:embed/>
            </p:oleObj>
          </a:graphicData>
        </a:graphic>
      </p:graphicFrame>
      <p:cxnSp>
        <p:nvCxnSpPr>
          <p:cNvPr id="6" name="Straight Connector 5"/>
          <p:cNvCxnSpPr/>
          <p:nvPr/>
        </p:nvCxnSpPr>
        <p:spPr>
          <a:xfrm flipH="1">
            <a:off x="609600" y="2846559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609600" y="5410200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1524000" y="2895600"/>
            <a:ext cx="0" cy="243840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90600" y="3810000"/>
            <a:ext cx="68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Mg</a:t>
            </a:r>
            <a:endParaRPr lang="en-US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2353147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76800" y="5638800"/>
            <a:ext cx="0" cy="762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2362200" y="5791200"/>
            <a:ext cx="2514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429000" y="59436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Background: RAN1 Agreements on BS antenna </a:t>
            </a:r>
            <a:r>
              <a:rPr lang="en-US" dirty="0" err="1" smtClean="0"/>
              <a:t>modelling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dirty="0" smtClean="0"/>
          </a:p>
          <a:p>
            <a:pPr lvl="1"/>
            <a:r>
              <a:rPr lang="en-GB" b="1" dirty="0"/>
              <a:t>At 30GHz:</a:t>
            </a:r>
            <a:endParaRPr lang="en-US" dirty="0"/>
          </a:p>
          <a:p>
            <a:pPr lvl="2"/>
            <a:r>
              <a:rPr lang="en-GB" dirty="0"/>
              <a:t>Dense urban and Urban macro: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 smtClean="0"/>
              <a:t>M,N,P,Mg,Ng</a:t>
            </a:r>
            <a:r>
              <a:rPr lang="en-GB" dirty="0"/>
              <a:t>) = (4,8,2,2,2).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(2.0, 4.0)λ.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(4,8)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pPr lvl="1"/>
            <a:r>
              <a:rPr lang="en-GB" b="1" dirty="0"/>
              <a:t>At 70GHz:</a:t>
            </a:r>
            <a:endParaRPr lang="en-US" dirty="0"/>
          </a:p>
          <a:p>
            <a:pPr lvl="2"/>
            <a:r>
              <a:rPr lang="en-GB" dirty="0"/>
              <a:t>Dense urban:</a:t>
            </a:r>
            <a:endParaRPr lang="en-US" dirty="0"/>
          </a:p>
          <a:p>
            <a:pPr lvl="3"/>
            <a:r>
              <a:rPr lang="en-GB" dirty="0"/>
              <a:t>Baseline: (</a:t>
            </a:r>
            <a:r>
              <a:rPr lang="en-GB" dirty="0" err="1"/>
              <a:t>M,N,P,Mg,Ng</a:t>
            </a:r>
            <a:r>
              <a:rPr lang="en-GB" dirty="0"/>
              <a:t>) = (8,16,2,2,2). (</a:t>
            </a:r>
            <a:r>
              <a:rPr lang="en-GB" dirty="0" err="1"/>
              <a:t>d</a:t>
            </a:r>
            <a:r>
              <a:rPr lang="en-GB" baseline="-25000" dirty="0" err="1"/>
              <a:t>V</a:t>
            </a:r>
            <a:r>
              <a:rPr lang="en-GB" dirty="0" err="1"/>
              <a:t>,d</a:t>
            </a:r>
            <a:r>
              <a:rPr lang="en-GB" baseline="-25000" dirty="0" err="1"/>
              <a:t>H</a:t>
            </a:r>
            <a:r>
              <a:rPr lang="en-GB" dirty="0"/>
              <a:t>) = (0.5, 0.5)λ.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(4.0, 8.0) λ. </a:t>
            </a:r>
            <a:endParaRPr lang="en-US" dirty="0"/>
          </a:p>
          <a:p>
            <a:pPr lvl="3"/>
            <a:r>
              <a:rPr lang="en-GB" dirty="0"/>
              <a:t>Note that companies are also encouraged to investigate a larger panel spacing, e.g. (</a:t>
            </a:r>
            <a:r>
              <a:rPr lang="en-GB" dirty="0" err="1"/>
              <a:t>d</a:t>
            </a:r>
            <a:r>
              <a:rPr lang="en-GB" baseline="-25000" dirty="0" err="1"/>
              <a:t>g,V</a:t>
            </a:r>
            <a:r>
              <a:rPr lang="en-GB" dirty="0" err="1"/>
              <a:t>,d</a:t>
            </a:r>
            <a:r>
              <a:rPr lang="en-GB" baseline="-25000" dirty="0" err="1"/>
              <a:t>g,H</a:t>
            </a:r>
            <a:r>
              <a:rPr lang="en-GB" dirty="0"/>
              <a:t>) = (8,16) λ</a:t>
            </a:r>
            <a:endParaRPr lang="en-US" dirty="0"/>
          </a:p>
          <a:p>
            <a:pPr lvl="2"/>
            <a:r>
              <a:rPr lang="en-GB" dirty="0"/>
              <a:t>Indoor hotspot:</a:t>
            </a:r>
            <a:endParaRPr lang="en-US" dirty="0"/>
          </a:p>
          <a:p>
            <a:pPr lvl="3"/>
            <a:r>
              <a:rPr lang="en-GB" dirty="0"/>
              <a:t>FFS</a:t>
            </a:r>
            <a:endParaRPr lang="en-US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5334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pPr lvl="1"/>
            <a:r>
              <a:rPr lang="en-GB" b="1" dirty="0" smtClean="0"/>
              <a:t>At 30GHz:</a:t>
            </a:r>
            <a:endParaRPr lang="en-US" dirty="0" smtClean="0"/>
          </a:p>
          <a:p>
            <a:pPr lvl="2"/>
            <a:r>
              <a:rPr lang="en-GB" dirty="0" smtClean="0"/>
              <a:t>Dense urban and Urban macro: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300" dirty="0" smtClean="0"/>
              <a:t>V</a:t>
            </a:r>
            <a:r>
              <a:rPr lang="en-GB" dirty="0" smtClean="0"/>
              <a:t>,N</a:t>
            </a:r>
            <a:r>
              <a:rPr lang="en-GB" sz="1400" dirty="0" smtClean="0"/>
              <a:t>H</a:t>
            </a:r>
            <a:r>
              <a:rPr lang="en-GB" dirty="0" smtClean="0"/>
              <a:t>) = (8,16). </a:t>
            </a:r>
          </a:p>
          <a:p>
            <a:pPr lvl="3"/>
            <a:r>
              <a:rPr lang="en-GB" dirty="0" smtClean="0"/>
              <a:t>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the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pPr lvl="1"/>
            <a:r>
              <a:rPr lang="en-GB" b="1" dirty="0" smtClean="0"/>
              <a:t>At [45] &amp; 70GHz:</a:t>
            </a:r>
            <a:endParaRPr lang="en-US" dirty="0" smtClean="0"/>
          </a:p>
          <a:p>
            <a:pPr lvl="2"/>
            <a:r>
              <a:rPr lang="en-GB" dirty="0" smtClean="0"/>
              <a:t>Dense urban:</a:t>
            </a:r>
            <a:endParaRPr lang="en-US" dirty="0" smtClean="0"/>
          </a:p>
          <a:p>
            <a:pPr lvl="3"/>
            <a:r>
              <a:rPr lang="en-GB" dirty="0" smtClean="0"/>
              <a:t>Baseline: Only one panel is assumed, (N</a:t>
            </a:r>
            <a:r>
              <a:rPr lang="en-GB" sz="1050" dirty="0" smtClean="0"/>
              <a:t>V</a:t>
            </a:r>
            <a:r>
              <a:rPr lang="en-GB" dirty="0" smtClean="0"/>
              <a:t>,N</a:t>
            </a:r>
            <a:r>
              <a:rPr lang="en-GB" sz="1050" dirty="0" smtClean="0"/>
              <a:t>H</a:t>
            </a:r>
            <a:r>
              <a:rPr lang="en-GB" dirty="0" smtClean="0"/>
              <a:t>) = (8,16). (</a:t>
            </a:r>
            <a:r>
              <a:rPr lang="en-GB" dirty="0" err="1" smtClean="0"/>
              <a:t>d</a:t>
            </a:r>
            <a:r>
              <a:rPr lang="en-GB" baseline="-25000" dirty="0" err="1" smtClean="0"/>
              <a:t>V</a:t>
            </a:r>
            <a:r>
              <a:rPr lang="en-GB" dirty="0" err="1" smtClean="0"/>
              <a:t>,d</a:t>
            </a:r>
            <a:r>
              <a:rPr lang="en-GB" baseline="-25000" dirty="0" err="1" smtClean="0"/>
              <a:t>H</a:t>
            </a:r>
            <a:r>
              <a:rPr lang="en-GB" dirty="0" smtClean="0"/>
              <a:t>) = (0.5, 0.5)λ. </a:t>
            </a:r>
          </a:p>
          <a:p>
            <a:pPr lvl="3"/>
            <a:r>
              <a:rPr lang="en-GB" dirty="0" smtClean="0"/>
              <a:t>An additional 3dB gain is added to the total </a:t>
            </a:r>
            <a:r>
              <a:rPr lang="en-GB" dirty="0" err="1" smtClean="0"/>
              <a:t>beamforming</a:t>
            </a:r>
            <a:r>
              <a:rPr lang="en-GB" dirty="0" smtClean="0"/>
              <a:t> gain to account for two polarization directions.</a:t>
            </a:r>
            <a:endParaRPr lang="en-US" dirty="0" smtClean="0"/>
          </a:p>
          <a:p>
            <a:pPr lvl="2"/>
            <a:r>
              <a:rPr lang="en-GB" dirty="0" smtClean="0"/>
              <a:t>Indoor hotspot:</a:t>
            </a:r>
            <a:endParaRPr lang="en-US" dirty="0" smtClean="0"/>
          </a:p>
          <a:p>
            <a:pPr lvl="3"/>
            <a:r>
              <a:rPr lang="en-GB" dirty="0" smtClean="0"/>
              <a:t>FFS</a:t>
            </a:r>
            <a:endParaRPr lang="en-US" dirty="0" smtClean="0"/>
          </a:p>
          <a:p>
            <a:endParaRPr lang="en-US" dirty="0"/>
          </a:p>
        </p:txBody>
      </p:sp>
      <p:graphicFrame>
        <p:nvGraphicFramePr>
          <p:cNvPr id="19458" name="Object 2"/>
          <p:cNvGraphicFramePr>
            <a:graphicFrameLocks noChangeAspect="1"/>
          </p:cNvGraphicFramePr>
          <p:nvPr/>
        </p:nvGraphicFramePr>
        <p:xfrm>
          <a:off x="6934200" y="304800"/>
          <a:ext cx="1936750" cy="2362200"/>
        </p:xfrm>
        <a:graphic>
          <a:graphicData uri="http://schemas.openxmlformats.org/presentationml/2006/ole">
            <p:oleObj spid="_x0000_s19460" r:id="rId3" imgW="1981155" imgH="241947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number of beams per cell: </a:t>
            </a:r>
          </a:p>
          <a:p>
            <a:pPr lvl="1"/>
            <a:r>
              <a:rPr lang="en-US" dirty="0" smtClean="0"/>
              <a:t>There is one beam formed using all the antenna elements.  </a:t>
            </a:r>
          </a:p>
          <a:p>
            <a:r>
              <a:rPr lang="en-US" dirty="0" smtClean="0"/>
              <a:t>The number of supported UEs: </a:t>
            </a:r>
          </a:p>
          <a:p>
            <a:pPr lvl="1"/>
            <a:r>
              <a:rPr lang="en-US" dirty="0" smtClean="0"/>
              <a:t>Each beam is directed to one scheduled UE. So there are 1 scheduled UEs </a:t>
            </a:r>
          </a:p>
          <a:p>
            <a:r>
              <a:rPr lang="en-US" dirty="0" smtClean="0"/>
              <a:t>The weighting factors </a:t>
            </a:r>
          </a:p>
          <a:p>
            <a:pPr lvl="1"/>
            <a:r>
              <a:rPr lang="en-US" dirty="0" smtClean="0"/>
              <a:t>DFT (linear phase progression) based beamforming is assumed (details next slides) 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Composite Array radiation pattern</a:t>
            </a:r>
            <a:endParaRPr lang="en-US" dirty="0"/>
          </a:p>
        </p:txBody>
      </p:sp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828800"/>
            <a:ext cx="7740462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Element pattern for antenna array model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250" y="1552575"/>
            <a:ext cx="6413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371600" y="5715000"/>
            <a:ext cx="632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3dB extra </a:t>
            </a:r>
            <a:r>
              <a:rPr lang="en-US" dirty="0" err="1" smtClean="0"/>
              <a:t>beamforming</a:t>
            </a:r>
            <a:r>
              <a:rPr lang="en-US" dirty="0" smtClean="0"/>
              <a:t> gain is added to account for the two polarization directions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</TotalTime>
  <Words>360</Words>
  <Application>Microsoft Office PowerPoint</Application>
  <PresentationFormat>On-screen Show (4:3)</PresentationFormat>
  <Paragraphs>45</Paragraphs>
  <Slides>7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Way forward on BS Beamforming Model for the ITU WP5D coexistence simulations</vt:lpstr>
      <vt:lpstr>Background: RAN1 Agreements on BS antenna modelling</vt:lpstr>
      <vt:lpstr>Background: RAN1 Agreements on BS antenna modelling</vt:lpstr>
      <vt:lpstr>WF</vt:lpstr>
      <vt:lpstr>WF</vt:lpstr>
      <vt:lpstr>Composite Array radiation pattern</vt:lpstr>
      <vt:lpstr>Element pattern for antenna array model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Beamforming Model for the ITU WP5D coexistence simulations</dc:title>
  <dc:creator>Steven Chen</dc:creator>
  <cp:lastModifiedBy>Steven Chen</cp:lastModifiedBy>
  <cp:revision>31</cp:revision>
  <dcterms:created xsi:type="dcterms:W3CDTF">2016-08-23T17:36:13Z</dcterms:created>
  <dcterms:modified xsi:type="dcterms:W3CDTF">2016-08-26T09:09:31Z</dcterms:modified>
</cp:coreProperties>
</file>