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0413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912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2E9C3D-5C8A-4B1F-8C3A-40A827348B71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B639E5-0B70-499D-B302-B8318DA8DF4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79B790-11F3-453F-BBDE-5CA37D051C13}" type="slidenum">
              <a:rPr kumimoji="1" lang="ja-JP" altLang="en-US" smtClean="0"/>
              <a:pPr/>
              <a:t>5</a:t>
            </a:fld>
            <a:endParaRPr kumimoji="1" lang="ja-JP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1" y="2130428"/>
            <a:ext cx="10361852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9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67E15-46C4-4C5E-BD45-AA0264ECD91A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67E15-46C4-4C5E-BD45-AA0264ECD91A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50" y="274639"/>
            <a:ext cx="2742843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2" y="274639"/>
            <a:ext cx="8025355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67E15-46C4-4C5E-BD45-AA0264ECD91A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67E15-46C4-4C5E-BD45-AA0264ECD91A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8" y="4406903"/>
            <a:ext cx="10361852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8" y="2906713"/>
            <a:ext cx="10361852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67E15-46C4-4C5E-BD45-AA0264ECD91A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20" y="1600203"/>
            <a:ext cx="53840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4" y="1600203"/>
            <a:ext cx="53840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67E15-46C4-4C5E-BD45-AA0264ECD91A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2" y="1535113"/>
            <a:ext cx="538621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2" y="2174875"/>
            <a:ext cx="538621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2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2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67E15-46C4-4C5E-BD45-AA0264ECD91A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67E15-46C4-4C5E-BD45-AA0264ECD91A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67E15-46C4-4C5E-BD45-AA0264ECD91A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052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1" y="1435102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67E15-46C4-4C5E-BD45-AA0264ECD91A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7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7" y="612775"/>
            <a:ext cx="73142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7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67E15-46C4-4C5E-BD45-AA0264ECD91A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2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2" y="1600203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0" y="6356353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867E15-46C4-4C5E-BD45-AA0264ECD91A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6353"/>
            <a:ext cx="386029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6353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Way Forward on Simulation </a:t>
            </a:r>
            <a:r>
              <a:rPr lang="en-US" altLang="zh-CN" dirty="0" smtClean="0"/>
              <a:t>Assumption </a:t>
            </a:r>
            <a:r>
              <a:rPr lang="en-US" altLang="zh-CN" dirty="0"/>
              <a:t>and Methodology for the coexistence study between CDMA and NB-</a:t>
            </a:r>
            <a:r>
              <a:rPr lang="en-US" altLang="zh-CN" dirty="0" err="1"/>
              <a:t>IoT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4268688"/>
            <a:ext cx="8533290" cy="1752600"/>
          </a:xfrm>
        </p:spPr>
        <p:txBody>
          <a:bodyPr/>
          <a:lstStyle/>
          <a:p>
            <a:r>
              <a:rPr lang="en-US" altLang="zh-CN" dirty="0" smtClean="0"/>
              <a:t>China Telecom, Samsung, Huawei, Qualcomm, Ericsson</a:t>
            </a:r>
          </a:p>
          <a:p>
            <a:endParaRPr lang="zh-CN" altLang="en-US" dirty="0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362088" y="416470"/>
            <a:ext cx="711107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zh-CN" b="1" dirty="0" smtClean="0"/>
              <a:t>3GPP TSG-RAN WG4 Meeting #80</a:t>
            </a:r>
            <a:endParaRPr lang="zh-CN" altLang="zh-CN" dirty="0" smtClean="0"/>
          </a:p>
          <a:p>
            <a:r>
              <a:rPr lang="en-US" altLang="zh-CN" b="1" dirty="0" smtClean="0"/>
              <a:t>Gothenburg, Sweden, 22 - 26 Aug, 2016</a:t>
            </a:r>
            <a:endParaRPr lang="zh-CN" altLang="zh-CN" dirty="0" smtClean="0"/>
          </a:p>
          <a:p>
            <a:r>
              <a:rPr lang="en-US" altLang="zh-CN" b="1" dirty="0" smtClean="0"/>
              <a:t>Agenda Item:</a:t>
            </a:r>
            <a:r>
              <a:rPr lang="en-US" altLang="zh-CN" dirty="0" smtClean="0"/>
              <a:t>	</a:t>
            </a:r>
            <a:r>
              <a:rPr lang="en-US" altLang="zh-CN" b="1" dirty="0" smtClean="0"/>
              <a:t>9.3.1</a:t>
            </a:r>
            <a:endParaRPr lang="zh-CN" altLang="zh-CN" dirty="0" smtClean="0"/>
          </a:p>
          <a:p>
            <a:r>
              <a:rPr lang="en-US" altLang="zh-CN" b="1" dirty="0" smtClean="0"/>
              <a:t>Document for:</a:t>
            </a:r>
            <a:r>
              <a:rPr lang="en-US" altLang="zh-CN" dirty="0" smtClean="0"/>
              <a:t>	</a:t>
            </a:r>
            <a:r>
              <a:rPr lang="en-US" altLang="zh-CN" b="1" dirty="0" smtClean="0"/>
              <a:t>Approval</a:t>
            </a:r>
            <a:endParaRPr lang="zh-CN" altLang="zh-CN" dirty="0"/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9719536" y="284163"/>
            <a:ext cx="16192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ja-JP" b="1" dirty="0" smtClean="0">
                <a:ea typeface="MS PGothic" panose="020B0600070205080204" pitchFamily="34" charset="-128"/>
              </a:rPr>
              <a:t>R4-166994</a:t>
            </a:r>
            <a:endParaRPr lang="en-US" altLang="ja-JP" b="1" dirty="0">
              <a:ea typeface="MS PGothic" panose="020B0600070205080204" pitchFamily="34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en-US" altLang="zh-CN" dirty="0" smtClean="0"/>
              <a:t>3GPP2 C.S0010-D V1.0, “Recommended Minimum Performance Standards for cdma2000 Spread Spectrum Base Stations”.</a:t>
            </a:r>
            <a:endParaRPr lang="zh-CN" altLang="zh-CN" dirty="0" smtClean="0"/>
          </a:p>
          <a:p>
            <a:r>
              <a:rPr lang="en-US" altLang="zh-CN" dirty="0" smtClean="0"/>
              <a:t>3GPP2 C.S0011-D V1.0, “Recommended Minimum Performance Standards for cdma2000 Spread Spectrum Mobile Stations”.</a:t>
            </a:r>
            <a:endParaRPr lang="zh-CN" altLang="zh-CN" dirty="0" smtClean="0"/>
          </a:p>
          <a:p>
            <a:r>
              <a:rPr lang="en-US" dirty="0" smtClean="0"/>
              <a:t>TR 36.802</a:t>
            </a:r>
          </a:p>
          <a:p>
            <a:r>
              <a:rPr lang="en-US" dirty="0" smtClean="0"/>
              <a:t>TR 36.942</a:t>
            </a:r>
          </a:p>
          <a:p>
            <a:r>
              <a:rPr lang="en-US" dirty="0" smtClean="0"/>
              <a:t>TR 25.942</a:t>
            </a:r>
          </a:p>
          <a:p>
            <a:r>
              <a:rPr lang="en-US" dirty="0" smtClean="0"/>
              <a:t>Company Contributions:</a:t>
            </a:r>
          </a:p>
          <a:p>
            <a:r>
              <a:rPr lang="en-US" dirty="0"/>
              <a:t>[1]</a:t>
            </a:r>
            <a:r>
              <a:rPr lang="en-US" sz="3600" b="1" dirty="0"/>
              <a:t> </a:t>
            </a:r>
            <a:r>
              <a:rPr lang="en-US" dirty="0" smtClean="0"/>
              <a:t>RP-151621, </a:t>
            </a:r>
            <a:r>
              <a:rPr lang="en-US" dirty="0"/>
              <a:t>“New Work Item: </a:t>
            </a:r>
            <a:r>
              <a:rPr lang="en-US" dirty="0" err="1"/>
              <a:t>NarrowBand</a:t>
            </a:r>
            <a:r>
              <a:rPr lang="en-US" dirty="0"/>
              <a:t> IOT (NB-IOT)”, </a:t>
            </a:r>
            <a:r>
              <a:rPr lang="en-US" dirty="0" smtClean="0"/>
              <a:t>Qualcomm</a:t>
            </a:r>
          </a:p>
          <a:p>
            <a:r>
              <a:rPr lang="en-US" dirty="0" smtClean="0"/>
              <a:t>[</a:t>
            </a:r>
            <a:r>
              <a:rPr lang="en-US" dirty="0"/>
              <a:t>2] </a:t>
            </a:r>
            <a:r>
              <a:rPr lang="en-US" dirty="0" smtClean="0"/>
              <a:t>R4-165274, “Consideration on NB-</a:t>
            </a:r>
            <a:r>
              <a:rPr lang="en-US" dirty="0" err="1" smtClean="0"/>
              <a:t>IoT</a:t>
            </a:r>
            <a:r>
              <a:rPr lang="en-US" dirty="0" smtClean="0"/>
              <a:t> coexistence with CDMA”, China Telecom</a:t>
            </a:r>
            <a:endParaRPr lang="en-US" dirty="0"/>
          </a:p>
          <a:p>
            <a:r>
              <a:rPr lang="en-US" dirty="0"/>
              <a:t>[3] </a:t>
            </a:r>
            <a:r>
              <a:rPr lang="en-US" dirty="0" smtClean="0"/>
              <a:t>R4-165769, “Simulation Assumptions for NB-</a:t>
            </a:r>
            <a:r>
              <a:rPr lang="en-US" dirty="0" err="1" smtClean="0"/>
              <a:t>IoT</a:t>
            </a:r>
            <a:r>
              <a:rPr lang="en-US" dirty="0" smtClean="0"/>
              <a:t> Co-existence with CDMA”, Qualcomm</a:t>
            </a:r>
            <a:endParaRPr lang="en-US" dirty="0"/>
          </a:p>
          <a:p>
            <a:r>
              <a:rPr lang="en-US" dirty="0"/>
              <a:t>[4] </a:t>
            </a:r>
            <a:r>
              <a:rPr lang="en-US" dirty="0" smtClean="0"/>
              <a:t>R4-165931, “Discussion on General Coexistence Scenarios and Simulation Methodology”, Samsung</a:t>
            </a:r>
            <a:endParaRPr lang="en-US" dirty="0"/>
          </a:p>
          <a:p>
            <a:r>
              <a:rPr lang="en-US" dirty="0"/>
              <a:t>[5] </a:t>
            </a:r>
            <a:r>
              <a:rPr lang="en-US" dirty="0" smtClean="0"/>
              <a:t>R4-165932, “Discussion on CDMA2000 1x RF Performance”, Samsung</a:t>
            </a:r>
            <a:endParaRPr lang="en-US" dirty="0"/>
          </a:p>
          <a:p>
            <a:r>
              <a:rPr lang="en-US" dirty="0"/>
              <a:t>[6] </a:t>
            </a:r>
            <a:r>
              <a:rPr lang="en-US" dirty="0" smtClean="0"/>
              <a:t>R4-165933, “Discussion on Detailed Coexistence Simulation Assumptions and Parameters”, Samsung, China Telecom</a:t>
            </a:r>
            <a:endParaRPr lang="en-US" dirty="0"/>
          </a:p>
          <a:p>
            <a:r>
              <a:rPr lang="en-US" dirty="0"/>
              <a:t>[7] </a:t>
            </a:r>
            <a:r>
              <a:rPr lang="en-US" dirty="0" smtClean="0"/>
              <a:t>R4-166365, “Discussion on CDMA ACLR and ACS for co-existence simulation”, Huawei</a:t>
            </a:r>
          </a:p>
          <a:p>
            <a:r>
              <a:rPr lang="en-US" dirty="0" smtClean="0"/>
              <a:t>[8] R4-166239, “</a:t>
            </a:r>
            <a:r>
              <a:rPr lang="en-US" altLang="zh-CN" dirty="0" smtClean="0"/>
              <a:t>NB-</a:t>
            </a:r>
            <a:r>
              <a:rPr lang="en-US" altLang="zh-CN" dirty="0" err="1" smtClean="0"/>
              <a:t>IoT</a:t>
            </a:r>
            <a:r>
              <a:rPr lang="en-US" altLang="zh-CN" dirty="0" smtClean="0"/>
              <a:t> and CDMA coexistence </a:t>
            </a:r>
            <a:r>
              <a:rPr lang="en-US" dirty="0" smtClean="0"/>
              <a:t>”, Ericsson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47889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Interference scenarios</a:t>
            </a:r>
            <a:endParaRPr lang="en-US" dirty="0"/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838091" y="1825625"/>
            <a:ext cx="10514231" cy="4351338"/>
          </a:xfrm>
        </p:spPr>
        <p:txBody>
          <a:bodyPr/>
          <a:lstStyle/>
          <a:p>
            <a:r>
              <a:rPr lang="en-US" altLang="zh-CN" dirty="0" smtClean="0"/>
              <a:t>Standalone NB-</a:t>
            </a:r>
            <a:r>
              <a:rPr lang="en-US" altLang="zh-CN" dirty="0" err="1" smtClean="0"/>
              <a:t>IoT</a:t>
            </a:r>
            <a:r>
              <a:rPr lang="en-US" altLang="zh-CN" dirty="0" smtClean="0"/>
              <a:t> to coexistence with CDMA 1x should be evaluated in this study.</a:t>
            </a:r>
            <a:endParaRPr lang="zh-CN" altLang="en-US" dirty="0"/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1353136" y="3011423"/>
          <a:ext cx="9252523" cy="2621280"/>
        </p:xfrm>
        <a:graphic>
          <a:graphicData uri="http://schemas.openxmlformats.org/drawingml/2006/table">
            <a:tbl>
              <a:tblPr/>
              <a:tblGrid>
                <a:gridCol w="970168"/>
                <a:gridCol w="2066098"/>
                <a:gridCol w="1886436"/>
                <a:gridCol w="1733263"/>
                <a:gridCol w="2596558"/>
              </a:tblGrid>
              <a:tr h="84255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 b="1" kern="100" dirty="0">
                          <a:latin typeface="+mn-lt"/>
                          <a:ea typeface="MS Mincho"/>
                          <a:cs typeface="Times New Roman"/>
                        </a:rPr>
                        <a:t>Cases</a:t>
                      </a:r>
                      <a:endParaRPr lang="zh-CN" sz="2400" kern="100" dirty="0">
                        <a:latin typeface="+mn-lt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 b="1" kern="100" dirty="0">
                          <a:latin typeface="+mn-lt"/>
                          <a:ea typeface="MS Mincho"/>
                          <a:cs typeface="Times New Roman"/>
                        </a:rPr>
                        <a:t>Aggressor system</a:t>
                      </a:r>
                      <a:endParaRPr lang="zh-CN" sz="2400" kern="100" dirty="0">
                        <a:latin typeface="+mn-lt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 b="1" kern="100" dirty="0">
                          <a:latin typeface="+mn-lt"/>
                          <a:ea typeface="MS Mincho"/>
                          <a:cs typeface="Times New Roman"/>
                        </a:rPr>
                        <a:t>Victim system</a:t>
                      </a:r>
                      <a:endParaRPr lang="zh-CN" sz="2400" kern="100" dirty="0">
                        <a:latin typeface="+mn-lt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 b="1" kern="100">
                          <a:latin typeface="+mn-lt"/>
                          <a:ea typeface="MS Mincho"/>
                          <a:cs typeface="Times New Roman"/>
                        </a:rPr>
                        <a:t>Link Direction</a:t>
                      </a:r>
                      <a:endParaRPr lang="zh-CN" sz="2400" kern="100">
                        <a:latin typeface="+mn-lt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 b="1" kern="100">
                          <a:latin typeface="+mn-lt"/>
                          <a:ea typeface="MS Mincho"/>
                          <a:cs typeface="Times New Roman"/>
                        </a:rPr>
                        <a:t>Deployment</a:t>
                      </a:r>
                      <a:endParaRPr lang="zh-CN" sz="2400" kern="100">
                        <a:latin typeface="+mn-lt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514896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2400" kern="100">
                          <a:latin typeface="+mn-lt"/>
                          <a:ea typeface="MS Mincho"/>
                          <a:cs typeface="Times New Roman"/>
                        </a:rPr>
                        <a:t>1</a:t>
                      </a:r>
                      <a:endParaRPr lang="zh-CN" sz="2400" kern="100">
                        <a:latin typeface="+mn-lt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2400" kern="100">
                          <a:latin typeface="+mn-lt"/>
                          <a:ea typeface="MS Mincho"/>
                          <a:cs typeface="Times New Roman"/>
                        </a:rPr>
                        <a:t>NB-IoT</a:t>
                      </a:r>
                      <a:endParaRPr lang="zh-CN" sz="2400" kern="100">
                        <a:latin typeface="+mn-lt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2400" kern="100" dirty="0">
                          <a:latin typeface="+mn-lt"/>
                          <a:ea typeface="MS Mincho"/>
                          <a:cs typeface="Times New Roman"/>
                        </a:rPr>
                        <a:t>CDMA1x </a:t>
                      </a:r>
                      <a:endParaRPr lang="zh-CN" sz="2400" kern="100" dirty="0">
                        <a:latin typeface="+mn-lt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2400" kern="100" dirty="0">
                          <a:latin typeface="+mn-lt"/>
                          <a:ea typeface="MS Mincho"/>
                          <a:cs typeface="Times New Roman"/>
                        </a:rPr>
                        <a:t>DL</a:t>
                      </a:r>
                      <a:endParaRPr lang="zh-CN" sz="2400" kern="100" dirty="0">
                        <a:latin typeface="+mn-lt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2400" kern="100">
                          <a:latin typeface="+mn-lt"/>
                          <a:ea typeface="MS Mincho"/>
                          <a:cs typeface="Times New Roman"/>
                        </a:rPr>
                        <a:t>Uncoordinated</a:t>
                      </a:r>
                      <a:endParaRPr lang="zh-CN" sz="2400" kern="100">
                        <a:latin typeface="+mn-lt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1277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2400" kern="100">
                          <a:latin typeface="+mn-lt"/>
                          <a:ea typeface="MS Mincho"/>
                          <a:cs typeface="Times New Roman"/>
                        </a:rPr>
                        <a:t>2</a:t>
                      </a:r>
                      <a:endParaRPr lang="zh-CN" sz="2400" kern="100">
                        <a:latin typeface="+mn-lt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2400" kern="100">
                          <a:latin typeface="+mn-lt"/>
                          <a:ea typeface="MS Mincho"/>
                          <a:cs typeface="Times New Roman"/>
                        </a:rPr>
                        <a:t>CDMA1x</a:t>
                      </a:r>
                      <a:endParaRPr lang="zh-CN" sz="2400" kern="100">
                        <a:latin typeface="+mn-lt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2400" kern="100">
                          <a:latin typeface="+mn-lt"/>
                          <a:ea typeface="MS Mincho"/>
                          <a:cs typeface="Times New Roman"/>
                        </a:rPr>
                        <a:t>NB-IoT</a:t>
                      </a:r>
                      <a:endParaRPr lang="zh-CN" sz="2400" kern="100">
                        <a:latin typeface="+mn-lt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2400" kern="100" dirty="0">
                          <a:latin typeface="+mn-lt"/>
                          <a:ea typeface="MS Mincho"/>
                          <a:cs typeface="Times New Roman"/>
                        </a:rPr>
                        <a:t>DL</a:t>
                      </a:r>
                      <a:endParaRPr lang="zh-CN" sz="2400" kern="100" dirty="0">
                        <a:latin typeface="+mn-lt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2400" kern="100" dirty="0">
                          <a:latin typeface="+mn-lt"/>
                          <a:ea typeface="MS Mincho"/>
                          <a:cs typeface="Times New Roman"/>
                        </a:rPr>
                        <a:t>Uncoordinated</a:t>
                      </a:r>
                      <a:endParaRPr lang="zh-CN" sz="2400" kern="100" dirty="0">
                        <a:latin typeface="+mn-lt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1277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2400" kern="100">
                          <a:latin typeface="+mn-lt"/>
                          <a:ea typeface="MS Mincho"/>
                          <a:cs typeface="Times New Roman"/>
                        </a:rPr>
                        <a:t>3</a:t>
                      </a:r>
                      <a:endParaRPr lang="zh-CN" sz="2400" kern="100">
                        <a:latin typeface="+mn-lt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2400" kern="100">
                          <a:latin typeface="+mn-lt"/>
                          <a:ea typeface="MS Mincho"/>
                          <a:cs typeface="Times New Roman"/>
                        </a:rPr>
                        <a:t>NB-IoT</a:t>
                      </a:r>
                      <a:endParaRPr lang="zh-CN" sz="2400" kern="100">
                        <a:latin typeface="+mn-lt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2400" kern="100">
                          <a:latin typeface="+mn-lt"/>
                          <a:ea typeface="MS Mincho"/>
                          <a:cs typeface="Times New Roman"/>
                        </a:rPr>
                        <a:t>CDMA1x </a:t>
                      </a:r>
                      <a:endParaRPr lang="zh-CN" sz="2400" kern="100">
                        <a:latin typeface="+mn-lt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2400" kern="100">
                          <a:latin typeface="+mn-lt"/>
                          <a:ea typeface="MS Mincho"/>
                          <a:cs typeface="Times New Roman"/>
                        </a:rPr>
                        <a:t>UL</a:t>
                      </a:r>
                      <a:endParaRPr lang="zh-CN" sz="2400" kern="100">
                        <a:latin typeface="+mn-lt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2400" kern="100" dirty="0">
                          <a:latin typeface="+mn-lt"/>
                          <a:ea typeface="MS Mincho"/>
                          <a:cs typeface="Times New Roman"/>
                        </a:rPr>
                        <a:t>Uncoordinated</a:t>
                      </a:r>
                      <a:endParaRPr lang="zh-CN" sz="2400" kern="100" dirty="0">
                        <a:latin typeface="+mn-lt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1277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2400" kern="100">
                          <a:latin typeface="+mn-lt"/>
                          <a:ea typeface="MS Mincho"/>
                          <a:cs typeface="Times New Roman"/>
                        </a:rPr>
                        <a:t>4</a:t>
                      </a:r>
                      <a:endParaRPr lang="zh-CN" sz="2400" kern="100">
                        <a:latin typeface="+mn-lt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2400" kern="100">
                          <a:latin typeface="+mn-lt"/>
                          <a:ea typeface="MS Mincho"/>
                          <a:cs typeface="Times New Roman"/>
                        </a:rPr>
                        <a:t>CDMA1x</a:t>
                      </a:r>
                      <a:endParaRPr lang="zh-CN" sz="2400" kern="100">
                        <a:latin typeface="+mn-lt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2400" kern="100">
                          <a:latin typeface="+mn-lt"/>
                          <a:ea typeface="MS Mincho"/>
                          <a:cs typeface="Times New Roman"/>
                        </a:rPr>
                        <a:t>NB-IoT</a:t>
                      </a:r>
                      <a:endParaRPr lang="zh-CN" sz="2400" kern="100">
                        <a:latin typeface="+mn-lt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2400" kern="100">
                          <a:latin typeface="+mn-lt"/>
                          <a:ea typeface="MS Mincho"/>
                          <a:cs typeface="Times New Roman"/>
                        </a:rPr>
                        <a:t>UL</a:t>
                      </a:r>
                      <a:endParaRPr lang="zh-CN" sz="2400" kern="100">
                        <a:latin typeface="+mn-lt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2400" kern="100" dirty="0">
                          <a:latin typeface="+mn-lt"/>
                          <a:ea typeface="MS Mincho"/>
                          <a:cs typeface="Times New Roman"/>
                        </a:rPr>
                        <a:t>Uncoordinated</a:t>
                      </a:r>
                      <a:endParaRPr lang="zh-CN" sz="2400" kern="100" dirty="0">
                        <a:latin typeface="+mn-lt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662184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Evaluation Methodology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The evaluation methodology applied for coexistence study of NB-</a:t>
            </a:r>
            <a:r>
              <a:rPr lang="en-US" altLang="zh-CN" dirty="0" err="1" smtClean="0"/>
              <a:t>IoT</a:t>
            </a:r>
            <a:r>
              <a:rPr lang="en-US" altLang="zh-CN" dirty="0" smtClean="0"/>
              <a:t> system in TR36.802 is reused. </a:t>
            </a:r>
            <a:endParaRPr lang="zh-CN" altLang="zh-CN" dirty="0" smtClean="0"/>
          </a:p>
          <a:p>
            <a:pPr lvl="1">
              <a:buFont typeface="Calibri" pitchFamily="34" charset="0"/>
              <a:buChar char="‐"/>
            </a:pPr>
            <a:r>
              <a:rPr lang="en-US" altLang="zh-CN" dirty="0" smtClean="0"/>
              <a:t>Static system simulation</a:t>
            </a:r>
          </a:p>
          <a:p>
            <a:pPr lvl="1">
              <a:buFont typeface="Calibri" pitchFamily="34" charset="0"/>
              <a:buChar char="‐"/>
            </a:pPr>
            <a:r>
              <a:rPr lang="en-US" altLang="zh-CN" dirty="0" smtClean="0"/>
              <a:t>The results should be presented as a function of ACS (when NB-</a:t>
            </a:r>
            <a:r>
              <a:rPr lang="en-US" altLang="zh-CN" dirty="0" err="1" smtClean="0"/>
              <a:t>IoT</a:t>
            </a:r>
            <a:r>
              <a:rPr lang="en-US" altLang="zh-CN" dirty="0" smtClean="0"/>
              <a:t> is victim) and as a function of ACLR (when NB-</a:t>
            </a:r>
            <a:r>
              <a:rPr lang="en-US" altLang="zh-CN" dirty="0" err="1" smtClean="0"/>
              <a:t>IoT</a:t>
            </a:r>
            <a:r>
              <a:rPr lang="en-US" altLang="zh-CN" dirty="0" smtClean="0"/>
              <a:t> is aggressor)</a:t>
            </a:r>
          </a:p>
          <a:p>
            <a:pPr lvl="1">
              <a:buFont typeface="Calibri" pitchFamily="34" charset="0"/>
              <a:buChar char="‐"/>
            </a:pPr>
            <a:r>
              <a:rPr lang="en-US" altLang="zh-CN" dirty="0" smtClean="0"/>
              <a:t>Metrics and criteria for coexistence study</a:t>
            </a:r>
          </a:p>
          <a:p>
            <a:pPr lvl="2">
              <a:buFont typeface="Wingdings" pitchFamily="2" charset="2"/>
              <a:buChar char="ü"/>
            </a:pPr>
            <a:r>
              <a:rPr lang="en-US" altLang="zh-CN" dirty="0" smtClean="0"/>
              <a:t>For NB-</a:t>
            </a:r>
            <a:r>
              <a:rPr lang="en-US" altLang="zh-CN" dirty="0" err="1" smtClean="0"/>
              <a:t>IoT</a:t>
            </a:r>
            <a:r>
              <a:rPr lang="en-US" altLang="zh-CN" dirty="0" smtClean="0"/>
              <a:t>, SINR loss s less or equal to 1dB</a:t>
            </a:r>
          </a:p>
          <a:p>
            <a:pPr lvl="2">
              <a:buFont typeface="Wingdings" pitchFamily="2" charset="2"/>
              <a:buChar char="ü"/>
            </a:pPr>
            <a:r>
              <a:rPr lang="en-US" altLang="zh-CN" dirty="0" smtClean="0"/>
              <a:t>For CDMA , Capacity loss is less or equal to 5%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General Simulation Assumption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Simulation parameters of Standalone NB-</a:t>
            </a:r>
            <a:r>
              <a:rPr lang="en-US" altLang="zh-CN" dirty="0" err="1" smtClean="0"/>
              <a:t>IoT</a:t>
            </a:r>
            <a:r>
              <a:rPr lang="en-US" altLang="zh-CN" dirty="0" smtClean="0"/>
              <a:t> for R13 coexistence study are reused.</a:t>
            </a:r>
          </a:p>
          <a:p>
            <a:r>
              <a:rPr lang="en-US" altLang="zh-CN" dirty="0" smtClean="0"/>
              <a:t>Simulation parameters of CDMA 1x are mainly refer to TR25.942, while </a:t>
            </a:r>
            <a:r>
              <a:rPr lang="en-GB" altLang="zh-CN" dirty="0" smtClean="0"/>
              <a:t>the CDMA1x BS and </a:t>
            </a:r>
            <a:r>
              <a:rPr lang="en-GB" altLang="zh-CN" dirty="0" err="1" smtClean="0"/>
              <a:t>UE’s</a:t>
            </a:r>
            <a:r>
              <a:rPr lang="en-GB" altLang="zh-CN" dirty="0" smtClean="0"/>
              <a:t> ACLR and ACS values are derived from 3GPP2 specs in </a:t>
            </a:r>
            <a:r>
              <a:rPr lang="en-US" altLang="zh-CN" dirty="0" smtClean="0"/>
              <a:t>C.S0010-D and C.S0011-D. </a:t>
            </a:r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Simulation Assumption</a:t>
            </a:r>
            <a:endParaRPr lang="en-US" dirty="0"/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877710" y="1503680"/>
          <a:ext cx="10605659" cy="5111870"/>
        </p:xfrm>
        <a:graphic>
          <a:graphicData uri="http://schemas.openxmlformats.org/drawingml/2006/table">
            <a:tbl>
              <a:tblPr/>
              <a:tblGrid>
                <a:gridCol w="4077693"/>
                <a:gridCol w="3085831"/>
                <a:gridCol w="3442135"/>
              </a:tblGrid>
              <a:tr h="523246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60"/>
                        </a:spcBef>
                        <a:spcAft>
                          <a:spcPts val="160"/>
                        </a:spcAft>
                      </a:pPr>
                      <a:endParaRPr lang="zh-CN" sz="16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60"/>
                        </a:spcBef>
                        <a:spcAft>
                          <a:spcPts val="160"/>
                        </a:spcAft>
                      </a:pPr>
                      <a:r>
                        <a:rPr lang="en-GB" sz="1600" b="1" kern="100" dirty="0">
                          <a:latin typeface="Arial"/>
                          <a:ea typeface="MS Mincho"/>
                          <a:cs typeface="Times New Roman"/>
                        </a:rPr>
                        <a:t>NB-</a:t>
                      </a:r>
                      <a:r>
                        <a:rPr lang="en-GB" sz="1600" b="1" kern="100" dirty="0" err="1">
                          <a:latin typeface="Arial"/>
                          <a:ea typeface="Times New Roman"/>
                          <a:cs typeface="Times New Roman"/>
                        </a:rPr>
                        <a:t>IoT</a:t>
                      </a:r>
                      <a:endParaRPr lang="zh-CN" sz="16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  <a:p>
                      <a:pPr algn="ctr" fontAlgn="base" hangingPunct="0">
                        <a:spcBef>
                          <a:spcPts val="160"/>
                        </a:spcBef>
                        <a:spcAft>
                          <a:spcPts val="160"/>
                        </a:spcAft>
                      </a:pPr>
                      <a:r>
                        <a:rPr lang="en-GB" sz="1600" kern="100" dirty="0">
                          <a:latin typeface="Arial"/>
                          <a:ea typeface="Times New Roman"/>
                          <a:cs typeface="Times New Roman"/>
                        </a:rPr>
                        <a:t>standalone</a:t>
                      </a:r>
                      <a:endParaRPr lang="zh-CN" sz="16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60"/>
                        </a:spcBef>
                        <a:spcAft>
                          <a:spcPts val="160"/>
                        </a:spcAft>
                      </a:pPr>
                      <a:r>
                        <a:rPr lang="en-GB" sz="1600" b="1" kern="100" dirty="0">
                          <a:latin typeface="Arial"/>
                          <a:ea typeface="宋体"/>
                          <a:cs typeface="Times New Roman"/>
                        </a:rPr>
                        <a:t>CDMA2000 </a:t>
                      </a:r>
                      <a:r>
                        <a:rPr lang="en-GB" sz="1600" b="1" kern="100" dirty="0" smtClean="0">
                          <a:latin typeface="Arial"/>
                          <a:ea typeface="宋体"/>
                          <a:cs typeface="Times New Roman"/>
                        </a:rPr>
                        <a:t>1x</a:t>
                      </a:r>
                      <a:endParaRPr lang="zh-CN" sz="16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054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>
                          <a:latin typeface="Arial"/>
                          <a:ea typeface="Times New Roman"/>
                          <a:cs typeface="Times New Roman"/>
                        </a:rPr>
                        <a:t>Carrier frequency in </a:t>
                      </a:r>
                      <a:r>
                        <a:rPr lang="en-GB" sz="1600" i="1" kern="100">
                          <a:latin typeface="Arial"/>
                          <a:ea typeface="Times New Roman"/>
                          <a:cs typeface="Times New Roman"/>
                        </a:rPr>
                        <a:t>GHz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>
                          <a:latin typeface="Arial"/>
                          <a:ea typeface="宋体"/>
                          <a:cs typeface="Times New Roman"/>
                        </a:rPr>
                        <a:t>0.85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>
                          <a:latin typeface="Arial"/>
                          <a:ea typeface="宋体"/>
                          <a:cs typeface="Times New Roman"/>
                        </a:rPr>
                        <a:t>0.85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054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>
                          <a:latin typeface="Arial"/>
                          <a:ea typeface="Times New Roman"/>
                          <a:cs typeface="Times New Roman"/>
                        </a:rPr>
                        <a:t>Size of each nominal channel BW in </a:t>
                      </a:r>
                      <a:r>
                        <a:rPr lang="en-GB" sz="1600" i="1" kern="100">
                          <a:latin typeface="Arial"/>
                          <a:ea typeface="Times New Roman"/>
                          <a:cs typeface="Times New Roman"/>
                        </a:rPr>
                        <a:t>MHz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>
                          <a:latin typeface="Arial"/>
                          <a:ea typeface="Times New Roman"/>
                          <a:cs typeface="Times New Roman"/>
                        </a:rPr>
                        <a:t>0.2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>
                          <a:latin typeface="Arial"/>
                          <a:ea typeface="宋体"/>
                          <a:cs typeface="Times New Roman"/>
                        </a:rPr>
                        <a:t>1.23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054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>
                          <a:latin typeface="Arial"/>
                          <a:ea typeface="Times New Roman"/>
                          <a:cs typeface="Times New Roman"/>
                        </a:rPr>
                        <a:t>Transmission bandwidth in </a:t>
                      </a:r>
                      <a:r>
                        <a:rPr lang="en-GB" sz="1600" i="1" kern="100">
                          <a:latin typeface="Arial"/>
                          <a:ea typeface="Times New Roman"/>
                          <a:cs typeface="Times New Roman"/>
                        </a:rPr>
                        <a:t>MHz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>
                          <a:latin typeface="Arial"/>
                          <a:ea typeface="Times New Roman"/>
                          <a:cs typeface="Times New Roman"/>
                        </a:rPr>
                        <a:t>0.18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>
                          <a:latin typeface="Arial"/>
                          <a:ea typeface="宋体"/>
                          <a:cs typeface="Times New Roman"/>
                        </a:rPr>
                        <a:t>1.23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054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>
                          <a:latin typeface="Arial"/>
                          <a:ea typeface="Times New Roman"/>
                          <a:cs typeface="Times New Roman"/>
                        </a:rPr>
                        <a:t>Environment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>
                          <a:latin typeface="Arial"/>
                          <a:ea typeface="Times New Roman"/>
                          <a:cs typeface="Times New Roman"/>
                        </a:rPr>
                        <a:t>Urban macro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>
                          <a:latin typeface="Arial"/>
                          <a:ea typeface="Times New Roman"/>
                          <a:cs typeface="Times New Roman"/>
                        </a:rPr>
                        <a:t>Urban macro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8110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>
                          <a:latin typeface="Arial"/>
                          <a:ea typeface="Times New Roman"/>
                          <a:cs typeface="Times New Roman"/>
                        </a:rPr>
                        <a:t>Network layout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>
                          <a:latin typeface="Arial"/>
                          <a:ea typeface="Times New Roman"/>
                          <a:cs typeface="Times New Roman"/>
                        </a:rPr>
                        <a:t>19-sites [57 sectors] with wrap-around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>
                          <a:latin typeface="Arial"/>
                          <a:ea typeface="Times New Roman"/>
                          <a:cs typeface="Times New Roman"/>
                        </a:rPr>
                        <a:t>19-sites [57 sectors] with wrap-around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8110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>
                          <a:latin typeface="Arial"/>
                          <a:ea typeface="Times New Roman"/>
                          <a:cs typeface="Times New Roman"/>
                        </a:rPr>
                        <a:t>Inter-site distance in </a:t>
                      </a:r>
                      <a:r>
                        <a:rPr lang="en-GB" sz="1600" i="1" kern="100">
                          <a:latin typeface="Arial"/>
                          <a:ea typeface="Times New Roman"/>
                          <a:cs typeface="Times New Roman"/>
                        </a:rPr>
                        <a:t>meter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>
                          <a:latin typeface="Arial"/>
                          <a:ea typeface="宋体"/>
                          <a:cs typeface="Times New Roman"/>
                        </a:rPr>
                        <a:t>750m </a:t>
                      </a:r>
                      <a:br>
                        <a:rPr lang="en-GB" sz="1600" kern="100">
                          <a:latin typeface="Arial"/>
                          <a:ea typeface="宋体"/>
                          <a:cs typeface="Times New Roman"/>
                        </a:rPr>
                      </a:br>
                      <a:r>
                        <a:rPr lang="en-GB" sz="1600" kern="100">
                          <a:latin typeface="Arial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en-GB" sz="1600" kern="100">
                          <a:latin typeface="Arial"/>
                          <a:ea typeface="Times New Roman"/>
                          <a:cs typeface="Times New Roman"/>
                        </a:rPr>
                        <a:t>Same for aggressor and victim</a:t>
                      </a:r>
                      <a:r>
                        <a:rPr lang="en-GB" sz="1600" kern="100">
                          <a:latin typeface="Arial"/>
                          <a:ea typeface="宋体"/>
                          <a:cs typeface="Times New Roman"/>
                        </a:rPr>
                        <a:t>)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>
                          <a:latin typeface="Arial"/>
                          <a:ea typeface="宋体"/>
                          <a:cs typeface="Times New Roman"/>
                        </a:rPr>
                        <a:t>750m </a:t>
                      </a:r>
                      <a:br>
                        <a:rPr lang="en-GB" sz="1600" kern="100">
                          <a:latin typeface="Arial"/>
                          <a:ea typeface="宋体"/>
                          <a:cs typeface="Times New Roman"/>
                        </a:rPr>
                      </a:br>
                      <a:r>
                        <a:rPr lang="en-GB" sz="1600" kern="100">
                          <a:latin typeface="Arial"/>
                          <a:ea typeface="宋体"/>
                          <a:cs typeface="Times New Roman"/>
                        </a:rPr>
                        <a:t>(Same for aggressor and victim)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054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>
                          <a:latin typeface="Arial"/>
                          <a:ea typeface="Times New Roman"/>
                          <a:cs typeface="Times New Roman"/>
                        </a:rPr>
                        <a:t>System loading and activity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>
                          <a:latin typeface="Arial"/>
                          <a:ea typeface="Times New Roman"/>
                          <a:cs typeface="Times New Roman"/>
                        </a:rPr>
                        <a:t>Full buffer 100%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>
                          <a:latin typeface="Arial"/>
                          <a:ea typeface="宋体"/>
                          <a:cs typeface="Times New Roman"/>
                        </a:rPr>
                        <a:t>All users with 9.6</a:t>
                      </a:r>
                      <a:r>
                        <a:rPr lang="en-GB" sz="1600" kern="100">
                          <a:latin typeface="Arial"/>
                          <a:ea typeface="Times New Roman"/>
                          <a:cs typeface="Times New Roman"/>
                        </a:rPr>
                        <a:t>kbps speech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8110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>
                          <a:latin typeface="Arial"/>
                          <a:ea typeface="Times New Roman"/>
                          <a:cs typeface="Times New Roman"/>
                        </a:rPr>
                        <a:t>Network location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>
                          <a:latin typeface="Arial"/>
                          <a:ea typeface="Times New Roman"/>
                          <a:cs typeface="Times New Roman"/>
                        </a:rPr>
                        <a:t>Non co-located (at cell edge of legacy)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>
                          <a:latin typeface="Arial"/>
                          <a:ea typeface="Times New Roman"/>
                          <a:cs typeface="Times New Roman"/>
                        </a:rPr>
                        <a:t>Non co-located with IoT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054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>
                          <a:latin typeface="Arial"/>
                          <a:ea typeface="Times New Roman"/>
                          <a:cs typeface="Times New Roman"/>
                        </a:rPr>
                        <a:t>DL subcarrier spacing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>
                          <a:latin typeface="Arial"/>
                          <a:ea typeface="Times New Roman"/>
                          <a:cs typeface="Times New Roman"/>
                        </a:rPr>
                        <a:t>15kHz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>
                          <a:latin typeface="Arial"/>
                          <a:ea typeface="Times New Roman"/>
                          <a:cs typeface="Times New Roman"/>
                        </a:rPr>
                        <a:t>n/a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8110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>
                          <a:latin typeface="Arial"/>
                          <a:ea typeface="Times New Roman"/>
                          <a:cs typeface="Times New Roman"/>
                        </a:rPr>
                        <a:t>UL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 dirty="0">
                          <a:latin typeface="Arial"/>
                          <a:ea typeface="Times New Roman"/>
                          <a:cs typeface="Times New Roman"/>
                        </a:rPr>
                        <a:t>See </a:t>
                      </a:r>
                      <a:r>
                        <a:rPr lang="en-GB" sz="1600" kern="100" dirty="0" smtClean="0">
                          <a:latin typeface="Arial"/>
                          <a:ea typeface="MS Mincho"/>
                          <a:cs typeface="Times New Roman"/>
                        </a:rPr>
                        <a:t>RP-152284</a:t>
                      </a:r>
                      <a:endParaRPr lang="zh-CN" sz="16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>
                          <a:latin typeface="Arial"/>
                          <a:ea typeface="Times New Roman"/>
                          <a:cs typeface="Times New Roman"/>
                        </a:rPr>
                        <a:t>n/a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8110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>
                          <a:latin typeface="Arial"/>
                          <a:ea typeface="Times New Roman"/>
                          <a:cs typeface="Times New Roman"/>
                        </a:rPr>
                        <a:t>DL power control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>
                          <a:latin typeface="Arial"/>
                          <a:ea typeface="Times New Roman"/>
                          <a:cs typeface="Times New Roman"/>
                        </a:rPr>
                        <a:t>No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 dirty="0">
                          <a:latin typeface="Arial"/>
                          <a:ea typeface="Times New Roman"/>
                          <a:cs typeface="Times New Roman"/>
                        </a:rPr>
                        <a:t>TR25.942</a:t>
                      </a:r>
                      <a:r>
                        <a:rPr lang="en-GB" sz="1600" kern="100" dirty="0">
                          <a:latin typeface="Arial"/>
                          <a:ea typeface="宋体"/>
                          <a:cs typeface="Times New Roman"/>
                        </a:rPr>
                        <a:t/>
                      </a:r>
                      <a:br>
                        <a:rPr lang="en-GB" sz="1600" kern="100" dirty="0">
                          <a:latin typeface="Arial"/>
                          <a:ea typeface="宋体"/>
                          <a:cs typeface="Times New Roman"/>
                        </a:rPr>
                      </a:br>
                      <a:r>
                        <a:rPr lang="en-GB" sz="1600" kern="100" dirty="0">
                          <a:latin typeface="Arial"/>
                          <a:ea typeface="宋体"/>
                          <a:cs typeface="Times New Roman"/>
                        </a:rPr>
                        <a:t>(reuse UMTS PC)</a:t>
                      </a:r>
                      <a:endParaRPr lang="zh-CN" sz="16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2164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>
                          <a:latin typeface="Arial"/>
                          <a:ea typeface="Times New Roman"/>
                          <a:cs typeface="Times New Roman"/>
                        </a:rPr>
                        <a:t>UL power control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>
                          <a:latin typeface="Arial"/>
                          <a:ea typeface="Times New Roman"/>
                          <a:cs typeface="Times New Roman"/>
                        </a:rPr>
                        <a:t>36.942 section 5.1.1.6</a:t>
                      </a:r>
                      <a:r>
                        <a:rPr lang="en-GB" sz="1600" kern="100">
                          <a:latin typeface="Arial"/>
                          <a:ea typeface="MS Mincho"/>
                          <a:cs typeface="Times New Roman"/>
                        </a:rPr>
                        <a:t> (set 1)</a:t>
                      </a:r>
                      <a:r>
                        <a:rPr lang="en-GB" sz="1600" kern="100">
                          <a:latin typeface="Arial"/>
                          <a:ea typeface="Times New Roman"/>
                          <a:cs typeface="Times New Roman"/>
                        </a:rPr>
                        <a:t> by bandwidth scale</a:t>
                      </a:r>
                      <a:r>
                        <a:rPr lang="en-GB" sz="1600" kern="100">
                          <a:latin typeface="Arial"/>
                          <a:ea typeface="MS Mincho"/>
                          <a:cs typeface="Times New Roman"/>
                        </a:rPr>
                        <a:t>, target SNR at BS is 15 dB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 dirty="0">
                          <a:latin typeface="Arial"/>
                          <a:ea typeface="Times New Roman"/>
                          <a:cs typeface="Times New Roman"/>
                        </a:rPr>
                        <a:t>TR25.942</a:t>
                      </a:r>
                      <a:r>
                        <a:rPr lang="en-GB" sz="1600" kern="100" dirty="0">
                          <a:latin typeface="Arial"/>
                          <a:ea typeface="宋体"/>
                          <a:cs typeface="Times New Roman"/>
                        </a:rPr>
                        <a:t/>
                      </a:r>
                      <a:br>
                        <a:rPr lang="en-GB" sz="1600" kern="100" dirty="0">
                          <a:latin typeface="Arial"/>
                          <a:ea typeface="宋体"/>
                          <a:cs typeface="Times New Roman"/>
                        </a:rPr>
                      </a:br>
                      <a:r>
                        <a:rPr lang="en-GB" sz="1600" kern="100" dirty="0">
                          <a:latin typeface="Arial"/>
                          <a:ea typeface="宋体"/>
                          <a:cs typeface="Times New Roman"/>
                        </a:rPr>
                        <a:t>(reuse UMTS PC)</a:t>
                      </a:r>
                      <a:endParaRPr lang="zh-CN" sz="16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301169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Simulation Assumption</a:t>
            </a:r>
            <a:endParaRPr lang="en-US" dirty="0"/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786283" y="1499614"/>
          <a:ext cx="10715372" cy="4895090"/>
        </p:xfrm>
        <a:graphic>
          <a:graphicData uri="http://schemas.openxmlformats.org/drawingml/2006/table">
            <a:tbl>
              <a:tblPr/>
              <a:tblGrid>
                <a:gridCol w="3899732"/>
                <a:gridCol w="3337896"/>
                <a:gridCol w="3477744"/>
              </a:tblGrid>
              <a:tr h="562776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60"/>
                        </a:spcBef>
                        <a:spcAft>
                          <a:spcPts val="160"/>
                        </a:spcAft>
                      </a:pPr>
                      <a:endParaRPr lang="zh-CN" sz="16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60"/>
                        </a:spcBef>
                        <a:spcAft>
                          <a:spcPts val="160"/>
                        </a:spcAft>
                      </a:pPr>
                      <a:r>
                        <a:rPr lang="en-GB" sz="1600" b="1" kern="100" dirty="0">
                          <a:latin typeface="Arial"/>
                          <a:ea typeface="MS Mincho"/>
                          <a:cs typeface="Times New Roman"/>
                        </a:rPr>
                        <a:t>NB-</a:t>
                      </a:r>
                      <a:r>
                        <a:rPr lang="en-GB" sz="1600" b="1" kern="100" dirty="0" err="1">
                          <a:latin typeface="Arial"/>
                          <a:ea typeface="Times New Roman"/>
                          <a:cs typeface="Times New Roman"/>
                        </a:rPr>
                        <a:t>IoT</a:t>
                      </a:r>
                      <a:endParaRPr lang="zh-CN" sz="16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  <a:p>
                      <a:pPr algn="ctr" fontAlgn="base" hangingPunct="0">
                        <a:spcBef>
                          <a:spcPts val="160"/>
                        </a:spcBef>
                        <a:spcAft>
                          <a:spcPts val="160"/>
                        </a:spcAft>
                      </a:pPr>
                      <a:r>
                        <a:rPr lang="en-GB" sz="1600" kern="100" dirty="0">
                          <a:latin typeface="Arial"/>
                          <a:ea typeface="Times New Roman"/>
                          <a:cs typeface="Times New Roman"/>
                        </a:rPr>
                        <a:t>standalone</a:t>
                      </a:r>
                      <a:endParaRPr lang="zh-CN" sz="16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60"/>
                        </a:spcBef>
                        <a:spcAft>
                          <a:spcPts val="160"/>
                        </a:spcAft>
                      </a:pPr>
                      <a:r>
                        <a:rPr lang="en-GB" sz="1600" b="1" kern="100" dirty="0">
                          <a:latin typeface="Arial"/>
                          <a:ea typeface="宋体"/>
                          <a:cs typeface="Times New Roman"/>
                        </a:rPr>
                        <a:t>CDMA2000 </a:t>
                      </a:r>
                      <a:r>
                        <a:rPr lang="en-GB" sz="1600" b="1" kern="100" dirty="0" smtClean="0">
                          <a:latin typeface="Arial"/>
                          <a:ea typeface="宋体"/>
                          <a:cs typeface="Times New Roman"/>
                        </a:rPr>
                        <a:t>1x</a:t>
                      </a:r>
                      <a:endParaRPr lang="zh-CN" sz="16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842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>
                          <a:latin typeface="Arial"/>
                          <a:ea typeface="Times New Roman"/>
                          <a:cs typeface="Times New Roman"/>
                        </a:rPr>
                        <a:t>Frequency reuse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>
                          <a:latin typeface="Arial"/>
                          <a:ea typeface="Times New Roman"/>
                          <a:cs typeface="Times New Roman"/>
                        </a:rPr>
                        <a:t>1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 dirty="0">
                          <a:latin typeface="Arial"/>
                          <a:ea typeface="Times New Roman"/>
                          <a:cs typeface="Times New Roman"/>
                        </a:rPr>
                        <a:t>1</a:t>
                      </a:r>
                      <a:endParaRPr lang="zh-CN" sz="16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9368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>
                          <a:latin typeface="Arial"/>
                          <a:ea typeface="Times New Roman"/>
                          <a:cs typeface="Times New Roman"/>
                        </a:rPr>
                        <a:t>Number of scheduled UE per cell (DL)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>
                          <a:latin typeface="Arial"/>
                          <a:ea typeface="Times New Roman"/>
                          <a:cs typeface="Times New Roman"/>
                        </a:rPr>
                        <a:t>1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 dirty="0">
                          <a:latin typeface="Arial"/>
                          <a:ea typeface="Times New Roman"/>
                          <a:cs typeface="Times New Roman"/>
                        </a:rPr>
                        <a:t>According to 95% users achieving target of (Eb/N</a:t>
                      </a:r>
                      <a:r>
                        <a:rPr lang="en-GB" sz="1600" kern="100" dirty="0">
                          <a:latin typeface="Arial"/>
                          <a:ea typeface="宋体"/>
                          <a:cs typeface="Times New Roman"/>
                        </a:rPr>
                        <a:t>0</a:t>
                      </a:r>
                      <a:r>
                        <a:rPr lang="en-GB" sz="1600" kern="100" dirty="0">
                          <a:latin typeface="Arial"/>
                          <a:ea typeface="Times New Roman"/>
                          <a:cs typeface="Times New Roman"/>
                        </a:rPr>
                        <a:t>-0.5)dB; non </a:t>
                      </a:r>
                      <a:r>
                        <a:rPr lang="en-GB" sz="1600" kern="100" dirty="0" err="1">
                          <a:latin typeface="Arial"/>
                          <a:ea typeface="Times New Roman"/>
                          <a:cs typeface="Times New Roman"/>
                        </a:rPr>
                        <a:t>orthogonality</a:t>
                      </a:r>
                      <a:r>
                        <a:rPr lang="en-GB" sz="1600" kern="100" dirty="0">
                          <a:latin typeface="Arial"/>
                          <a:ea typeface="Times New Roman"/>
                          <a:cs typeface="Times New Roman"/>
                        </a:rPr>
                        <a:t> 0.</a:t>
                      </a:r>
                      <a:r>
                        <a:rPr lang="en-GB" sz="1600" kern="100" dirty="0">
                          <a:latin typeface="Arial"/>
                          <a:ea typeface="宋体"/>
                          <a:cs typeface="Times New Roman"/>
                        </a:rPr>
                        <a:t>2</a:t>
                      </a:r>
                      <a:r>
                        <a:rPr lang="en-GB" sz="1600" kern="100" dirty="0">
                          <a:latin typeface="Arial"/>
                          <a:ea typeface="Times New Roman"/>
                          <a:cs typeface="Times New Roman"/>
                        </a:rPr>
                        <a:t>; target Eb/N</a:t>
                      </a:r>
                      <a:r>
                        <a:rPr lang="en-GB" sz="1600" kern="100" dirty="0">
                          <a:latin typeface="Arial"/>
                          <a:ea typeface="宋体"/>
                          <a:cs typeface="Times New Roman"/>
                        </a:rPr>
                        <a:t>0</a:t>
                      </a:r>
                      <a:r>
                        <a:rPr lang="en-GB" sz="1600" kern="100" dirty="0">
                          <a:latin typeface="Arial"/>
                          <a:ea typeface="Times New Roman"/>
                          <a:cs typeface="Times New Roman"/>
                        </a:rPr>
                        <a:t>=</a:t>
                      </a:r>
                      <a:r>
                        <a:rPr lang="en-GB" sz="1600" kern="100" dirty="0">
                          <a:latin typeface="Arial"/>
                          <a:ea typeface="宋体"/>
                          <a:cs typeface="Times New Roman"/>
                        </a:rPr>
                        <a:t>5.5</a:t>
                      </a:r>
                      <a:r>
                        <a:rPr lang="en-GB" sz="1600" kern="100" dirty="0">
                          <a:latin typeface="Arial"/>
                          <a:ea typeface="Times New Roman"/>
                          <a:cs typeface="Times New Roman"/>
                        </a:rPr>
                        <a:t>dB</a:t>
                      </a:r>
                      <a:endParaRPr lang="zh-CN" sz="16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4526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>
                          <a:latin typeface="Arial"/>
                          <a:ea typeface="Times New Roman"/>
                          <a:cs typeface="Times New Roman"/>
                        </a:rPr>
                        <a:t>Number of scheduled UE per cell (UL)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>
                          <a:latin typeface="Arial"/>
                          <a:ea typeface="MS Mincho"/>
                          <a:cs typeface="Times New Roman"/>
                        </a:rPr>
                        <a:t>3 for multi-tone (60kHz per UE), 12 for 15kHz single-tone, 48 for 3.75kHz single-tone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>
                          <a:latin typeface="Arial"/>
                          <a:ea typeface="Times New Roman"/>
                          <a:cs typeface="Times New Roman"/>
                        </a:rPr>
                        <a:t>according to </a:t>
                      </a:r>
                      <a:r>
                        <a:rPr lang="en-GB" sz="1600" kern="100">
                          <a:latin typeface="Arial"/>
                          <a:ea typeface="宋体"/>
                          <a:cs typeface="Times New Roman"/>
                        </a:rPr>
                        <a:t>5.5</a:t>
                      </a:r>
                      <a:r>
                        <a:rPr lang="en-GB" sz="1600" kern="100">
                          <a:latin typeface="Arial"/>
                          <a:ea typeface="Times New Roman"/>
                          <a:cs typeface="Times New Roman"/>
                        </a:rPr>
                        <a:t>dB noise rise; target Eb/N</a:t>
                      </a:r>
                      <a:r>
                        <a:rPr lang="en-GB" sz="1600" kern="100">
                          <a:latin typeface="Arial"/>
                          <a:ea typeface="宋体"/>
                          <a:cs typeface="Times New Roman"/>
                        </a:rPr>
                        <a:t>0</a:t>
                      </a:r>
                      <a:r>
                        <a:rPr lang="en-GB" sz="1600" kern="100">
                          <a:latin typeface="Arial"/>
                          <a:ea typeface="Times New Roman"/>
                          <a:cs typeface="Times New Roman"/>
                        </a:rPr>
                        <a:t>=</a:t>
                      </a:r>
                      <a:r>
                        <a:rPr lang="en-GB" sz="1600" kern="100">
                          <a:latin typeface="Arial"/>
                          <a:ea typeface="宋体"/>
                          <a:cs typeface="Times New Roman"/>
                        </a:rPr>
                        <a:t>4.0</a:t>
                      </a:r>
                      <a:r>
                        <a:rPr lang="en-GB" sz="1600" kern="100">
                          <a:latin typeface="Arial"/>
                          <a:ea typeface="Times New Roman"/>
                          <a:cs typeface="Times New Roman"/>
                        </a:rPr>
                        <a:t>dB</a:t>
                      </a:r>
                      <a:r>
                        <a:rPr lang="en-GB" sz="1600" kern="100">
                          <a:latin typeface="Arial"/>
                          <a:ea typeface="宋体"/>
                          <a:cs typeface="Times New Roman"/>
                        </a:rPr>
                        <a:t/>
                      </a:r>
                      <a:br>
                        <a:rPr lang="en-GB" sz="1600" kern="100">
                          <a:latin typeface="Arial"/>
                          <a:ea typeface="宋体"/>
                          <a:cs typeface="Times New Roman"/>
                        </a:rPr>
                      </a:br>
                      <a:r>
                        <a:rPr lang="en-GB" sz="1600" kern="100">
                          <a:latin typeface="Arial"/>
                          <a:ea typeface="宋体"/>
                          <a:cs typeface="Times New Roman"/>
                        </a:rPr>
                        <a:t>no MUD utilized, beta=0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842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>
                          <a:latin typeface="Arial"/>
                          <a:ea typeface="Times New Roman"/>
                          <a:cs typeface="Times New Roman"/>
                        </a:rPr>
                        <a:t>BS antenna height in </a:t>
                      </a:r>
                      <a:r>
                        <a:rPr lang="en-GB" sz="1600" i="1" kern="100">
                          <a:latin typeface="Arial"/>
                          <a:ea typeface="Times New Roman"/>
                          <a:cs typeface="Times New Roman"/>
                        </a:rPr>
                        <a:t>meter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>
                          <a:latin typeface="Arial"/>
                          <a:ea typeface="Times New Roman"/>
                          <a:cs typeface="Times New Roman"/>
                        </a:rPr>
                        <a:t>30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 dirty="0">
                          <a:latin typeface="Arial"/>
                          <a:ea typeface="Times New Roman"/>
                          <a:cs typeface="Times New Roman"/>
                        </a:rPr>
                        <a:t>30</a:t>
                      </a:r>
                      <a:endParaRPr lang="zh-CN" sz="16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4842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>
                          <a:latin typeface="Arial"/>
                          <a:ea typeface="Times New Roman"/>
                          <a:cs typeface="Times New Roman"/>
                        </a:rPr>
                        <a:t>BS max TX power in </a:t>
                      </a:r>
                      <a:r>
                        <a:rPr lang="en-GB" sz="1600" i="1" kern="100">
                          <a:latin typeface="Arial"/>
                          <a:ea typeface="Times New Roman"/>
                          <a:cs typeface="Times New Roman"/>
                        </a:rPr>
                        <a:t>dBm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>
                          <a:latin typeface="Arial"/>
                          <a:ea typeface="Times New Roman"/>
                          <a:cs typeface="Times New Roman"/>
                        </a:rPr>
                        <a:t>43/200kHz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 dirty="0" smtClean="0">
                          <a:latin typeface="Arial"/>
                          <a:ea typeface="Times New Roman"/>
                          <a:cs typeface="Times New Roman"/>
                        </a:rPr>
                        <a:t>43</a:t>
                      </a:r>
                      <a:endParaRPr lang="zh-CN" sz="16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9684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>
                          <a:latin typeface="Arial"/>
                          <a:ea typeface="宋体"/>
                          <a:cs typeface="Times New Roman"/>
                        </a:rPr>
                        <a:t>BS Tx power of common channel in </a:t>
                      </a:r>
                      <a:r>
                        <a:rPr lang="en-GB" sz="1600" i="1" kern="100">
                          <a:latin typeface="Arial"/>
                          <a:ea typeface="宋体"/>
                          <a:cs typeface="Times New Roman"/>
                        </a:rPr>
                        <a:t>dBm</a:t>
                      </a:r>
                      <a:r>
                        <a:rPr lang="en-GB" sz="1600" kern="100">
                          <a:latin typeface="Arial"/>
                          <a:ea typeface="宋体"/>
                          <a:cs typeface="Times New Roman"/>
                        </a:rPr>
                        <a:t>*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>
                          <a:latin typeface="Arial"/>
                          <a:ea typeface="宋体"/>
                          <a:cs typeface="Times New Roman"/>
                        </a:rPr>
                        <a:t>n/a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 dirty="0">
                          <a:latin typeface="Arial"/>
                          <a:ea typeface="宋体"/>
                          <a:cs typeface="Times New Roman"/>
                        </a:rPr>
                        <a:t>36.5 (R4-030558</a:t>
                      </a:r>
                      <a:br>
                        <a:rPr lang="en-GB" sz="1600" kern="100" dirty="0">
                          <a:latin typeface="Arial"/>
                          <a:ea typeface="宋体"/>
                          <a:cs typeface="Times New Roman"/>
                        </a:rPr>
                      </a:br>
                      <a:r>
                        <a:rPr lang="en-GB" sz="1600" kern="100" dirty="0">
                          <a:latin typeface="Arial"/>
                          <a:ea typeface="宋体"/>
                          <a:cs typeface="Times New Roman"/>
                        </a:rPr>
                        <a:t>22.4% Total Power)</a:t>
                      </a:r>
                      <a:endParaRPr lang="zh-CN" sz="16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09684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>
                          <a:latin typeface="Arial"/>
                          <a:ea typeface="Times New Roman"/>
                          <a:cs typeface="Times New Roman"/>
                        </a:rPr>
                        <a:t>BS antenna gain including feeder loss in </a:t>
                      </a:r>
                      <a:r>
                        <a:rPr lang="en-GB" sz="1600" i="1" kern="100">
                          <a:latin typeface="Arial"/>
                          <a:ea typeface="Times New Roman"/>
                          <a:cs typeface="Times New Roman"/>
                        </a:rPr>
                        <a:t>dBi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>
                          <a:latin typeface="Arial"/>
                          <a:ea typeface="Times New Roman"/>
                          <a:cs typeface="Times New Roman"/>
                        </a:rPr>
                        <a:t>15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 dirty="0">
                          <a:latin typeface="Arial"/>
                          <a:ea typeface="Times New Roman"/>
                          <a:cs typeface="Times New Roman"/>
                        </a:rPr>
                        <a:t>15</a:t>
                      </a:r>
                      <a:endParaRPr lang="zh-CN" sz="16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9684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>
                          <a:latin typeface="Arial"/>
                          <a:ea typeface="Times New Roman"/>
                          <a:cs typeface="Times New Roman"/>
                        </a:rPr>
                        <a:t>BS antenna pattern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>
                          <a:latin typeface="Arial"/>
                          <a:ea typeface="Times New Roman"/>
                          <a:cs typeface="Times New Roman"/>
                        </a:rPr>
                        <a:t>Horizontal (</a:t>
                      </a:r>
                      <a:r>
                        <a:rPr lang="en-GB" sz="1600" kern="100">
                          <a:latin typeface="Arial"/>
                          <a:ea typeface="宋体"/>
                          <a:cs typeface="Times New Roman"/>
                        </a:rPr>
                        <a:t>TR</a:t>
                      </a:r>
                      <a:r>
                        <a:rPr lang="en-GB" sz="1600" kern="100">
                          <a:latin typeface="Arial"/>
                          <a:ea typeface="Times New Roman"/>
                          <a:cs typeface="Times New Roman"/>
                        </a:rPr>
                        <a:t>36.942)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 dirty="0">
                          <a:latin typeface="Arial"/>
                          <a:ea typeface="Times New Roman"/>
                          <a:cs typeface="Times New Roman"/>
                        </a:rPr>
                        <a:t>Horizontal </a:t>
                      </a:r>
                      <a:r>
                        <a:rPr lang="en-GB" sz="1600" kern="100" dirty="0">
                          <a:latin typeface="Arial"/>
                          <a:ea typeface="宋体"/>
                          <a:cs typeface="Times New Roman"/>
                        </a:rPr>
                        <a:t/>
                      </a:r>
                      <a:br>
                        <a:rPr lang="en-GB" sz="1600" kern="100" dirty="0">
                          <a:latin typeface="Arial"/>
                          <a:ea typeface="宋体"/>
                          <a:cs typeface="Times New Roman"/>
                        </a:rPr>
                      </a:br>
                      <a:r>
                        <a:rPr lang="en-GB" sz="1600" kern="100" dirty="0">
                          <a:latin typeface="Arial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en-GB" sz="1600" kern="100" dirty="0">
                          <a:latin typeface="Arial"/>
                          <a:ea typeface="宋体"/>
                          <a:cs typeface="Times New Roman"/>
                        </a:rPr>
                        <a:t>65deg for -3dB</a:t>
                      </a:r>
                      <a:r>
                        <a:rPr lang="en-GB" sz="1600" kern="100" dirty="0">
                          <a:latin typeface="Arial"/>
                          <a:ea typeface="Times New Roman"/>
                          <a:cs typeface="Times New Roman"/>
                        </a:rPr>
                        <a:t>)</a:t>
                      </a:r>
                      <a:endParaRPr lang="zh-CN" sz="16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4842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>
                          <a:latin typeface="Arial"/>
                          <a:ea typeface="Times New Roman"/>
                          <a:cs typeface="Times New Roman"/>
                        </a:rPr>
                        <a:t>BS antenna front-back ratio in dB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>
                          <a:latin typeface="Arial"/>
                          <a:ea typeface="Times New Roman"/>
                          <a:cs typeface="Times New Roman"/>
                        </a:rPr>
                        <a:t>20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 dirty="0">
                          <a:latin typeface="Arial"/>
                          <a:ea typeface="Times New Roman"/>
                          <a:cs typeface="Times New Roman"/>
                        </a:rPr>
                        <a:t>20</a:t>
                      </a:r>
                      <a:endParaRPr lang="zh-CN" sz="16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301169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Simulation Assumption</a:t>
            </a:r>
            <a:endParaRPr 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170280" y="1609343"/>
          <a:ext cx="10331375" cy="5033769"/>
        </p:xfrm>
        <a:graphic>
          <a:graphicData uri="http://schemas.openxmlformats.org/drawingml/2006/table">
            <a:tbl>
              <a:tblPr/>
              <a:tblGrid>
                <a:gridCol w="3273126"/>
                <a:gridCol w="2596558"/>
                <a:gridCol w="4461691"/>
              </a:tblGrid>
              <a:tr h="431672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60"/>
                        </a:spcBef>
                        <a:spcAft>
                          <a:spcPts val="160"/>
                        </a:spcAft>
                      </a:pPr>
                      <a:endParaRPr lang="zh-CN" sz="16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60"/>
                        </a:spcBef>
                        <a:spcAft>
                          <a:spcPts val="160"/>
                        </a:spcAft>
                      </a:pPr>
                      <a:r>
                        <a:rPr lang="en-GB" sz="1600" b="1" kern="100" dirty="0">
                          <a:latin typeface="Arial"/>
                          <a:ea typeface="MS Mincho"/>
                          <a:cs typeface="Times New Roman"/>
                        </a:rPr>
                        <a:t>NB-</a:t>
                      </a:r>
                      <a:r>
                        <a:rPr lang="en-GB" sz="1600" b="1" kern="100" dirty="0" err="1">
                          <a:latin typeface="Arial"/>
                          <a:ea typeface="Times New Roman"/>
                          <a:cs typeface="Times New Roman"/>
                        </a:rPr>
                        <a:t>IoT</a:t>
                      </a:r>
                      <a:endParaRPr lang="zh-CN" sz="16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  <a:p>
                      <a:pPr algn="ctr" fontAlgn="base" hangingPunct="0">
                        <a:spcBef>
                          <a:spcPts val="160"/>
                        </a:spcBef>
                        <a:spcAft>
                          <a:spcPts val="160"/>
                        </a:spcAft>
                      </a:pPr>
                      <a:r>
                        <a:rPr lang="en-GB" sz="1600" kern="100" dirty="0">
                          <a:latin typeface="Arial"/>
                          <a:ea typeface="Times New Roman"/>
                          <a:cs typeface="Times New Roman"/>
                        </a:rPr>
                        <a:t>standalone</a:t>
                      </a:r>
                      <a:endParaRPr lang="zh-CN" sz="16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60"/>
                        </a:spcBef>
                        <a:spcAft>
                          <a:spcPts val="160"/>
                        </a:spcAft>
                      </a:pPr>
                      <a:r>
                        <a:rPr lang="en-GB" sz="1600" b="1" kern="100" dirty="0">
                          <a:latin typeface="Arial"/>
                          <a:ea typeface="宋体"/>
                          <a:cs typeface="Times New Roman"/>
                        </a:rPr>
                        <a:t>CDMA2000 </a:t>
                      </a:r>
                      <a:r>
                        <a:rPr lang="en-GB" sz="1600" b="1" kern="100" dirty="0" smtClean="0">
                          <a:latin typeface="Arial"/>
                          <a:ea typeface="宋体"/>
                          <a:cs typeface="Times New Roman"/>
                        </a:rPr>
                        <a:t>1x</a:t>
                      </a:r>
                      <a:endParaRPr lang="zh-CN" sz="16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474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>
                          <a:latin typeface="Arial"/>
                          <a:ea typeface="Times New Roman"/>
                          <a:cs typeface="Times New Roman"/>
                        </a:rPr>
                        <a:t>UE antenna height in </a:t>
                      </a:r>
                      <a:r>
                        <a:rPr lang="en-GB" sz="1600" i="1" kern="100">
                          <a:latin typeface="Arial"/>
                          <a:ea typeface="Times New Roman"/>
                          <a:cs typeface="Times New Roman"/>
                        </a:rPr>
                        <a:t>meter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>
                          <a:latin typeface="Arial"/>
                          <a:ea typeface="Times New Roman"/>
                          <a:cs typeface="Times New Roman"/>
                        </a:rPr>
                        <a:t>1.5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 dirty="0">
                          <a:latin typeface="Arial"/>
                          <a:ea typeface="Times New Roman"/>
                          <a:cs typeface="Times New Roman"/>
                        </a:rPr>
                        <a:t>1.5</a:t>
                      </a:r>
                      <a:endParaRPr lang="zh-CN" sz="16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474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>
                          <a:latin typeface="Arial"/>
                          <a:ea typeface="Times New Roman"/>
                          <a:cs typeface="Times New Roman"/>
                        </a:rPr>
                        <a:t>UE TX power in </a:t>
                      </a:r>
                      <a:r>
                        <a:rPr lang="en-GB" sz="1600" i="1" kern="100">
                          <a:latin typeface="Arial"/>
                          <a:ea typeface="Times New Roman"/>
                          <a:cs typeface="Times New Roman"/>
                        </a:rPr>
                        <a:t>dBm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>
                          <a:latin typeface="Arial"/>
                          <a:ea typeface="Times New Roman"/>
                          <a:cs typeface="Times New Roman"/>
                        </a:rPr>
                        <a:t>-40 to 23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>
                          <a:latin typeface="Arial"/>
                          <a:ea typeface="Times New Roman"/>
                          <a:cs typeface="Times New Roman"/>
                        </a:rPr>
                        <a:t>-5</a:t>
                      </a:r>
                      <a:r>
                        <a:rPr lang="en-GB" sz="1600" kern="100">
                          <a:latin typeface="Arial"/>
                          <a:ea typeface="宋体"/>
                          <a:cs typeface="Times New Roman"/>
                        </a:rPr>
                        <a:t>2</a:t>
                      </a:r>
                      <a:r>
                        <a:rPr lang="en-GB" sz="1600" kern="100">
                          <a:latin typeface="Arial"/>
                          <a:ea typeface="Times New Roman"/>
                          <a:cs typeface="Times New Roman"/>
                        </a:rPr>
                        <a:t> to 2</a:t>
                      </a:r>
                      <a:r>
                        <a:rPr lang="en-GB" sz="1600" kern="100">
                          <a:latin typeface="Arial"/>
                          <a:ea typeface="宋体"/>
                          <a:cs typeface="Times New Roman"/>
                        </a:rPr>
                        <a:t>3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474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>
                          <a:latin typeface="Arial"/>
                          <a:ea typeface="Times New Roman"/>
                          <a:cs typeface="Times New Roman"/>
                        </a:rPr>
                        <a:t>UE antenna gain in </a:t>
                      </a:r>
                      <a:r>
                        <a:rPr lang="en-GB" sz="1600" i="1" kern="100">
                          <a:latin typeface="Arial"/>
                          <a:ea typeface="Times New Roman"/>
                          <a:cs typeface="Times New Roman"/>
                        </a:rPr>
                        <a:t>dBi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>
                          <a:latin typeface="Arial"/>
                          <a:ea typeface="Times New Roman"/>
                          <a:cs typeface="Times New Roman"/>
                        </a:rPr>
                        <a:t>0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>
                          <a:latin typeface="Arial"/>
                          <a:ea typeface="Times New Roman"/>
                          <a:cs typeface="Times New Roman"/>
                        </a:rPr>
                        <a:t>0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474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>
                          <a:latin typeface="Arial"/>
                          <a:ea typeface="Times New Roman"/>
                          <a:cs typeface="Times New Roman"/>
                        </a:rPr>
                        <a:t>Building penetration loss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>
                          <a:latin typeface="Arial"/>
                          <a:ea typeface="Times New Roman"/>
                          <a:cs typeface="Times New Roman"/>
                        </a:rPr>
                        <a:t>45.820 Annex D.1 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>
                          <a:latin typeface="Arial"/>
                          <a:ea typeface="Times New Roman"/>
                          <a:cs typeface="Times New Roman"/>
                        </a:rPr>
                        <a:t>n/a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474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>
                          <a:latin typeface="Arial"/>
                          <a:ea typeface="Times New Roman"/>
                          <a:cs typeface="Times New Roman"/>
                        </a:rPr>
                        <a:t>Cell selection margin in dB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>
                          <a:latin typeface="Arial"/>
                          <a:ea typeface="Times New Roman"/>
                          <a:cs typeface="Times New Roman"/>
                        </a:rPr>
                        <a:t>3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>
                          <a:latin typeface="Arial"/>
                          <a:ea typeface="Times New Roman"/>
                          <a:cs typeface="Times New Roman"/>
                        </a:rPr>
                        <a:t>3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0009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>
                          <a:latin typeface="Arial"/>
                          <a:ea typeface="Times New Roman"/>
                          <a:cs typeface="Times New Roman"/>
                        </a:rPr>
                        <a:t>BS-MS min couple loss in dB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>
                          <a:latin typeface="Arial"/>
                          <a:ea typeface="Times New Roman"/>
                          <a:cs typeface="Times New Roman"/>
                        </a:rPr>
                        <a:t>70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>
                          <a:latin typeface="Arial"/>
                          <a:ea typeface="Times New Roman"/>
                          <a:cs typeface="Times New Roman"/>
                        </a:rPr>
                        <a:t>70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6423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>
                          <a:latin typeface="Arial"/>
                          <a:ea typeface="Times New Roman"/>
                          <a:cs typeface="Times New Roman"/>
                        </a:rPr>
                        <a:t>BS ACLR in dB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40 to 60</a:t>
                      </a:r>
                      <a:r>
                        <a:rPr lang="en-GB" sz="1600" kern="1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**</a:t>
                      </a:r>
                      <a:endParaRPr lang="zh-CN" sz="1600" kern="100" dirty="0">
                        <a:solidFill>
                          <a:schemeClr val="tx1"/>
                        </a:solidFill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37.2</a:t>
                      </a:r>
                      <a:r>
                        <a:rPr lang="en-GB" sz="1600" kern="1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/>
                      </a:r>
                      <a:br>
                        <a:rPr lang="en-GB" sz="1600" kern="1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</a:br>
                      <a:r>
                        <a:rPr lang="en-GB" sz="1600" kern="1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(own channel measurement BW: 1.23MHz</a:t>
                      </a:r>
                      <a:br>
                        <a:rPr lang="en-GB" sz="1600" kern="1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</a:br>
                      <a:r>
                        <a:rPr lang="en-GB" sz="1600" kern="1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adjacent channel measurement BW: 180kHz)</a:t>
                      </a:r>
                      <a:endParaRPr lang="zh-CN" sz="1600" kern="100" dirty="0">
                        <a:solidFill>
                          <a:schemeClr val="tx1"/>
                        </a:solidFill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6423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 dirty="0">
                          <a:latin typeface="Arial"/>
                          <a:ea typeface="Times New Roman"/>
                          <a:cs typeface="Times New Roman"/>
                        </a:rPr>
                        <a:t>BS ACS in dB</a:t>
                      </a:r>
                      <a:endParaRPr lang="zh-CN" sz="16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40 to 50</a:t>
                      </a:r>
                      <a:r>
                        <a:rPr lang="en-GB" sz="1600" kern="1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**</a:t>
                      </a:r>
                      <a:endParaRPr lang="zh-CN" sz="1600" kern="100">
                        <a:solidFill>
                          <a:schemeClr val="tx1"/>
                        </a:solidFill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71</a:t>
                      </a:r>
                      <a:r>
                        <a:rPr lang="en-GB" sz="1600" kern="1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/>
                      </a:r>
                      <a:br>
                        <a:rPr lang="en-GB" sz="1600" kern="1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</a:br>
                      <a:r>
                        <a:rPr lang="en-GB" sz="1600" kern="1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(own channel measurement BW: 1.23MHz</a:t>
                      </a:r>
                      <a:br>
                        <a:rPr lang="en-GB" sz="1600" kern="1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</a:br>
                      <a:r>
                        <a:rPr lang="en-GB" sz="1600" kern="1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adjacent channel measurement BW: 180kHz)</a:t>
                      </a:r>
                      <a:endParaRPr lang="zh-CN" sz="1600" kern="100" dirty="0">
                        <a:solidFill>
                          <a:schemeClr val="tx1"/>
                        </a:solidFill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6423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>
                          <a:latin typeface="Arial"/>
                          <a:ea typeface="Times New Roman"/>
                          <a:cs typeface="Times New Roman"/>
                        </a:rPr>
                        <a:t>UE ACLR in dB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20 to 50</a:t>
                      </a:r>
                      <a:r>
                        <a:rPr lang="en-GB" sz="1600" kern="1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**</a:t>
                      </a:r>
                      <a:endParaRPr lang="zh-CN" sz="1600" kern="100">
                        <a:solidFill>
                          <a:schemeClr val="tx1"/>
                        </a:solidFill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34.2</a:t>
                      </a:r>
                      <a:r>
                        <a:rPr lang="en-GB" sz="1600" kern="1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/>
                      </a:r>
                      <a:br>
                        <a:rPr lang="en-GB" sz="1600" kern="1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</a:br>
                      <a:r>
                        <a:rPr lang="en-GB" sz="1600" kern="1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(own channel measurement BW: 1.23MHz</a:t>
                      </a:r>
                      <a:br>
                        <a:rPr lang="en-GB" sz="1600" kern="1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</a:br>
                      <a:r>
                        <a:rPr lang="en-GB" sz="1600" kern="1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adjacent channel measurement BW: 180kHz)</a:t>
                      </a:r>
                      <a:endParaRPr lang="zh-CN" sz="1600" kern="100" dirty="0">
                        <a:solidFill>
                          <a:schemeClr val="tx1"/>
                        </a:solidFill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6423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>
                          <a:latin typeface="Arial"/>
                          <a:ea typeface="Times New Roman"/>
                          <a:cs typeface="Times New Roman"/>
                        </a:rPr>
                        <a:t>UE ACS in dB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20 to 40</a:t>
                      </a:r>
                      <a:r>
                        <a:rPr lang="en-GB" sz="1600" kern="1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**</a:t>
                      </a:r>
                      <a:endParaRPr lang="zh-CN" sz="1600" kern="100">
                        <a:solidFill>
                          <a:schemeClr val="tx1"/>
                        </a:solidFill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49.5</a:t>
                      </a:r>
                      <a:r>
                        <a:rPr lang="en-GB" sz="1600" kern="1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/>
                      </a:r>
                      <a:br>
                        <a:rPr lang="en-GB" sz="1600" kern="1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</a:br>
                      <a:r>
                        <a:rPr lang="en-GB" sz="1600" kern="1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(own channel measurement BW: 1.23MHz</a:t>
                      </a:r>
                      <a:br>
                        <a:rPr lang="en-GB" sz="1600" kern="1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</a:br>
                      <a:r>
                        <a:rPr lang="en-GB" sz="1600" kern="1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adjacent channel measurement BW: 180kHz)</a:t>
                      </a:r>
                      <a:endParaRPr lang="zh-CN" sz="1600" kern="100" dirty="0">
                        <a:solidFill>
                          <a:schemeClr val="tx1"/>
                        </a:solidFill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301169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Simulation Assumption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822854" y="1773936"/>
          <a:ext cx="10239945" cy="3857066"/>
        </p:xfrm>
        <a:graphic>
          <a:graphicData uri="http://schemas.openxmlformats.org/drawingml/2006/table">
            <a:tbl>
              <a:tblPr/>
              <a:tblGrid>
                <a:gridCol w="3510838"/>
                <a:gridCol w="3199983"/>
                <a:gridCol w="3529124"/>
              </a:tblGrid>
              <a:tr h="455296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60"/>
                        </a:spcBef>
                        <a:spcAft>
                          <a:spcPts val="160"/>
                        </a:spcAft>
                      </a:pPr>
                      <a:endParaRPr lang="zh-CN" sz="16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60"/>
                        </a:spcBef>
                        <a:spcAft>
                          <a:spcPts val="160"/>
                        </a:spcAft>
                      </a:pPr>
                      <a:r>
                        <a:rPr lang="en-GB" sz="1600" b="1" kern="100" dirty="0">
                          <a:solidFill>
                            <a:schemeClr val="tx1"/>
                          </a:solidFill>
                          <a:latin typeface="Arial"/>
                          <a:ea typeface="MS Mincho"/>
                          <a:cs typeface="Times New Roman"/>
                        </a:rPr>
                        <a:t>NB-</a:t>
                      </a:r>
                      <a:r>
                        <a:rPr lang="en-GB" sz="1600" b="1" kern="100" dirty="0" err="1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IoT</a:t>
                      </a:r>
                      <a:endParaRPr lang="zh-CN" sz="1600" kern="100" dirty="0">
                        <a:solidFill>
                          <a:schemeClr val="tx1"/>
                        </a:solidFill>
                        <a:latin typeface="Times New Roman"/>
                        <a:ea typeface="MS Mincho"/>
                        <a:cs typeface="Times New Roman"/>
                      </a:endParaRPr>
                    </a:p>
                    <a:p>
                      <a:pPr algn="ctr" fontAlgn="base" hangingPunct="0">
                        <a:spcBef>
                          <a:spcPts val="160"/>
                        </a:spcBef>
                        <a:spcAft>
                          <a:spcPts val="160"/>
                        </a:spcAft>
                      </a:pPr>
                      <a:r>
                        <a:rPr lang="en-GB" sz="1600" kern="1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standalone</a:t>
                      </a:r>
                      <a:endParaRPr lang="zh-CN" sz="1600" kern="100" dirty="0">
                        <a:solidFill>
                          <a:schemeClr val="tx1"/>
                        </a:solidFill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60"/>
                        </a:spcBef>
                        <a:spcAft>
                          <a:spcPts val="160"/>
                        </a:spcAft>
                      </a:pPr>
                      <a:r>
                        <a:rPr lang="en-GB" sz="1600" b="1" kern="1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CDMA2000 </a:t>
                      </a:r>
                      <a:r>
                        <a:rPr lang="en-GB" sz="1600" b="1" kern="10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1x</a:t>
                      </a: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172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>
                          <a:latin typeface="Arial"/>
                          <a:ea typeface="Times New Roman"/>
                          <a:cs typeface="Times New Roman"/>
                        </a:rPr>
                        <a:t>BS noise figure in </a:t>
                      </a:r>
                      <a:r>
                        <a:rPr lang="en-GB" sz="1600" i="1" kern="100">
                          <a:latin typeface="Arial"/>
                          <a:ea typeface="Times New Roman"/>
                          <a:cs typeface="Times New Roman"/>
                        </a:rPr>
                        <a:t>dB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5</a:t>
                      </a:r>
                      <a:endParaRPr lang="zh-CN" sz="1600" kern="100" dirty="0">
                        <a:solidFill>
                          <a:schemeClr val="tx1"/>
                        </a:solidFill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5</a:t>
                      </a:r>
                      <a:endParaRPr lang="zh-CN" sz="1600" kern="100" dirty="0">
                        <a:solidFill>
                          <a:schemeClr val="tx1"/>
                        </a:solidFill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172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>
                          <a:latin typeface="Arial"/>
                          <a:ea typeface="Times New Roman"/>
                          <a:cs typeface="Times New Roman"/>
                        </a:rPr>
                        <a:t>UE noise figure in </a:t>
                      </a:r>
                      <a:r>
                        <a:rPr lang="en-GB" sz="1600" i="1" kern="100">
                          <a:latin typeface="Arial"/>
                          <a:ea typeface="Times New Roman"/>
                          <a:cs typeface="Times New Roman"/>
                        </a:rPr>
                        <a:t>dB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9</a:t>
                      </a:r>
                      <a:endParaRPr lang="zh-CN" sz="1600" kern="100">
                        <a:solidFill>
                          <a:schemeClr val="tx1"/>
                        </a:solidFill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9</a:t>
                      </a:r>
                      <a:endParaRPr lang="zh-CN" sz="1600" kern="100" dirty="0">
                        <a:solidFill>
                          <a:schemeClr val="tx1"/>
                        </a:solidFill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06172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>
                          <a:latin typeface="Arial"/>
                          <a:ea typeface="Times New Roman"/>
                          <a:cs typeface="Times New Roman"/>
                        </a:rPr>
                        <a:t>BS-UE path-loss model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TR36.942 macro urban</a:t>
                      </a:r>
                      <a:endParaRPr lang="zh-CN" sz="1600" kern="100">
                        <a:solidFill>
                          <a:schemeClr val="tx1"/>
                        </a:solidFill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TR36.942 macro urban</a:t>
                      </a:r>
                      <a:endParaRPr lang="zh-CN" sz="1600" kern="100" dirty="0">
                        <a:solidFill>
                          <a:schemeClr val="tx1"/>
                        </a:solidFill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12344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>
                          <a:latin typeface="Arial"/>
                          <a:ea typeface="Times New Roman"/>
                          <a:cs typeface="Times New Roman"/>
                        </a:rPr>
                        <a:t>Standard deviation of BS-UE log-normal shadow fading in </a:t>
                      </a:r>
                      <a:r>
                        <a:rPr lang="en-GB" sz="1600" i="1" kern="100">
                          <a:latin typeface="Arial"/>
                          <a:ea typeface="Times New Roman"/>
                          <a:cs typeface="Times New Roman"/>
                        </a:rPr>
                        <a:t>dB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</a:t>
                      </a:r>
                      <a:endParaRPr lang="zh-CN" sz="1600" kern="100">
                        <a:solidFill>
                          <a:schemeClr val="tx1"/>
                        </a:solidFill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</a:t>
                      </a:r>
                      <a:endParaRPr lang="zh-CN" sz="1600" kern="100" dirty="0">
                        <a:solidFill>
                          <a:schemeClr val="tx1"/>
                        </a:solidFill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172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>
                          <a:latin typeface="Arial"/>
                          <a:ea typeface="Times New Roman"/>
                          <a:cs typeface="Times New Roman"/>
                        </a:rPr>
                        <a:t>Shadowing correlation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Inter-cell 0.5 intra-cell 1</a:t>
                      </a:r>
                      <a:endParaRPr lang="zh-CN" sz="1600" kern="100">
                        <a:solidFill>
                          <a:schemeClr val="tx1"/>
                        </a:solidFill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Inter-cell 0.5 intra-cell 1</a:t>
                      </a:r>
                      <a:endParaRPr lang="zh-CN" sz="1600" kern="100" dirty="0">
                        <a:solidFill>
                          <a:schemeClr val="tx1"/>
                        </a:solidFill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7031"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600" kern="100">
                          <a:latin typeface="Arial"/>
                          <a:ea typeface="Times New Roman"/>
                          <a:cs typeface="Times New Roman"/>
                        </a:rPr>
                        <a:t>Evaluation metrics</a:t>
                      </a:r>
                      <a:endParaRPr lang="zh-CN" sz="16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600" kern="1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SINR </a:t>
                      </a:r>
                      <a:r>
                        <a:rPr lang="en-GB" sz="1600" kern="100" dirty="0" err="1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vs</a:t>
                      </a:r>
                      <a:r>
                        <a:rPr lang="en-GB" sz="1600" kern="1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ACS (as victim)</a:t>
                      </a:r>
                      <a:endParaRPr lang="zh-CN" sz="1600" kern="100" dirty="0">
                        <a:solidFill>
                          <a:schemeClr val="tx1"/>
                        </a:solidFill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Aft>
                          <a:spcPts val="0"/>
                        </a:spcAft>
                      </a:pPr>
                      <a:r>
                        <a:rPr lang="en-GB" sz="1600" kern="1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Capacity </a:t>
                      </a:r>
                      <a:r>
                        <a:rPr lang="en-GB" sz="1600" kern="100" dirty="0" err="1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vs</a:t>
                      </a:r>
                      <a:r>
                        <a:rPr lang="en-GB" sz="1600" kern="1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GB" sz="1600" kern="100" dirty="0">
                          <a:solidFill>
                            <a:schemeClr val="tx1"/>
                          </a:solidFill>
                          <a:latin typeface="Arial"/>
                          <a:ea typeface="MS Mincho"/>
                          <a:cs typeface="Times New Roman"/>
                        </a:rPr>
                        <a:t>NB-</a:t>
                      </a:r>
                      <a:r>
                        <a:rPr lang="en-GB" sz="1600" kern="100" dirty="0" err="1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IoT</a:t>
                      </a:r>
                      <a:r>
                        <a:rPr lang="en-GB" sz="1600" kern="1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 ACLR (as victim). For DL, capacity is the number of satisfied users. For UL, capacity is the number of users when </a:t>
                      </a:r>
                      <a:r>
                        <a:rPr lang="en-GB" sz="1600" kern="1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5.5</a:t>
                      </a:r>
                      <a:r>
                        <a:rPr lang="en-GB" sz="1600" kern="1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dB noise rise is reached</a:t>
                      </a:r>
                      <a:endParaRPr lang="zh-CN" sz="1600" kern="100" dirty="0">
                        <a:solidFill>
                          <a:schemeClr val="tx1"/>
                        </a:solidFill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8515"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600" kern="100" dirty="0">
                          <a:latin typeface="Arial"/>
                          <a:ea typeface="Times New Roman"/>
                          <a:cs typeface="Times New Roman"/>
                        </a:rPr>
                        <a:t>Carrier </a:t>
                      </a:r>
                      <a:r>
                        <a:rPr lang="en-GB" sz="1600" kern="100" dirty="0" smtClean="0">
                          <a:latin typeface="Arial"/>
                          <a:ea typeface="Times New Roman"/>
                          <a:cs typeface="Times New Roman"/>
                        </a:rPr>
                        <a:t>separation***</a:t>
                      </a:r>
                      <a:endParaRPr lang="zh-CN" sz="16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600" kern="100" dirty="0">
                          <a:solidFill>
                            <a:schemeClr val="tx1"/>
                          </a:solidFill>
                          <a:latin typeface="Arial"/>
                          <a:ea typeface="MS Mincho"/>
                          <a:cs typeface="Times New Roman"/>
                        </a:rPr>
                        <a:t>1.1</a:t>
                      </a:r>
                      <a:r>
                        <a:rPr lang="en-GB" sz="1600" kern="1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MHz to </a:t>
                      </a:r>
                      <a:r>
                        <a:rPr lang="en-GB" sz="1600" kern="1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CDMA(central frequency separation</a:t>
                      </a:r>
                      <a:r>
                        <a:rPr lang="en-GB" sz="1600" kern="10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)</a:t>
                      </a:r>
                      <a:endParaRPr lang="zh-CN" sz="1600" kern="100" dirty="0">
                        <a:solidFill>
                          <a:schemeClr val="tx1"/>
                        </a:solidFill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600" kern="100" dirty="0">
                          <a:solidFill>
                            <a:schemeClr val="tx1"/>
                          </a:solidFill>
                          <a:latin typeface="Arial"/>
                          <a:ea typeface="MS Mincho"/>
                          <a:cs typeface="Times New Roman"/>
                        </a:rPr>
                        <a:t>1.1</a:t>
                      </a:r>
                      <a:r>
                        <a:rPr lang="en-GB" sz="1600" kern="1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MHz to </a:t>
                      </a:r>
                      <a:r>
                        <a:rPr lang="en-GB" sz="1600" kern="1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NB-</a:t>
                      </a:r>
                      <a:r>
                        <a:rPr lang="en-GB" sz="1600" kern="100" dirty="0" err="1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IoT</a:t>
                      </a:r>
                      <a:r>
                        <a:rPr lang="en-GB" sz="1600" kern="1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(central frequency separation) </a:t>
                      </a:r>
                      <a:endParaRPr lang="zh-CN" sz="1600" kern="100" dirty="0">
                        <a:solidFill>
                          <a:schemeClr val="tx1"/>
                        </a:solidFill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68571" marR="685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767996" y="5728824"/>
            <a:ext cx="1045937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Calibri" pitchFamily="34" charset="0"/>
              </a:rPr>
              <a:t>*DL overhead channel resource consumption, including pilot, paging and sync overhead.</a:t>
            </a:r>
            <a:endParaRPr kumimoji="0" lang="en-GB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b="0" i="0" u="none" strike="noStrike" cap="none" normalizeH="0" baseline="0" dirty="0" smtClean="0" bmk="OLE_LINK66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Calibri" pitchFamily="34" charset="0"/>
              </a:rPr>
              <a:t>**Similar to coexistence study in TR36.802, NB-</a:t>
            </a:r>
            <a:r>
              <a:rPr kumimoji="0" lang="en-GB" altLang="zh-CN" b="0" i="0" u="none" strike="noStrike" cap="none" normalizeH="0" baseline="0" dirty="0" err="1" smtClean="0" bmk="OLE_LINK66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Calibri" pitchFamily="34" charset="0"/>
              </a:rPr>
              <a:t>IoT</a:t>
            </a:r>
            <a:r>
              <a:rPr kumimoji="0" lang="en-GB" altLang="zh-CN" b="0" i="0" u="none" strike="noStrike" cap="none" normalizeH="0" baseline="0" dirty="0" smtClean="0" bmk="OLE_LINK66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Calibri" pitchFamily="34" charset="0"/>
              </a:rPr>
              <a:t> ACLR and ACS are defined for its own bandwidth size.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zh-CN" dirty="0" smtClean="0" bmk="OLE_LINK66">
                <a:latin typeface="Calibri" pitchFamily="34" charset="0"/>
                <a:ea typeface="宋体" pitchFamily="2" charset="-122"/>
                <a:cs typeface="Calibri" pitchFamily="34" charset="0"/>
              </a:rPr>
              <a:t>*** Other carrier separation options are not excluded.</a:t>
            </a:r>
            <a:endParaRPr lang="zh-CN" altLang="zh-CN" dirty="0" smtClean="0" bmk="OLE_LINK66">
              <a:latin typeface="Calibri" pitchFamily="34" charset="0"/>
              <a:ea typeface="宋体" pitchFamily="2" charset="-122"/>
              <a:cs typeface="Calibri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</TotalTime>
  <Words>866</Words>
  <Application>Microsoft Office PowerPoint</Application>
  <PresentationFormat>自定义</PresentationFormat>
  <Paragraphs>193</Paragraphs>
  <Slides>9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</vt:lpstr>
      <vt:lpstr>Way Forward on Simulation Assumption and Methodology for the coexistence study between CDMA and NB-IoT</vt:lpstr>
      <vt:lpstr>References</vt:lpstr>
      <vt:lpstr>Interference scenarios</vt:lpstr>
      <vt:lpstr>Evaluation Methodology</vt:lpstr>
      <vt:lpstr>General Simulation Assumption</vt:lpstr>
      <vt:lpstr>Simulation Assumption</vt:lpstr>
      <vt:lpstr>Simulation Assumption</vt:lpstr>
      <vt:lpstr>Simulation Assumption</vt:lpstr>
      <vt:lpstr>Simulation Assumption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Simulation Assumptions and Methodology for the coexistence study between CDMA and NB-IoT</dc:title>
  <dc:creator>zhaodong</dc:creator>
  <cp:lastModifiedBy>zhaodong</cp:lastModifiedBy>
  <cp:revision>17</cp:revision>
  <dcterms:created xsi:type="dcterms:W3CDTF">2016-08-23T10:22:43Z</dcterms:created>
  <dcterms:modified xsi:type="dcterms:W3CDTF">2016-08-25T13:36:18Z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1472042816</vt:lpwstr>
  </property>
</Properties>
</file>