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60" r:id="rId6"/>
    <p:sldId id="262" r:id="rId7"/>
    <p:sldId id="263" r:id="rId8"/>
    <p:sldId id="259" r:id="rId9"/>
    <p:sldId id="264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4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0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9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8223-83A5-4FAD-9F52-D7B04415435E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5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NB-</a:t>
            </a:r>
            <a:r>
              <a:rPr lang="en-US" dirty="0" err="1" smtClean="0"/>
              <a:t>IoT</a:t>
            </a:r>
            <a:r>
              <a:rPr lang="en-US" dirty="0" smtClean="0"/>
              <a:t> UE demodulation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[Huawei, </a:t>
            </a:r>
            <a:r>
              <a:rPr lang="en-US" dirty="0" err="1" smtClean="0"/>
              <a:t>HiSilocon</a:t>
            </a:r>
            <a:r>
              <a:rPr lang="en-US" dirty="0" smtClean="0"/>
              <a:t>], [ZTE], [Qualcomm], [Intel], [Samsung]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</a:t>
            </a:r>
            <a:r>
              <a:rPr kumimoji="1" lang="sv-SE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öteborg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, Sweden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947694" y="223837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R4-166656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13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Channel estimation length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</a:t>
            </a:r>
          </a:p>
          <a:p>
            <a:pPr lvl="1"/>
            <a:r>
              <a:rPr lang="en-US" dirty="0" smtClean="0"/>
              <a:t>UE demodulation requirements of NPBCH, NPDCCH, and NPDSCH are set based on 1ms channel estimation length.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007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en-US" dirty="0" smtClean="0"/>
              <a:t>NPBCH </a:t>
            </a:r>
            <a:r>
              <a:rPr lang="en-US" dirty="0"/>
              <a:t>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Interesting companies are encouraged to provide the simulation results including impairment error </a:t>
            </a:r>
            <a:r>
              <a:rPr lang="en-US" sz="2800" dirty="0" smtClean="0"/>
              <a:t>in </a:t>
            </a:r>
            <a:r>
              <a:rPr lang="en-US" sz="2800" dirty="0"/>
              <a:t>RAN4#80bis. </a:t>
            </a:r>
            <a:endParaRPr lang="en-US" sz="2800" dirty="0" smtClean="0"/>
          </a:p>
          <a:p>
            <a:r>
              <a:rPr lang="en-US" sz="2800" dirty="0" smtClean="0"/>
              <a:t>Reference: R4-166660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51633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NPDCCH demodulation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Interesting companies are encouraged to provide the </a:t>
            </a:r>
            <a:r>
              <a:rPr lang="en-US" sz="2000" dirty="0" smtClean="0"/>
              <a:t>simulation </a:t>
            </a:r>
            <a:r>
              <a:rPr lang="en-US" sz="2000" dirty="0"/>
              <a:t>results </a:t>
            </a:r>
            <a:r>
              <a:rPr lang="en-US" sz="2000" dirty="0" smtClean="0"/>
              <a:t>including impairment error using </a:t>
            </a:r>
            <a:r>
              <a:rPr lang="en-US" sz="2000" dirty="0"/>
              <a:t>the following assumption numbers in the square brackets in RAN4#80bis. </a:t>
            </a:r>
          </a:p>
          <a:p>
            <a:r>
              <a:rPr lang="en-US" sz="2000" dirty="0"/>
              <a:t>Other repetition numbers are not precluded. </a:t>
            </a:r>
            <a:endParaRPr lang="en-US" sz="2000" dirty="0" smtClean="0"/>
          </a:p>
          <a:p>
            <a:r>
              <a:rPr lang="en-US" sz="2000" dirty="0"/>
              <a:t>Reference: R4-166663</a:t>
            </a:r>
          </a:p>
          <a:p>
            <a:endParaRPr lang="en-US" sz="2000" dirty="0"/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066730"/>
              </p:ext>
            </p:extLst>
          </p:nvPr>
        </p:nvGraphicFramePr>
        <p:xfrm>
          <a:off x="457200" y="3352800"/>
          <a:ext cx="81534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80"/>
                <a:gridCol w="1630680"/>
                <a:gridCol w="1630680"/>
                <a:gridCol w="1630680"/>
                <a:gridCol w="1630680"/>
              </a:tblGrid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Case2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Case3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Case4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Ericsson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Intel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FFS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Huawei, </a:t>
                      </a:r>
                      <a:r>
                        <a:rPr lang="en-US" sz="1600" dirty="0" err="1" smtClean="0">
                          <a:effectLst/>
                          <a:latin typeface="Calibri"/>
                        </a:rPr>
                        <a:t>HiSilicon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  <a:endParaRPr lang="en-US" sz="1600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512/1024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Samsung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ZTE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Nokia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  <a:latin typeface="Calibri"/>
                        </a:rPr>
                        <a:t>Qualcomm</a:t>
                      </a:r>
                      <a:endParaRPr lang="en-US" sz="160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16/32?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64/128?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32/64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128/256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Assumption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[64]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[512]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[128]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[512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or 1024]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07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NPDSCH </a:t>
            </a:r>
            <a:r>
              <a:rPr lang="en-US" dirty="0"/>
              <a:t>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Interesting </a:t>
            </a:r>
            <a:r>
              <a:rPr lang="en-US" sz="2000" dirty="0"/>
              <a:t>companies are encouraged to provide the simulation results including impairment error using the following </a:t>
            </a:r>
            <a:r>
              <a:rPr lang="en-US" sz="2000" dirty="0" smtClean="0"/>
              <a:t>assumption numbers in the square brackets </a:t>
            </a:r>
            <a:r>
              <a:rPr lang="en-US" sz="2000" dirty="0"/>
              <a:t>in </a:t>
            </a:r>
            <a:r>
              <a:rPr lang="en-US" sz="2000" dirty="0" smtClean="0"/>
              <a:t>RAN4#80bis. </a:t>
            </a:r>
            <a:endParaRPr lang="en-US" sz="2000" dirty="0"/>
          </a:p>
          <a:p>
            <a:r>
              <a:rPr lang="en-US" sz="2000" dirty="0" smtClean="0"/>
              <a:t>Other repetition numbers are not precluded. </a:t>
            </a:r>
          </a:p>
          <a:p>
            <a:r>
              <a:rPr lang="en-US" sz="2000" dirty="0"/>
              <a:t>Reference: R4-165356</a:t>
            </a:r>
          </a:p>
          <a:p>
            <a:endParaRPr lang="en-US" sz="2000" dirty="0" smtClean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0621225"/>
              </p:ext>
            </p:extLst>
          </p:nvPr>
        </p:nvGraphicFramePr>
        <p:xfrm>
          <a:off x="457200" y="3352800"/>
          <a:ext cx="81534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0680"/>
                <a:gridCol w="1630680"/>
                <a:gridCol w="1630680"/>
                <a:gridCol w="1630680"/>
                <a:gridCol w="1630680"/>
              </a:tblGrid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Case2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Case3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Case4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Case5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Ericsson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HiSilicon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32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</a:rPr>
                        <a:t>Qualcomm</a:t>
                      </a:r>
                      <a:endParaRPr lang="en-US" sz="16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</a:tr>
              <a:tr h="37084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Assumption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[16]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[192,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 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or 256]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[32]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or 256]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36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 procedure for NPDCCH/NPDSCH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secure MIB-NB decoding under low SNR level condition</a:t>
            </a:r>
          </a:p>
          <a:p>
            <a:pPr lvl="1"/>
            <a:r>
              <a:rPr lang="en-US" dirty="0" smtClean="0"/>
              <a:t>In RAN5 test procedure, in </a:t>
            </a:r>
            <a:r>
              <a:rPr lang="en-US" dirty="0"/>
              <a:t>the call </a:t>
            </a:r>
            <a:r>
              <a:rPr lang="en-US" dirty="0" smtClean="0"/>
              <a:t>setup, </a:t>
            </a:r>
            <a:r>
              <a:rPr lang="en-US" dirty="0"/>
              <a:t>there is no fading or noise </a:t>
            </a:r>
            <a:r>
              <a:rPr lang="en-US" dirty="0" smtClean="0"/>
              <a:t>present</a:t>
            </a:r>
          </a:p>
          <a:p>
            <a:r>
              <a:rPr lang="en-US" dirty="0" smtClean="0"/>
              <a:t>Agreement</a:t>
            </a:r>
            <a:endParaRPr lang="en-US" dirty="0"/>
          </a:p>
          <a:p>
            <a:pPr lvl="1"/>
            <a:r>
              <a:rPr lang="en-US" dirty="0" smtClean="0"/>
              <a:t>No action is needed in RAN4.</a:t>
            </a:r>
          </a:p>
        </p:txBody>
      </p:sp>
    </p:spTree>
    <p:extLst>
      <p:ext uri="{BB962C8B-B14F-4D97-AF65-F5344CB8AC3E}">
        <p14:creationId xmlns:p14="http://schemas.microsoft.com/office/powerpoint/2010/main" val="692112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procedure for NPDCCH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NPDSCH </a:t>
            </a:r>
            <a:r>
              <a:rPr lang="en-US" dirty="0"/>
              <a:t>decoding during the NPDCCH </a:t>
            </a:r>
            <a:r>
              <a:rPr lang="en-US" dirty="0" smtClean="0"/>
              <a:t>test</a:t>
            </a:r>
          </a:p>
          <a:p>
            <a:pPr lvl="1"/>
            <a:r>
              <a:rPr lang="en-US" dirty="0" smtClean="0"/>
              <a:t>Refer to </a:t>
            </a:r>
            <a:r>
              <a:rPr lang="en-US" dirty="0" smtClean="0"/>
              <a:t>R4-167109 </a:t>
            </a:r>
            <a:r>
              <a:rPr lang="en-US" dirty="0" smtClean="0"/>
              <a:t>for detail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6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procedure for NPDSCH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NPDCCH </a:t>
            </a:r>
            <a:r>
              <a:rPr lang="en-US" dirty="0"/>
              <a:t>decoding during the NPDSCH </a:t>
            </a:r>
            <a:r>
              <a:rPr lang="en-US" dirty="0" smtClean="0"/>
              <a:t>test</a:t>
            </a:r>
          </a:p>
          <a:p>
            <a:pPr lvl="1"/>
            <a:r>
              <a:rPr lang="en-US" dirty="0"/>
              <a:t>Refer to </a:t>
            </a:r>
            <a:r>
              <a:rPr lang="en-US" dirty="0" smtClean="0"/>
              <a:t>R4-167110 </a:t>
            </a:r>
            <a:r>
              <a:rPr lang="en-US" dirty="0"/>
              <a:t>for </a:t>
            </a:r>
            <a:r>
              <a:rPr lang="en-US" dirty="0" smtClean="0"/>
              <a:t>detail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874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Setup of anchor / non-anchor for NPDCCH/NPDSCH test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NPDCCH/NPDSCH tests are performed on the anchor / non-anchor carriers as shows below: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788927"/>
              </p:ext>
            </p:extLst>
          </p:nvPr>
        </p:nvGraphicFramePr>
        <p:xfrm>
          <a:off x="457200" y="2865120"/>
          <a:ext cx="8229600" cy="38404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Test</a:t>
                      </a:r>
                      <a:endParaRPr lang="en-US" sz="180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Deployment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Propagation condition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NRS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Target SNR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Anchor/Non-anchor carrier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NPDCCH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NPDSCH</a:t>
                      </a:r>
                      <a:endParaRPr lang="en-US" sz="180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1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In-band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EPA5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2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-6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solidFill>
                            <a:schemeClr val="tx1"/>
                          </a:solidFill>
                          <a:effectLst/>
                        </a:rPr>
                        <a:t>Anchor</a:t>
                      </a:r>
                      <a:endParaRPr lang="en-US" sz="1800" baseline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Case1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Case1/case2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2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In-band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ETU1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2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-12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solidFill>
                            <a:schemeClr val="tx1"/>
                          </a:solidFill>
                          <a:effectLst/>
                        </a:rPr>
                        <a:t>Non-anchor</a:t>
                      </a:r>
                      <a:endParaRPr lang="en-US" sz="18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Case2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Case3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3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Standalone/Guard-band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EPA5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1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-6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solidFill>
                            <a:schemeClr val="tx1"/>
                          </a:solidFill>
                          <a:effectLst/>
                        </a:rPr>
                        <a:t>Anchor</a:t>
                      </a:r>
                      <a:endParaRPr lang="en-US" sz="18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Case3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Case4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4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Standalone/Guard-band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ETU1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1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>
                          <a:effectLst/>
                        </a:rPr>
                        <a:t>-12</a:t>
                      </a:r>
                      <a:endParaRPr lang="en-US" sz="1800" baseline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solidFill>
                            <a:schemeClr val="tx1"/>
                          </a:solidFill>
                          <a:effectLst/>
                        </a:rPr>
                        <a:t>Non-anchor</a:t>
                      </a:r>
                      <a:endParaRPr lang="en-US" sz="18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Case4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aseline="0" dirty="0">
                          <a:effectLst/>
                        </a:rPr>
                        <a:t>Case5</a:t>
                      </a:r>
                      <a:endParaRPr lang="en-US" sz="1800" baseline="0" dirty="0">
                        <a:effectLst/>
                        <a:latin typeface="+mn-lt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212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channel naming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 a new naming specific to NB-</a:t>
            </a:r>
            <a:r>
              <a:rPr lang="en-US" dirty="0" err="1" smtClean="0"/>
              <a:t>IoT</a:t>
            </a:r>
            <a:r>
              <a:rPr lang="en-US" dirty="0" smtClean="0"/>
              <a:t> UE demodulation requirements: </a:t>
            </a:r>
            <a:r>
              <a:rPr lang="en-US" dirty="0" err="1" smtClean="0"/>
              <a:t>R.NB.xx</a:t>
            </a:r>
            <a:endParaRPr lang="en-US" dirty="0" smtClean="0"/>
          </a:p>
          <a:p>
            <a:pPr lvl="1"/>
            <a:r>
              <a:rPr lang="en-US" dirty="0" smtClean="0"/>
              <a:t>Example: R.NB.1 </a:t>
            </a:r>
          </a:p>
        </p:txBody>
      </p:sp>
    </p:spTree>
    <p:extLst>
      <p:ext uri="{BB962C8B-B14F-4D97-AF65-F5344CB8AC3E}">
        <p14:creationId xmlns:p14="http://schemas.microsoft.com/office/powerpoint/2010/main" val="2874425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432</Words>
  <Application>Microsoft Office PowerPoint</Application>
  <PresentationFormat>On-screen Show (4:3)</PresentationFormat>
  <Paragraphs>157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Way forward on NB-IoT UE demodulation requirements</vt:lpstr>
      <vt:lpstr> NPBCH demodulation requirements</vt:lpstr>
      <vt:lpstr>NPDCCH demodulation requirements</vt:lpstr>
      <vt:lpstr>NPDSCH demodulation requirements</vt:lpstr>
      <vt:lpstr>Test procedure for NPDCCH/NPDSCH tests</vt:lpstr>
      <vt:lpstr>Test procedure for NPDCCH tests</vt:lpstr>
      <vt:lpstr>Test procedure for NPDSCH tests</vt:lpstr>
      <vt:lpstr>Setup of anchor / non-anchor for NPDCCH/NPDSCH test</vt:lpstr>
      <vt:lpstr>Reference channel naming</vt:lpstr>
      <vt:lpstr>Channel estimation length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</cp:lastModifiedBy>
  <cp:revision>57</cp:revision>
  <dcterms:created xsi:type="dcterms:W3CDTF">2016-08-23T05:35:59Z</dcterms:created>
  <dcterms:modified xsi:type="dcterms:W3CDTF">2016-08-25T15:04:19Z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1471952431</vt:lpwstr>
  </property>
</Properties>
</file>