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8" r:id="rId3"/>
    <p:sldId id="259" r:id="rId4"/>
    <p:sldId id="260" r:id="rId5"/>
    <p:sldId id="257" r:id="rId6"/>
    <p:sldId id="263" r:id="rId7"/>
    <p:sldId id="264" r:id="rId8"/>
    <p:sldId id="265"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093" autoAdjust="0"/>
    <p:restoredTop sz="81439" autoAdjust="0"/>
  </p:normalViewPr>
  <p:slideViewPr>
    <p:cSldViewPr>
      <p:cViewPr>
        <p:scale>
          <a:sx n="60" d="100"/>
          <a:sy n="60" d="100"/>
        </p:scale>
        <p:origin x="-2592" y="-3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F6D2EC-163A-49F6-8177-C94F4A482FBA}" type="datetimeFigureOut">
              <a:rPr lang="en-GB" smtClean="0"/>
              <a:t>19/02/2016</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AAF090-0764-45F3-9366-EF679EFFA525}" type="slidenum">
              <a:rPr lang="en-GB" smtClean="0"/>
              <a:t>‹#›</a:t>
            </a:fld>
            <a:endParaRPr lang="en-GB"/>
          </a:p>
        </p:txBody>
      </p:sp>
    </p:spTree>
    <p:extLst>
      <p:ext uri="{BB962C8B-B14F-4D97-AF65-F5344CB8AC3E}">
        <p14:creationId xmlns:p14="http://schemas.microsoft.com/office/powerpoint/2010/main" val="8916301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5AAF090-0764-45F3-9366-EF679EFFA525}" type="slidenum">
              <a:rPr lang="en-GB" smtClean="0"/>
              <a:t>5</a:t>
            </a:fld>
            <a:endParaRPr lang="en-GB"/>
          </a:p>
        </p:txBody>
      </p:sp>
    </p:spTree>
    <p:extLst>
      <p:ext uri="{BB962C8B-B14F-4D97-AF65-F5344CB8AC3E}">
        <p14:creationId xmlns:p14="http://schemas.microsoft.com/office/powerpoint/2010/main" val="21208365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5AAF090-0764-45F3-9366-EF679EFFA525}" type="slidenum">
              <a:rPr lang="en-GB" smtClean="0"/>
              <a:t>6</a:t>
            </a:fld>
            <a:endParaRPr lang="en-GB"/>
          </a:p>
        </p:txBody>
      </p:sp>
    </p:spTree>
    <p:extLst>
      <p:ext uri="{BB962C8B-B14F-4D97-AF65-F5344CB8AC3E}">
        <p14:creationId xmlns:p14="http://schemas.microsoft.com/office/powerpoint/2010/main" val="11407332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96FC69F9-5987-48A2-BC85-4B53E3F840FC}" type="datetimeFigureOut">
              <a:rPr lang="en-GB" smtClean="0"/>
              <a:t>19/02/2016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27ADECE-DBB7-4AAF-877E-8D2A4B886841}" type="slidenum">
              <a:rPr lang="en-GB" smtClean="0"/>
              <a:t>‹#›</a:t>
            </a:fld>
            <a:endParaRPr lang="en-GB"/>
          </a:p>
        </p:txBody>
      </p:sp>
    </p:spTree>
    <p:extLst>
      <p:ext uri="{BB962C8B-B14F-4D97-AF65-F5344CB8AC3E}">
        <p14:creationId xmlns:p14="http://schemas.microsoft.com/office/powerpoint/2010/main" val="10789526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6FC69F9-5987-48A2-BC85-4B53E3F840FC}" type="datetimeFigureOut">
              <a:rPr lang="en-GB" smtClean="0"/>
              <a:t>19/02/2016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27ADECE-DBB7-4AAF-877E-8D2A4B886841}" type="slidenum">
              <a:rPr lang="en-GB" smtClean="0"/>
              <a:t>‹#›</a:t>
            </a:fld>
            <a:endParaRPr lang="en-GB"/>
          </a:p>
        </p:txBody>
      </p:sp>
    </p:spTree>
    <p:extLst>
      <p:ext uri="{BB962C8B-B14F-4D97-AF65-F5344CB8AC3E}">
        <p14:creationId xmlns:p14="http://schemas.microsoft.com/office/powerpoint/2010/main" val="35657423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6FC69F9-5987-48A2-BC85-4B53E3F840FC}" type="datetimeFigureOut">
              <a:rPr lang="en-GB" smtClean="0"/>
              <a:t>19/02/2016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27ADECE-DBB7-4AAF-877E-8D2A4B886841}" type="slidenum">
              <a:rPr lang="en-GB" smtClean="0"/>
              <a:t>‹#›</a:t>
            </a:fld>
            <a:endParaRPr lang="en-GB"/>
          </a:p>
        </p:txBody>
      </p:sp>
    </p:spTree>
    <p:extLst>
      <p:ext uri="{BB962C8B-B14F-4D97-AF65-F5344CB8AC3E}">
        <p14:creationId xmlns:p14="http://schemas.microsoft.com/office/powerpoint/2010/main" val="14879194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6FC69F9-5987-48A2-BC85-4B53E3F840FC}" type="datetimeFigureOut">
              <a:rPr lang="en-GB" smtClean="0"/>
              <a:t>19/02/2016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27ADECE-DBB7-4AAF-877E-8D2A4B886841}" type="slidenum">
              <a:rPr lang="en-GB" smtClean="0"/>
              <a:t>‹#›</a:t>
            </a:fld>
            <a:endParaRPr lang="en-GB"/>
          </a:p>
        </p:txBody>
      </p:sp>
    </p:spTree>
    <p:extLst>
      <p:ext uri="{BB962C8B-B14F-4D97-AF65-F5344CB8AC3E}">
        <p14:creationId xmlns:p14="http://schemas.microsoft.com/office/powerpoint/2010/main" val="1488725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FC69F9-5987-48A2-BC85-4B53E3F840FC}" type="datetimeFigureOut">
              <a:rPr lang="en-GB" smtClean="0"/>
              <a:t>19/02/2016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27ADECE-DBB7-4AAF-877E-8D2A4B886841}" type="slidenum">
              <a:rPr lang="en-GB" smtClean="0"/>
              <a:t>‹#›</a:t>
            </a:fld>
            <a:endParaRPr lang="en-GB"/>
          </a:p>
        </p:txBody>
      </p:sp>
    </p:spTree>
    <p:extLst>
      <p:ext uri="{BB962C8B-B14F-4D97-AF65-F5344CB8AC3E}">
        <p14:creationId xmlns:p14="http://schemas.microsoft.com/office/powerpoint/2010/main" val="36234794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96FC69F9-5987-48A2-BC85-4B53E3F840FC}" type="datetimeFigureOut">
              <a:rPr lang="en-GB" smtClean="0"/>
              <a:t>19/02/2016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27ADECE-DBB7-4AAF-877E-8D2A4B886841}" type="slidenum">
              <a:rPr lang="en-GB" smtClean="0"/>
              <a:t>‹#›</a:t>
            </a:fld>
            <a:endParaRPr lang="en-GB"/>
          </a:p>
        </p:txBody>
      </p:sp>
    </p:spTree>
    <p:extLst>
      <p:ext uri="{BB962C8B-B14F-4D97-AF65-F5344CB8AC3E}">
        <p14:creationId xmlns:p14="http://schemas.microsoft.com/office/powerpoint/2010/main" val="31845956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96FC69F9-5987-48A2-BC85-4B53E3F840FC}" type="datetimeFigureOut">
              <a:rPr lang="en-GB" smtClean="0"/>
              <a:t>19/02/2016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627ADECE-DBB7-4AAF-877E-8D2A4B886841}" type="slidenum">
              <a:rPr lang="en-GB" smtClean="0"/>
              <a:t>‹#›</a:t>
            </a:fld>
            <a:endParaRPr lang="en-GB"/>
          </a:p>
        </p:txBody>
      </p:sp>
    </p:spTree>
    <p:extLst>
      <p:ext uri="{BB962C8B-B14F-4D97-AF65-F5344CB8AC3E}">
        <p14:creationId xmlns:p14="http://schemas.microsoft.com/office/powerpoint/2010/main" val="13946913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96FC69F9-5987-48A2-BC85-4B53E3F840FC}" type="datetimeFigureOut">
              <a:rPr lang="en-GB" smtClean="0"/>
              <a:t>19/02/2016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27ADECE-DBB7-4AAF-877E-8D2A4B886841}" type="slidenum">
              <a:rPr lang="en-GB" smtClean="0"/>
              <a:t>‹#›</a:t>
            </a:fld>
            <a:endParaRPr lang="en-GB"/>
          </a:p>
        </p:txBody>
      </p:sp>
    </p:spTree>
    <p:extLst>
      <p:ext uri="{BB962C8B-B14F-4D97-AF65-F5344CB8AC3E}">
        <p14:creationId xmlns:p14="http://schemas.microsoft.com/office/powerpoint/2010/main" val="4907875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FC69F9-5987-48A2-BC85-4B53E3F840FC}" type="datetimeFigureOut">
              <a:rPr lang="en-GB" smtClean="0"/>
              <a:t>19/02/2016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27ADECE-DBB7-4AAF-877E-8D2A4B886841}" type="slidenum">
              <a:rPr lang="en-GB" smtClean="0"/>
              <a:t>‹#›</a:t>
            </a:fld>
            <a:endParaRPr lang="en-GB"/>
          </a:p>
        </p:txBody>
      </p:sp>
    </p:spTree>
    <p:extLst>
      <p:ext uri="{BB962C8B-B14F-4D97-AF65-F5344CB8AC3E}">
        <p14:creationId xmlns:p14="http://schemas.microsoft.com/office/powerpoint/2010/main" val="18386160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FC69F9-5987-48A2-BC85-4B53E3F840FC}" type="datetimeFigureOut">
              <a:rPr lang="en-GB" smtClean="0"/>
              <a:t>19/02/2016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27ADECE-DBB7-4AAF-877E-8D2A4B886841}" type="slidenum">
              <a:rPr lang="en-GB" smtClean="0"/>
              <a:t>‹#›</a:t>
            </a:fld>
            <a:endParaRPr lang="en-GB"/>
          </a:p>
        </p:txBody>
      </p:sp>
    </p:spTree>
    <p:extLst>
      <p:ext uri="{BB962C8B-B14F-4D97-AF65-F5344CB8AC3E}">
        <p14:creationId xmlns:p14="http://schemas.microsoft.com/office/powerpoint/2010/main" val="37118158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FC69F9-5987-48A2-BC85-4B53E3F840FC}" type="datetimeFigureOut">
              <a:rPr lang="en-GB" smtClean="0"/>
              <a:t>19/02/2016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27ADECE-DBB7-4AAF-877E-8D2A4B886841}" type="slidenum">
              <a:rPr lang="en-GB" smtClean="0"/>
              <a:t>‹#›</a:t>
            </a:fld>
            <a:endParaRPr lang="en-GB"/>
          </a:p>
        </p:txBody>
      </p:sp>
    </p:spTree>
    <p:extLst>
      <p:ext uri="{BB962C8B-B14F-4D97-AF65-F5344CB8AC3E}">
        <p14:creationId xmlns:p14="http://schemas.microsoft.com/office/powerpoint/2010/main" val="3696296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FC69F9-5987-48A2-BC85-4B53E3F840FC}" type="datetimeFigureOut">
              <a:rPr lang="en-GB" smtClean="0"/>
              <a:t>19/02/2016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7ADECE-DBB7-4AAF-877E-8D2A4B886841}" type="slidenum">
              <a:rPr lang="en-GB" smtClean="0"/>
              <a:t>‹#›</a:t>
            </a:fld>
            <a:endParaRPr lang="en-GB"/>
          </a:p>
        </p:txBody>
      </p:sp>
    </p:spTree>
    <p:extLst>
      <p:ext uri="{BB962C8B-B14F-4D97-AF65-F5344CB8AC3E}">
        <p14:creationId xmlns:p14="http://schemas.microsoft.com/office/powerpoint/2010/main" val="40101446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WF on MIMO OTA</a:t>
            </a:r>
            <a:endParaRPr lang="en-GB" dirty="0"/>
          </a:p>
        </p:txBody>
      </p:sp>
      <p:sp>
        <p:nvSpPr>
          <p:cNvPr id="3" name="Subtitle 2"/>
          <p:cNvSpPr>
            <a:spLocks noGrp="1"/>
          </p:cNvSpPr>
          <p:nvPr>
            <p:ph type="subTitle" idx="1"/>
          </p:nvPr>
        </p:nvSpPr>
        <p:spPr/>
        <p:txBody>
          <a:bodyPr>
            <a:normAutofit fontScale="85000" lnSpcReduction="20000"/>
          </a:bodyPr>
          <a:lstStyle/>
          <a:p>
            <a:r>
              <a:rPr lang="en-GB" dirty="0" smtClean="0">
                <a:solidFill>
                  <a:schemeClr val="tx1"/>
                </a:solidFill>
              </a:rPr>
              <a:t>Vodafone, AT&amp;T, Telecom Italia, NTT Docomo, SoftBank, Deutsche Telekom, TeliaSonera, Rogers Communications, T-Mobile USA, China Mobile, Sprint, Dish, Intel, </a:t>
            </a:r>
            <a:r>
              <a:rPr lang="en-GB" dirty="0" err="1" smtClean="0">
                <a:solidFill>
                  <a:schemeClr val="tx1"/>
                </a:solidFill>
              </a:rPr>
              <a:t>Mediatek</a:t>
            </a:r>
            <a:r>
              <a:rPr lang="en-GB" dirty="0" smtClean="0">
                <a:solidFill>
                  <a:schemeClr val="tx1"/>
                </a:solidFill>
              </a:rPr>
              <a:t>, SGS Wireless</a:t>
            </a:r>
            <a:endParaRPr lang="en-GB" dirty="0">
              <a:solidFill>
                <a:schemeClr val="tx1"/>
              </a:solidFill>
            </a:endParaRPr>
          </a:p>
        </p:txBody>
      </p:sp>
      <p:sp>
        <p:nvSpPr>
          <p:cNvPr id="4" name="正方形/長方形 3"/>
          <p:cNvSpPr>
            <a:spLocks noChangeArrowheads="1"/>
          </p:cNvSpPr>
          <p:nvPr/>
        </p:nvSpPr>
        <p:spPr bwMode="auto">
          <a:xfrm>
            <a:off x="684213" y="539750"/>
            <a:ext cx="77755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kumimoji="1"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kumimoji="1"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kumimoji="1"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MS PGothic" pitchFamily="34" charset="-128"/>
              </a:defRPr>
            </a:lvl9pPr>
          </a:lstStyle>
          <a:p>
            <a:pPr eaLnBrk="1">
              <a:spcBef>
                <a:spcPct val="0"/>
              </a:spcBef>
              <a:buFontTx/>
              <a:buNone/>
            </a:pPr>
            <a:r>
              <a:rPr lang="en-US" altLang="en-US" sz="1800" b="1" dirty="0" smtClean="0"/>
              <a:t>Malta, 15  </a:t>
            </a:r>
            <a:r>
              <a:rPr lang="en-US" altLang="en-US" sz="1800" b="1" dirty="0"/>
              <a:t>– </a:t>
            </a:r>
            <a:r>
              <a:rPr lang="en-US" altLang="en-US" sz="1800" b="1" dirty="0" smtClean="0"/>
              <a:t>19 Feb, 2016	</a:t>
            </a:r>
            <a:r>
              <a:rPr lang="en-US" altLang="en-US" sz="1800" b="1" dirty="0"/>
              <a:t>	</a:t>
            </a:r>
            <a:r>
              <a:rPr lang="en-US" altLang="en-US" sz="1800" b="1" dirty="0" smtClean="0"/>
              <a:t>		</a:t>
            </a:r>
            <a:r>
              <a:rPr lang="en-US" altLang="en-US" sz="1800" b="1" dirty="0"/>
              <a:t>	</a:t>
            </a:r>
            <a:r>
              <a:rPr lang="en-US" altLang="en-US" sz="1800" dirty="0" smtClean="0">
                <a:latin typeface="Arial" pitchFamily="34" charset="0"/>
              </a:rPr>
              <a:t>R4-161492</a:t>
            </a:r>
          </a:p>
          <a:p>
            <a:pPr eaLnBrk="1">
              <a:spcBef>
                <a:spcPct val="0"/>
              </a:spcBef>
              <a:buFontTx/>
              <a:buNone/>
            </a:pPr>
            <a:r>
              <a:rPr lang="en-US" altLang="en-US" sz="1800" dirty="0" smtClean="0">
                <a:latin typeface="Arial" pitchFamily="34" charset="0"/>
              </a:rPr>
              <a:t>Approval</a:t>
            </a:r>
            <a:endParaRPr lang="en-US" altLang="en-US" sz="1800" dirty="0"/>
          </a:p>
        </p:txBody>
      </p:sp>
    </p:spTree>
    <p:extLst>
      <p:ext uri="{BB962C8B-B14F-4D97-AF65-F5344CB8AC3E}">
        <p14:creationId xmlns:p14="http://schemas.microsoft.com/office/powerpoint/2010/main" val="33962388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 (1/3)</a:t>
            </a:r>
            <a:endParaRPr lang="en-GB" dirty="0"/>
          </a:p>
        </p:txBody>
      </p:sp>
      <p:sp>
        <p:nvSpPr>
          <p:cNvPr id="3" name="Content Placeholder 2"/>
          <p:cNvSpPr>
            <a:spLocks noGrp="1"/>
          </p:cNvSpPr>
          <p:nvPr>
            <p:ph idx="1"/>
          </p:nvPr>
        </p:nvSpPr>
        <p:spPr/>
        <p:txBody>
          <a:bodyPr>
            <a:normAutofit fontScale="55000" lnSpcReduction="20000"/>
          </a:bodyPr>
          <a:lstStyle/>
          <a:p>
            <a:r>
              <a:rPr lang="en-GB" dirty="0" smtClean="0"/>
              <a:t>MIMO OTA WI has evaluated the candidate methods towards concluding on whether harmonization is successful or not</a:t>
            </a:r>
          </a:p>
          <a:p>
            <a:r>
              <a:rPr lang="en-GB" dirty="0" smtClean="0"/>
              <a:t>Lab testing and associated analysis of results have been conducted considering 4 methodologies (RC, RC+CE, MPAC and RTS) where RC is Reverberation Chamber, RC+CE is Reverberation </a:t>
            </a:r>
            <a:r>
              <a:rPr lang="en-GB" dirty="0" err="1" smtClean="0"/>
              <a:t>Chamber+Channel</a:t>
            </a:r>
            <a:r>
              <a:rPr lang="en-GB" dirty="0" smtClean="0"/>
              <a:t> Emulator, MPAC is </a:t>
            </a:r>
            <a:r>
              <a:rPr lang="en-GB" dirty="0" err="1" smtClean="0"/>
              <a:t>MultiProbe</a:t>
            </a:r>
            <a:r>
              <a:rPr lang="en-GB" dirty="0" smtClean="0"/>
              <a:t> Anechoic Chamber and RTS is Radiated Two Stage</a:t>
            </a:r>
            <a:endParaRPr lang="en-GB" dirty="0"/>
          </a:p>
          <a:p>
            <a:r>
              <a:rPr lang="en-GB" dirty="0" smtClean="0"/>
              <a:t>Latest MIMO OTA WI has been extended several times from June’15, Sept’15, Dec’15 and Mar’16. And RAN4#78 is the last meeting where a decision on harmonization has to be made</a:t>
            </a:r>
          </a:p>
          <a:p>
            <a:r>
              <a:rPr lang="en-GB" dirty="0" smtClean="0"/>
              <a:t>Harmonization phase has completed with only 3 devices per channel model and band, and only 3 bands being considered</a:t>
            </a:r>
          </a:p>
          <a:p>
            <a:r>
              <a:rPr lang="en-GB" dirty="0" smtClean="0"/>
              <a:t>Additionally 4 more devices have been added in the last phase of harmonization for estimating “b”, which turned the group to recalculate harmonization</a:t>
            </a:r>
          </a:p>
          <a:p>
            <a:r>
              <a:rPr lang="en-GB" dirty="0" smtClean="0"/>
              <a:t>Residual errors have been only optimized for 70%, not 95%</a:t>
            </a:r>
          </a:p>
          <a:p>
            <a:r>
              <a:rPr lang="en-GB" dirty="0" smtClean="0"/>
              <a:t>RTS cannot test TDD devices as of today and requires support from UE side</a:t>
            </a:r>
            <a:endParaRPr lang="en-GB" dirty="0"/>
          </a:p>
        </p:txBody>
      </p:sp>
    </p:spTree>
    <p:extLst>
      <p:ext uri="{BB962C8B-B14F-4D97-AF65-F5344CB8AC3E}">
        <p14:creationId xmlns:p14="http://schemas.microsoft.com/office/powerpoint/2010/main" val="38469615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 (2/3)</a:t>
            </a:r>
            <a:endParaRPr lang="en-GB" dirty="0"/>
          </a:p>
        </p:txBody>
      </p:sp>
      <p:sp>
        <p:nvSpPr>
          <p:cNvPr id="3" name="Content Placeholder 2"/>
          <p:cNvSpPr>
            <a:spLocks noGrp="1"/>
          </p:cNvSpPr>
          <p:nvPr>
            <p:ph idx="1"/>
          </p:nvPr>
        </p:nvSpPr>
        <p:spPr/>
        <p:txBody>
          <a:bodyPr>
            <a:normAutofit/>
          </a:bodyPr>
          <a:lstStyle/>
          <a:p>
            <a:r>
              <a:rPr lang="en-GB" sz="2000" dirty="0" smtClean="0"/>
              <a:t>Harmonization cost has been calculated among the options for harmonization. Cost has been calculated as C=Max(h_B7,h_B13,h_B41)-</a:t>
            </a:r>
            <a:r>
              <a:rPr lang="en-GB" sz="2000" dirty="0" err="1" smtClean="0"/>
              <a:t>m_MPAC</a:t>
            </a:r>
            <a:endParaRPr lang="en-GB" sz="2000" dirty="0" smtClean="0"/>
          </a:p>
          <a:p>
            <a:r>
              <a:rPr lang="en-GB" sz="2000" dirty="0" err="1" smtClean="0"/>
              <a:t>Color</a:t>
            </a:r>
            <a:r>
              <a:rPr lang="en-GB" sz="2000" dirty="0" smtClean="0"/>
              <a:t> code has been applied (&lt;1dB</a:t>
            </a:r>
            <a:r>
              <a:rPr lang="en-GB" sz="2000" dirty="0" smtClean="0">
                <a:sym typeface="Wingdings" panose="05000000000000000000" pitchFamily="2" charset="2"/>
              </a:rPr>
              <a:t>green, &gt;=1dB&amp;&lt;2dByellow, &gt;=2dBred</a:t>
            </a:r>
            <a:r>
              <a:rPr lang="en-GB" sz="2000" dirty="0" smtClean="0"/>
              <a:t>) for visualization purposes</a:t>
            </a:r>
          </a:p>
          <a:p>
            <a:r>
              <a:rPr lang="en-GB" sz="2000" dirty="0" smtClean="0"/>
              <a:t>From this, Harmonization potential can be observed</a:t>
            </a:r>
          </a:p>
        </p:txBody>
      </p:sp>
      <p:graphicFrame>
        <p:nvGraphicFramePr>
          <p:cNvPr id="7" name="Table 6"/>
          <p:cNvGraphicFramePr>
            <a:graphicFrameLocks noGrp="1"/>
          </p:cNvGraphicFramePr>
          <p:nvPr>
            <p:extLst>
              <p:ext uri="{D42A27DB-BD31-4B8C-83A1-F6EECF244321}">
                <p14:modId xmlns:p14="http://schemas.microsoft.com/office/powerpoint/2010/main" val="1224550122"/>
              </p:ext>
            </p:extLst>
          </p:nvPr>
        </p:nvGraphicFramePr>
        <p:xfrm>
          <a:off x="1331640" y="4005064"/>
          <a:ext cx="5981699" cy="2286000"/>
        </p:xfrm>
        <a:graphic>
          <a:graphicData uri="http://schemas.openxmlformats.org/drawingml/2006/table">
            <a:tbl>
              <a:tblPr/>
              <a:tblGrid>
                <a:gridCol w="1738055"/>
                <a:gridCol w="773878"/>
                <a:gridCol w="941975"/>
                <a:gridCol w="773878"/>
                <a:gridCol w="735819"/>
                <a:gridCol w="1018094"/>
              </a:tblGrid>
              <a:tr h="381000">
                <a:tc>
                  <a:txBody>
                    <a:bodyPr/>
                    <a:lstStyle/>
                    <a:p>
                      <a:pPr algn="l" fontAlgn="b"/>
                      <a:r>
                        <a:rPr lang="en-GB" sz="1100" b="0" i="0" u="none" strike="noStrike" dirty="0">
                          <a:solidFill>
                            <a:srgbClr val="000000"/>
                          </a:solidFill>
                          <a:effectLst/>
                          <a:latin typeface="Calibri"/>
                        </a:rPr>
                        <a:t>Cost</a:t>
                      </a:r>
                    </a:p>
                  </a:txBody>
                  <a:tcPr marL="9525" marR="9525" marT="9525" marB="0" anchor="b">
                    <a:lnL>
                      <a:noFill/>
                    </a:lnL>
                    <a:lnR>
                      <a:noFill/>
                    </a:lnR>
                    <a:lnT>
                      <a:noFill/>
                    </a:lnT>
                    <a:lnB>
                      <a:noFill/>
                    </a:lnB>
                  </a:tcPr>
                </a:tc>
                <a:tc>
                  <a:txBody>
                    <a:bodyPr/>
                    <a:lstStyle/>
                    <a:p>
                      <a:pPr algn="l" fontAlgn="b"/>
                      <a:r>
                        <a:rPr lang="en-GB" sz="1100" b="0" i="0" u="none" strike="noStrike">
                          <a:solidFill>
                            <a:srgbClr val="000000"/>
                          </a:solidFill>
                          <a:effectLst/>
                          <a:latin typeface="Calibri"/>
                        </a:rPr>
                        <a:t>RC&amp;MPAC</a:t>
                      </a:r>
                    </a:p>
                  </a:txBody>
                  <a:tcPr marL="9525" marR="9525" marT="9525" marB="0" anchor="b">
                    <a:lnL>
                      <a:noFill/>
                    </a:lnL>
                    <a:lnR>
                      <a:noFill/>
                    </a:lnR>
                    <a:lnT>
                      <a:noFill/>
                    </a:lnT>
                    <a:lnB>
                      <a:noFill/>
                    </a:lnB>
                  </a:tcPr>
                </a:tc>
                <a:tc>
                  <a:txBody>
                    <a:bodyPr/>
                    <a:lstStyle/>
                    <a:p>
                      <a:pPr algn="l" fontAlgn="b"/>
                      <a:r>
                        <a:rPr lang="en-GB" sz="1100" b="0" i="0" u="none" strike="noStrike">
                          <a:solidFill>
                            <a:srgbClr val="000000"/>
                          </a:solidFill>
                          <a:effectLst/>
                          <a:latin typeface="Calibri"/>
                        </a:rPr>
                        <a:t>RC+CE&amp;MPAC</a:t>
                      </a:r>
                    </a:p>
                  </a:txBody>
                  <a:tcPr marL="9525" marR="9525" marT="9525" marB="0" anchor="b">
                    <a:lnL>
                      <a:noFill/>
                    </a:lnL>
                    <a:lnR>
                      <a:noFill/>
                    </a:lnR>
                    <a:lnT>
                      <a:noFill/>
                    </a:lnT>
                    <a:lnB>
                      <a:noFill/>
                    </a:lnB>
                  </a:tcPr>
                </a:tc>
                <a:tc>
                  <a:txBody>
                    <a:bodyPr/>
                    <a:lstStyle/>
                    <a:p>
                      <a:pPr algn="l" fontAlgn="b"/>
                      <a:r>
                        <a:rPr lang="en-GB" sz="1100" b="0" i="0" u="none" strike="noStrike">
                          <a:solidFill>
                            <a:srgbClr val="000000"/>
                          </a:solidFill>
                          <a:effectLst/>
                          <a:latin typeface="Calibri"/>
                        </a:rPr>
                        <a:t>RTS&amp;MPAC</a:t>
                      </a:r>
                    </a:p>
                  </a:txBody>
                  <a:tcPr marL="9525" marR="9525" marT="9525" marB="0" anchor="b">
                    <a:lnL>
                      <a:noFill/>
                    </a:lnL>
                    <a:lnR>
                      <a:noFill/>
                    </a:lnR>
                    <a:lnT>
                      <a:noFill/>
                    </a:lnT>
                    <a:lnB>
                      <a:noFill/>
                    </a:lnB>
                  </a:tcPr>
                </a:tc>
                <a:tc>
                  <a:txBody>
                    <a:bodyPr/>
                    <a:lstStyle/>
                    <a:p>
                      <a:pPr algn="l" fontAlgn="b"/>
                      <a:r>
                        <a:rPr lang="en-GB" sz="1100" b="0" i="0" u="none" strike="noStrike">
                          <a:solidFill>
                            <a:srgbClr val="000000"/>
                          </a:solidFill>
                          <a:effectLst/>
                          <a:latin typeface="Calibri"/>
                        </a:rPr>
                        <a:t>RC+CE&amp;RTS&amp;MPAC</a:t>
                      </a:r>
                    </a:p>
                  </a:txBody>
                  <a:tcPr marL="9525" marR="9525" marT="9525" marB="0" anchor="b">
                    <a:lnL>
                      <a:noFill/>
                    </a:lnL>
                    <a:lnR>
                      <a:noFill/>
                    </a:lnR>
                    <a:lnT>
                      <a:noFill/>
                    </a:lnT>
                    <a:lnB>
                      <a:noFill/>
                    </a:lnB>
                  </a:tcPr>
                </a:tc>
                <a:tc>
                  <a:txBody>
                    <a:bodyPr/>
                    <a:lstStyle/>
                    <a:p>
                      <a:pPr algn="l" fontAlgn="b"/>
                      <a:r>
                        <a:rPr lang="en-GB" sz="1100" b="0" i="0" u="none" strike="noStrike">
                          <a:solidFill>
                            <a:srgbClr val="000000"/>
                          </a:solidFill>
                          <a:effectLst/>
                          <a:latin typeface="Calibri"/>
                        </a:rPr>
                        <a:t>RC&amp;RC+CE&amp;RTS&amp;MPAC</a:t>
                      </a:r>
                    </a:p>
                  </a:txBody>
                  <a:tcPr marL="9525" marR="9525" marT="9525" marB="0" anchor="b">
                    <a:lnL>
                      <a:noFill/>
                    </a:lnL>
                    <a:lnR>
                      <a:noFill/>
                    </a:lnR>
                    <a:lnT>
                      <a:noFill/>
                    </a:lnT>
                    <a:lnB>
                      <a:noFill/>
                    </a:lnB>
                  </a:tcPr>
                </a:tc>
              </a:tr>
              <a:tr h="190500">
                <a:tc>
                  <a:txBody>
                    <a:bodyPr/>
                    <a:lstStyle/>
                    <a:p>
                      <a:pPr algn="l" fontAlgn="b"/>
                      <a:r>
                        <a:rPr lang="en-GB" sz="1100" b="0" i="0" u="none" strike="noStrike">
                          <a:solidFill>
                            <a:srgbClr val="000000"/>
                          </a:solidFill>
                          <a:effectLst/>
                          <a:latin typeface="Calibri"/>
                        </a:rPr>
                        <a:t>C</a:t>
                      </a:r>
                    </a:p>
                  </a:txBody>
                  <a:tcPr marL="9525" marR="9525" marT="9525" marB="0" anchor="b">
                    <a:lnL>
                      <a:noFill/>
                    </a:lnL>
                    <a:lnR>
                      <a:noFill/>
                    </a:lnR>
                    <a:lnT>
                      <a:noFill/>
                    </a:lnT>
                    <a:lnB>
                      <a:noFill/>
                    </a:lnB>
                  </a:tcPr>
                </a:tc>
                <a:tc>
                  <a:txBody>
                    <a:bodyPr/>
                    <a:lstStyle/>
                    <a:p>
                      <a:pPr algn="r" fontAlgn="b"/>
                      <a:r>
                        <a:rPr lang="en-GB" sz="1100" b="0" i="0" u="none" strike="noStrike">
                          <a:solidFill>
                            <a:srgbClr val="000000"/>
                          </a:solidFill>
                          <a:effectLst/>
                          <a:latin typeface="Calibri"/>
                        </a:rPr>
                        <a:t>1,6</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a:solidFill>
                            <a:srgbClr val="000000"/>
                          </a:solidFill>
                          <a:effectLst/>
                          <a:latin typeface="Calibri"/>
                        </a:rPr>
                        <a:t>1,6</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a:solidFill>
                            <a:srgbClr val="000000"/>
                          </a:solidFill>
                          <a:effectLst/>
                          <a:latin typeface="Calibri"/>
                        </a:rPr>
                        <a:t>0,5</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1,6</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a:solidFill>
                            <a:srgbClr val="000000"/>
                          </a:solidFill>
                          <a:effectLst/>
                          <a:latin typeface="Calibri"/>
                        </a:rPr>
                        <a:t>1,6</a:t>
                      </a:r>
                    </a:p>
                  </a:txBody>
                  <a:tcPr marL="9525" marR="9525" marT="9525" marB="0" anchor="b">
                    <a:lnL>
                      <a:noFill/>
                    </a:lnL>
                    <a:lnR>
                      <a:noFill/>
                    </a:lnR>
                    <a:lnT>
                      <a:noFill/>
                    </a:lnT>
                    <a:lnB>
                      <a:noFill/>
                    </a:lnB>
                    <a:solidFill>
                      <a:srgbClr val="FFFF00"/>
                    </a:solidFill>
                  </a:tcPr>
                </a:tc>
              </a:tr>
              <a:tr h="190500">
                <a:tc>
                  <a:txBody>
                    <a:bodyPr/>
                    <a:lstStyle/>
                    <a:p>
                      <a:pPr algn="l" fontAlgn="b"/>
                      <a:r>
                        <a:rPr lang="en-GB" sz="1100" b="0" i="0" u="none" strike="noStrike">
                          <a:solidFill>
                            <a:srgbClr val="000000"/>
                          </a:solidFill>
                          <a:effectLst/>
                          <a:latin typeface="Calibri"/>
                        </a:rPr>
                        <a:t>D</a:t>
                      </a:r>
                    </a:p>
                  </a:txBody>
                  <a:tcPr marL="9525" marR="9525" marT="9525" marB="0" anchor="b">
                    <a:lnL>
                      <a:noFill/>
                    </a:lnL>
                    <a:lnR>
                      <a:noFill/>
                    </a:lnR>
                    <a:lnT>
                      <a:noFill/>
                    </a:lnT>
                    <a:lnB>
                      <a:noFill/>
                    </a:lnB>
                  </a:tcPr>
                </a:tc>
                <a:tc>
                  <a:txBody>
                    <a:bodyPr/>
                    <a:lstStyle/>
                    <a:p>
                      <a:pPr algn="r" fontAlgn="b"/>
                      <a:r>
                        <a:rPr lang="en-GB" sz="1100" b="0" i="0" u="none" strike="noStrike">
                          <a:solidFill>
                            <a:srgbClr val="000000"/>
                          </a:solidFill>
                          <a:effectLst/>
                          <a:latin typeface="Calibri"/>
                        </a:rPr>
                        <a:t>1,8</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a:solidFill>
                            <a:srgbClr val="000000"/>
                          </a:solidFill>
                          <a:effectLst/>
                          <a:latin typeface="Calibri"/>
                        </a:rPr>
                        <a:t>1,8</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a:solidFill>
                            <a:srgbClr val="000000"/>
                          </a:solidFill>
                          <a:effectLst/>
                          <a:latin typeface="Calibri"/>
                        </a:rPr>
                        <a:t>0,7</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1,8</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a:solidFill>
                            <a:srgbClr val="000000"/>
                          </a:solidFill>
                          <a:effectLst/>
                          <a:latin typeface="Calibri"/>
                        </a:rPr>
                        <a:t>1,9</a:t>
                      </a:r>
                    </a:p>
                  </a:txBody>
                  <a:tcPr marL="9525" marR="9525" marT="9525" marB="0" anchor="b">
                    <a:lnL>
                      <a:noFill/>
                    </a:lnL>
                    <a:lnR>
                      <a:noFill/>
                    </a:lnR>
                    <a:lnT>
                      <a:noFill/>
                    </a:lnT>
                    <a:lnB>
                      <a:noFill/>
                    </a:lnB>
                    <a:solidFill>
                      <a:srgbClr val="FFFF00"/>
                    </a:solidFill>
                  </a:tcPr>
                </a:tc>
              </a:tr>
              <a:tr h="190500">
                <a:tc>
                  <a:txBody>
                    <a:bodyPr/>
                    <a:lstStyle/>
                    <a:p>
                      <a:pPr algn="l" fontAlgn="b"/>
                      <a:r>
                        <a:rPr lang="en-GB" sz="1100" b="0" i="0" u="none" strike="noStrike">
                          <a:solidFill>
                            <a:srgbClr val="000000"/>
                          </a:solidFill>
                          <a:effectLst/>
                          <a:latin typeface="Calibri"/>
                        </a:rPr>
                        <a:t>G (3 orientations)</a:t>
                      </a:r>
                    </a:p>
                  </a:txBody>
                  <a:tcPr marL="9525" marR="9525" marT="9525" marB="0" anchor="b">
                    <a:lnL>
                      <a:noFill/>
                    </a:lnL>
                    <a:lnR>
                      <a:noFill/>
                    </a:lnR>
                    <a:lnT>
                      <a:noFill/>
                    </a:lnT>
                    <a:lnB>
                      <a:noFill/>
                    </a:lnB>
                  </a:tcPr>
                </a:tc>
                <a:tc>
                  <a:txBody>
                    <a:bodyPr/>
                    <a:lstStyle/>
                    <a:p>
                      <a:pPr algn="r" fontAlgn="b"/>
                      <a:r>
                        <a:rPr lang="en-GB" sz="1100" b="0" i="0" u="none" strike="noStrike" dirty="0">
                          <a:solidFill>
                            <a:srgbClr val="000000"/>
                          </a:solidFill>
                          <a:effectLst/>
                          <a:latin typeface="Calibri"/>
                        </a:rPr>
                        <a:t>4,5</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a:solidFill>
                            <a:srgbClr val="000000"/>
                          </a:solidFill>
                          <a:effectLst/>
                          <a:latin typeface="Calibri"/>
                        </a:rPr>
                        <a:t>2,0</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a:solidFill>
                            <a:srgbClr val="000000"/>
                          </a:solidFill>
                          <a:effectLst/>
                          <a:latin typeface="Calibri"/>
                        </a:rPr>
                        <a:t>1,0</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dirty="0">
                          <a:solidFill>
                            <a:srgbClr val="000000"/>
                          </a:solidFill>
                          <a:effectLst/>
                          <a:latin typeface="Calibri"/>
                        </a:rPr>
                        <a:t>2,0</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a:solidFill>
                            <a:srgbClr val="000000"/>
                          </a:solidFill>
                          <a:effectLst/>
                          <a:latin typeface="Calibri"/>
                        </a:rPr>
                        <a:t>4,5</a:t>
                      </a:r>
                    </a:p>
                  </a:txBody>
                  <a:tcPr marL="9525" marR="9525" marT="9525" marB="0" anchor="b">
                    <a:lnL>
                      <a:noFill/>
                    </a:lnL>
                    <a:lnR>
                      <a:noFill/>
                    </a:lnR>
                    <a:lnT>
                      <a:noFill/>
                    </a:lnT>
                    <a:lnB>
                      <a:noFill/>
                    </a:lnB>
                    <a:solidFill>
                      <a:srgbClr val="FF0000"/>
                    </a:solidFill>
                  </a:tcPr>
                </a:tc>
              </a:tr>
              <a:tr h="190500">
                <a:tc>
                  <a:txBody>
                    <a:bodyPr/>
                    <a:lstStyle/>
                    <a:p>
                      <a:pPr algn="l" fontAlgn="b"/>
                      <a:r>
                        <a:rPr lang="fr-FR" sz="1100" b="0" i="0" u="none" strike="noStrike">
                          <a:solidFill>
                            <a:srgbClr val="000000"/>
                          </a:solidFill>
                          <a:effectLst/>
                          <a:latin typeface="Calibri"/>
                        </a:rPr>
                        <a:t>G (2 orientations- P45, L45)</a:t>
                      </a:r>
                    </a:p>
                  </a:txBody>
                  <a:tcPr marL="9525" marR="9525" marT="9525" marB="0" anchor="b">
                    <a:lnL>
                      <a:noFill/>
                    </a:lnL>
                    <a:lnR>
                      <a:noFill/>
                    </a:lnR>
                    <a:lnT>
                      <a:noFill/>
                    </a:lnT>
                    <a:lnB>
                      <a:noFill/>
                    </a:lnB>
                  </a:tcPr>
                </a:tc>
                <a:tc>
                  <a:txBody>
                    <a:bodyPr/>
                    <a:lstStyle/>
                    <a:p>
                      <a:pPr algn="r" fontAlgn="b"/>
                      <a:r>
                        <a:rPr lang="en-GB" sz="1100" b="0" i="0" u="none" strike="noStrike" dirty="0">
                          <a:solidFill>
                            <a:srgbClr val="000000"/>
                          </a:solidFill>
                          <a:effectLst/>
                          <a:latin typeface="Calibri"/>
                        </a:rPr>
                        <a:t>4,9</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dirty="0">
                          <a:solidFill>
                            <a:srgbClr val="000000"/>
                          </a:solidFill>
                          <a:effectLst/>
                          <a:latin typeface="Calibri"/>
                        </a:rPr>
                        <a:t>2,3</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a:solidFill>
                            <a:srgbClr val="000000"/>
                          </a:solidFill>
                          <a:effectLst/>
                          <a:latin typeface="Calibri"/>
                        </a:rPr>
                        <a:t>1,2</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dirty="0">
                          <a:solidFill>
                            <a:srgbClr val="000000"/>
                          </a:solidFill>
                          <a:effectLst/>
                          <a:latin typeface="Calibri"/>
                        </a:rPr>
                        <a:t>2,3</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a:solidFill>
                            <a:srgbClr val="000000"/>
                          </a:solidFill>
                          <a:effectLst/>
                          <a:latin typeface="Calibri"/>
                        </a:rPr>
                        <a:t>4,9</a:t>
                      </a:r>
                    </a:p>
                  </a:txBody>
                  <a:tcPr marL="9525" marR="9525" marT="9525" marB="0" anchor="b">
                    <a:lnL>
                      <a:noFill/>
                    </a:lnL>
                    <a:lnR>
                      <a:noFill/>
                    </a:lnR>
                    <a:lnT>
                      <a:noFill/>
                    </a:lnT>
                    <a:lnB>
                      <a:noFill/>
                    </a:lnB>
                    <a:solidFill>
                      <a:srgbClr val="FF0000"/>
                    </a:solidFill>
                  </a:tcPr>
                </a:tc>
              </a:tr>
              <a:tr h="381000">
                <a:tc>
                  <a:txBody>
                    <a:bodyPr/>
                    <a:lstStyle/>
                    <a:p>
                      <a:pPr algn="l" fontAlgn="b"/>
                      <a:r>
                        <a:rPr lang="en-GB" sz="1100" b="0" i="0" u="none" strike="noStrike">
                          <a:solidFill>
                            <a:srgbClr val="000000"/>
                          </a:solidFill>
                          <a:effectLst/>
                          <a:latin typeface="Calibri"/>
                        </a:rPr>
                        <a:t>G (1 orientation, all 3 combinations)</a:t>
                      </a:r>
                    </a:p>
                  </a:txBody>
                  <a:tcPr marL="9525" marR="9525" marT="9525" marB="0" anchor="b">
                    <a:lnL>
                      <a:noFill/>
                    </a:lnL>
                    <a:lnR>
                      <a:noFill/>
                    </a:lnR>
                    <a:lnT>
                      <a:noFill/>
                    </a:lnT>
                    <a:lnB>
                      <a:noFill/>
                    </a:lnB>
                  </a:tcPr>
                </a:tc>
                <a:tc>
                  <a:txBody>
                    <a:bodyPr/>
                    <a:lstStyle/>
                    <a:p>
                      <a:pPr algn="r" fontAlgn="b"/>
                      <a:r>
                        <a:rPr lang="en-GB" sz="1100" b="0" i="0" u="none" strike="noStrike" dirty="0">
                          <a:solidFill>
                            <a:srgbClr val="000000"/>
                          </a:solidFill>
                          <a:effectLst/>
                          <a:latin typeface="Calibri"/>
                        </a:rPr>
                        <a:t>5,5</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dirty="0">
                          <a:solidFill>
                            <a:srgbClr val="000000"/>
                          </a:solidFill>
                          <a:effectLst/>
                          <a:latin typeface="Calibri"/>
                        </a:rPr>
                        <a:t>3,2</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dirty="0">
                          <a:solidFill>
                            <a:srgbClr val="000000"/>
                          </a:solidFill>
                          <a:effectLst/>
                          <a:latin typeface="Calibri"/>
                        </a:rPr>
                        <a:t>2,3</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dirty="0">
                          <a:solidFill>
                            <a:srgbClr val="000000"/>
                          </a:solidFill>
                          <a:effectLst/>
                          <a:latin typeface="Calibri"/>
                        </a:rPr>
                        <a:t>4,0</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dirty="0">
                          <a:solidFill>
                            <a:srgbClr val="000000"/>
                          </a:solidFill>
                          <a:effectLst/>
                          <a:latin typeface="Calibri"/>
                        </a:rPr>
                        <a:t>6,6</a:t>
                      </a:r>
                    </a:p>
                  </a:txBody>
                  <a:tcPr marL="9525" marR="9525" marT="9525" marB="0" anchor="b">
                    <a:lnL>
                      <a:noFill/>
                    </a:lnL>
                    <a:lnR>
                      <a:noFill/>
                    </a:lnR>
                    <a:lnT>
                      <a:noFill/>
                    </a:lnT>
                    <a:lnB>
                      <a:noFill/>
                    </a:lnB>
                    <a:solidFill>
                      <a:srgbClr val="FF0000"/>
                    </a:solidFill>
                  </a:tcPr>
                </a:tc>
              </a:tr>
              <a:tr h="190500">
                <a:tc>
                  <a:txBody>
                    <a:bodyPr/>
                    <a:lstStyle/>
                    <a:p>
                      <a:pPr algn="l" fontAlgn="b"/>
                      <a:r>
                        <a:rPr lang="en-GB" sz="1100" b="0" i="0" u="none" strike="noStrike">
                          <a:solidFill>
                            <a:srgbClr val="000000"/>
                          </a:solidFill>
                          <a:effectLst/>
                          <a:latin typeface="Calibri"/>
                        </a:rPr>
                        <a:t>H (3 orientations)</a:t>
                      </a:r>
                    </a:p>
                  </a:txBody>
                  <a:tcPr marL="9525" marR="9525" marT="9525" marB="0" anchor="b">
                    <a:lnL>
                      <a:noFill/>
                    </a:lnL>
                    <a:lnR>
                      <a:noFill/>
                    </a:lnR>
                    <a:lnT>
                      <a:noFill/>
                    </a:lnT>
                    <a:lnB>
                      <a:noFill/>
                    </a:lnB>
                  </a:tcPr>
                </a:tc>
                <a:tc>
                  <a:txBody>
                    <a:bodyPr/>
                    <a:lstStyle/>
                    <a:p>
                      <a:pPr algn="r" fontAlgn="b"/>
                      <a:r>
                        <a:rPr lang="en-GB" sz="1100" b="0" i="0" u="none" strike="noStrike">
                          <a:solidFill>
                            <a:srgbClr val="000000"/>
                          </a:solidFill>
                          <a:effectLst/>
                          <a:latin typeface="Calibri"/>
                        </a:rPr>
                        <a:t>4,4</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dirty="0">
                          <a:solidFill>
                            <a:srgbClr val="000000"/>
                          </a:solidFill>
                          <a:effectLst/>
                          <a:latin typeface="Calibri"/>
                        </a:rPr>
                        <a:t>2,0</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a:solidFill>
                            <a:srgbClr val="000000"/>
                          </a:solidFill>
                          <a:effectLst/>
                          <a:latin typeface="Calibri"/>
                        </a:rPr>
                        <a:t>1,2</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dirty="0">
                          <a:solidFill>
                            <a:srgbClr val="000000"/>
                          </a:solidFill>
                          <a:effectLst/>
                          <a:latin typeface="Calibri"/>
                        </a:rPr>
                        <a:t>2,0</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a:solidFill>
                            <a:srgbClr val="000000"/>
                          </a:solidFill>
                          <a:effectLst/>
                          <a:latin typeface="Calibri"/>
                        </a:rPr>
                        <a:t>4,4</a:t>
                      </a:r>
                    </a:p>
                  </a:txBody>
                  <a:tcPr marL="9525" marR="9525" marT="9525" marB="0" anchor="b">
                    <a:lnL>
                      <a:noFill/>
                    </a:lnL>
                    <a:lnR>
                      <a:noFill/>
                    </a:lnR>
                    <a:lnT>
                      <a:noFill/>
                    </a:lnT>
                    <a:lnB>
                      <a:noFill/>
                    </a:lnB>
                    <a:solidFill>
                      <a:srgbClr val="FF0000"/>
                    </a:solidFill>
                  </a:tcPr>
                </a:tc>
              </a:tr>
              <a:tr h="190500">
                <a:tc>
                  <a:txBody>
                    <a:bodyPr/>
                    <a:lstStyle/>
                    <a:p>
                      <a:pPr algn="l" fontAlgn="b"/>
                      <a:r>
                        <a:rPr lang="en-GB" sz="1100" b="0" i="0" u="none" strike="noStrike">
                          <a:solidFill>
                            <a:srgbClr val="000000"/>
                          </a:solidFill>
                          <a:effectLst/>
                          <a:latin typeface="Calibri"/>
                        </a:rPr>
                        <a:t>I</a:t>
                      </a:r>
                    </a:p>
                  </a:txBody>
                  <a:tcPr marL="9525" marR="9525" marT="9525" marB="0" anchor="b">
                    <a:lnL>
                      <a:noFill/>
                    </a:lnL>
                    <a:lnR>
                      <a:noFill/>
                    </a:lnR>
                    <a:lnT>
                      <a:noFill/>
                    </a:lnT>
                    <a:lnB>
                      <a:noFill/>
                    </a:lnB>
                  </a:tcPr>
                </a:tc>
                <a:tc>
                  <a:txBody>
                    <a:bodyPr/>
                    <a:lstStyle/>
                    <a:p>
                      <a:pPr algn="r" fontAlgn="b"/>
                      <a:r>
                        <a:rPr lang="en-GB" sz="1100" b="0" i="0" u="none" strike="noStrike" dirty="0">
                          <a:solidFill>
                            <a:srgbClr val="000000"/>
                          </a:solidFill>
                          <a:effectLst/>
                          <a:latin typeface="Calibri"/>
                        </a:rPr>
                        <a:t>2,0</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a:solidFill>
                            <a:srgbClr val="000000"/>
                          </a:solidFill>
                          <a:effectLst/>
                          <a:latin typeface="Calibri"/>
                        </a:rPr>
                        <a:t>1,8</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a:solidFill>
                            <a:srgbClr val="000000"/>
                          </a:solidFill>
                          <a:effectLst/>
                          <a:latin typeface="Calibri"/>
                        </a:rPr>
                        <a:t>1,0</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a:solidFill>
                            <a:srgbClr val="000000"/>
                          </a:solidFill>
                          <a:effectLst/>
                          <a:latin typeface="Calibri"/>
                        </a:rPr>
                        <a:t>1,8</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a:solidFill>
                            <a:srgbClr val="000000"/>
                          </a:solidFill>
                          <a:effectLst/>
                          <a:latin typeface="Calibri"/>
                        </a:rPr>
                        <a:t>2,0</a:t>
                      </a:r>
                    </a:p>
                  </a:txBody>
                  <a:tcPr marL="9525" marR="9525" marT="9525" marB="0" anchor="b">
                    <a:lnL>
                      <a:noFill/>
                    </a:lnL>
                    <a:lnR>
                      <a:noFill/>
                    </a:lnR>
                    <a:lnT>
                      <a:noFill/>
                    </a:lnT>
                    <a:lnB>
                      <a:noFill/>
                    </a:lnB>
                    <a:solidFill>
                      <a:srgbClr val="FF0000"/>
                    </a:solidFill>
                  </a:tcPr>
                </a:tc>
              </a:tr>
              <a:tr h="190500">
                <a:tc>
                  <a:txBody>
                    <a:bodyPr/>
                    <a:lstStyle/>
                    <a:p>
                      <a:pPr algn="l" fontAlgn="b"/>
                      <a:r>
                        <a:rPr lang="en-GB" sz="1100" b="0" i="0" u="none" strike="noStrike">
                          <a:solidFill>
                            <a:srgbClr val="000000"/>
                          </a:solidFill>
                          <a:effectLst/>
                          <a:latin typeface="Calibri"/>
                        </a:rPr>
                        <a:t>J</a:t>
                      </a:r>
                    </a:p>
                  </a:txBody>
                  <a:tcPr marL="9525" marR="9525" marT="9525" marB="0" anchor="b">
                    <a:lnL>
                      <a:noFill/>
                    </a:lnL>
                    <a:lnR>
                      <a:noFill/>
                    </a:lnR>
                    <a:lnT>
                      <a:noFill/>
                    </a:lnT>
                    <a:lnB>
                      <a:noFill/>
                    </a:lnB>
                  </a:tcPr>
                </a:tc>
                <a:tc>
                  <a:txBody>
                    <a:bodyPr/>
                    <a:lstStyle/>
                    <a:p>
                      <a:pPr algn="r" fontAlgn="b"/>
                      <a:r>
                        <a:rPr lang="en-GB" sz="1100" b="0" i="0" u="none" strike="noStrike">
                          <a:solidFill>
                            <a:srgbClr val="000000"/>
                          </a:solidFill>
                          <a:effectLst/>
                          <a:latin typeface="Calibri"/>
                        </a:rPr>
                        <a:t>1,9</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a:solidFill>
                            <a:srgbClr val="000000"/>
                          </a:solidFill>
                          <a:effectLst/>
                          <a:latin typeface="Calibri"/>
                        </a:rPr>
                        <a:t>1,9</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a:solidFill>
                            <a:srgbClr val="000000"/>
                          </a:solidFill>
                          <a:effectLst/>
                          <a:latin typeface="Calibri"/>
                        </a:rPr>
                        <a:t>1,2</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a:solidFill>
                            <a:srgbClr val="000000"/>
                          </a:solidFill>
                          <a:effectLst/>
                          <a:latin typeface="Calibri"/>
                        </a:rPr>
                        <a:t>1,9</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a:solidFill>
                            <a:srgbClr val="000000"/>
                          </a:solidFill>
                          <a:effectLst/>
                          <a:latin typeface="Calibri"/>
                        </a:rPr>
                        <a:t>1,9</a:t>
                      </a:r>
                    </a:p>
                  </a:txBody>
                  <a:tcPr marL="9525" marR="9525" marT="9525" marB="0" anchor="b">
                    <a:lnL>
                      <a:noFill/>
                    </a:lnL>
                    <a:lnR>
                      <a:noFill/>
                    </a:lnR>
                    <a:lnT>
                      <a:noFill/>
                    </a:lnT>
                    <a:lnB>
                      <a:noFill/>
                    </a:lnB>
                    <a:solidFill>
                      <a:srgbClr val="FFFF00"/>
                    </a:solidFill>
                  </a:tcPr>
                </a:tc>
              </a:tr>
              <a:tr h="190500">
                <a:tc>
                  <a:txBody>
                    <a:bodyPr/>
                    <a:lstStyle/>
                    <a:p>
                      <a:pPr algn="l" fontAlgn="b"/>
                      <a:endParaRPr lang="en-GB" sz="1100" b="0" i="0" u="none" strike="noStrike">
                        <a:solidFill>
                          <a:srgbClr val="000000"/>
                        </a:solidFill>
                        <a:effectLst/>
                        <a:latin typeface="Calibri"/>
                      </a:endParaRPr>
                    </a:p>
                  </a:txBody>
                  <a:tcPr marL="9525" marR="9525" marT="9525" marB="0" anchor="b">
                    <a:lnL>
                      <a:noFill/>
                    </a:lnL>
                    <a:lnR>
                      <a:noFill/>
                    </a:lnR>
                    <a:lnT>
                      <a:noFill/>
                    </a:lnT>
                    <a:lnB>
                      <a:noFill/>
                    </a:lnB>
                  </a:tcPr>
                </a:tc>
                <a:tc gridSpan="5">
                  <a:txBody>
                    <a:bodyPr/>
                    <a:lstStyle/>
                    <a:p>
                      <a:pPr algn="l" fontAlgn="b"/>
                      <a:r>
                        <a:rPr lang="en-GB" sz="1100" b="0" i="0" u="none" strike="noStrike" dirty="0">
                          <a:solidFill>
                            <a:srgbClr val="000000"/>
                          </a:solidFill>
                          <a:effectLst/>
                          <a:latin typeface="Calibri"/>
                        </a:rPr>
                        <a:t>note: RTS cannot test TDD (as of today) and requires UE support</a:t>
                      </a:r>
                    </a:p>
                  </a:txBody>
                  <a:tcPr marL="9525" marR="9525" marT="9525" marB="0" anchor="b">
                    <a:lnL>
                      <a:noFill/>
                    </a:lnL>
                    <a:lnR>
                      <a:noFill/>
                    </a:lnR>
                    <a:lnT>
                      <a:noFill/>
                    </a:lnT>
                    <a:lnB>
                      <a:noFill/>
                    </a:lnB>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r>
            </a:tbl>
          </a:graphicData>
        </a:graphic>
      </p:graphicFrame>
    </p:spTree>
    <p:extLst>
      <p:ext uri="{BB962C8B-B14F-4D97-AF65-F5344CB8AC3E}">
        <p14:creationId xmlns:p14="http://schemas.microsoft.com/office/powerpoint/2010/main" val="41315128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 (3/3)</a:t>
            </a:r>
            <a:endParaRPr lang="en-GB" dirty="0"/>
          </a:p>
        </p:txBody>
      </p:sp>
      <p:sp>
        <p:nvSpPr>
          <p:cNvPr id="3" name="Content Placeholder 2"/>
          <p:cNvSpPr>
            <a:spLocks noGrp="1"/>
          </p:cNvSpPr>
          <p:nvPr>
            <p:ph idx="1"/>
          </p:nvPr>
        </p:nvSpPr>
        <p:spPr/>
        <p:txBody>
          <a:bodyPr>
            <a:normAutofit/>
          </a:bodyPr>
          <a:lstStyle/>
          <a:p>
            <a:r>
              <a:rPr lang="en-GB" sz="2000" dirty="0"/>
              <a:t>Additionally, as offsets were optimized for 70%, check is made at 95% to see if residuals (“r”) increase or </a:t>
            </a:r>
            <a:r>
              <a:rPr lang="en-GB" sz="2000" dirty="0" smtClean="0"/>
              <a:t>not</a:t>
            </a:r>
          </a:p>
          <a:p>
            <a:r>
              <a:rPr lang="en-GB" sz="2000" dirty="0" smtClean="0"/>
              <a:t>This check is made so that we make sure that harmonization also holds for 95% throughput KPI</a:t>
            </a:r>
          </a:p>
          <a:p>
            <a:r>
              <a:rPr lang="en-GB" sz="2000" dirty="0" smtClean="0"/>
              <a:t>Colour code applied here is: (&lt;0.5</a:t>
            </a:r>
            <a:r>
              <a:rPr lang="en-GB" sz="2000" dirty="0" smtClean="0">
                <a:sym typeface="Wingdings" panose="05000000000000000000" pitchFamily="2" charset="2"/>
              </a:rPr>
              <a:t>green, &gt;=0.5 red) for visualization purposes</a:t>
            </a:r>
          </a:p>
          <a:p>
            <a:r>
              <a:rPr lang="en-GB" sz="2000" dirty="0" smtClean="0">
                <a:sym typeface="Wingdings" panose="05000000000000000000" pitchFamily="2" charset="2"/>
              </a:rPr>
              <a:t>Note again RTS cannot test TDD band (as of today) and so Band 41 check could not be performed (yet marked green)</a:t>
            </a:r>
            <a:endParaRPr lang="en-GB" sz="2000" dirty="0"/>
          </a:p>
          <a:p>
            <a:endParaRPr lang="en-GB" sz="2000" dirty="0"/>
          </a:p>
        </p:txBody>
      </p:sp>
      <p:graphicFrame>
        <p:nvGraphicFramePr>
          <p:cNvPr id="5" name="Table 4"/>
          <p:cNvGraphicFramePr>
            <a:graphicFrameLocks noGrp="1"/>
          </p:cNvGraphicFramePr>
          <p:nvPr>
            <p:extLst>
              <p:ext uri="{D42A27DB-BD31-4B8C-83A1-F6EECF244321}">
                <p14:modId xmlns:p14="http://schemas.microsoft.com/office/powerpoint/2010/main" val="1085879484"/>
              </p:ext>
            </p:extLst>
          </p:nvPr>
        </p:nvGraphicFramePr>
        <p:xfrm>
          <a:off x="1475656" y="4509120"/>
          <a:ext cx="5981699" cy="1714500"/>
        </p:xfrm>
        <a:graphic>
          <a:graphicData uri="http://schemas.openxmlformats.org/drawingml/2006/table">
            <a:tbl>
              <a:tblPr/>
              <a:tblGrid>
                <a:gridCol w="1738055"/>
                <a:gridCol w="773878"/>
                <a:gridCol w="941975"/>
                <a:gridCol w="773878"/>
                <a:gridCol w="735819"/>
                <a:gridCol w="1018094"/>
              </a:tblGrid>
              <a:tr h="381000">
                <a:tc>
                  <a:txBody>
                    <a:bodyPr/>
                    <a:lstStyle/>
                    <a:p>
                      <a:pPr algn="l" fontAlgn="b"/>
                      <a:r>
                        <a:rPr lang="en-GB" sz="1100" b="0" i="0" u="none" strike="noStrike">
                          <a:solidFill>
                            <a:srgbClr val="000000"/>
                          </a:solidFill>
                          <a:effectLst/>
                          <a:latin typeface="Calibri"/>
                        </a:rPr>
                        <a:t>check 70%&amp;95%</a:t>
                      </a:r>
                    </a:p>
                  </a:txBody>
                  <a:tcPr marL="9525" marR="9525" marT="9525" marB="0" anchor="b">
                    <a:lnL>
                      <a:noFill/>
                    </a:lnL>
                    <a:lnR>
                      <a:noFill/>
                    </a:lnR>
                    <a:lnT>
                      <a:noFill/>
                    </a:lnT>
                    <a:lnB>
                      <a:noFill/>
                    </a:lnB>
                  </a:tcPr>
                </a:tc>
                <a:tc>
                  <a:txBody>
                    <a:bodyPr/>
                    <a:lstStyle/>
                    <a:p>
                      <a:pPr algn="l" fontAlgn="b"/>
                      <a:r>
                        <a:rPr lang="en-GB" sz="1100" b="0" i="0" u="none" strike="noStrike">
                          <a:solidFill>
                            <a:srgbClr val="000000"/>
                          </a:solidFill>
                          <a:effectLst/>
                          <a:latin typeface="Calibri"/>
                        </a:rPr>
                        <a:t>RC&amp;MPAC</a:t>
                      </a:r>
                    </a:p>
                  </a:txBody>
                  <a:tcPr marL="9525" marR="9525" marT="9525" marB="0" anchor="b">
                    <a:lnL>
                      <a:noFill/>
                    </a:lnL>
                    <a:lnR>
                      <a:noFill/>
                    </a:lnR>
                    <a:lnT>
                      <a:noFill/>
                    </a:lnT>
                    <a:lnB>
                      <a:noFill/>
                    </a:lnB>
                  </a:tcPr>
                </a:tc>
                <a:tc>
                  <a:txBody>
                    <a:bodyPr/>
                    <a:lstStyle/>
                    <a:p>
                      <a:pPr algn="l" fontAlgn="b"/>
                      <a:r>
                        <a:rPr lang="en-GB" sz="1100" b="0" i="0" u="none" strike="noStrike">
                          <a:solidFill>
                            <a:srgbClr val="000000"/>
                          </a:solidFill>
                          <a:effectLst/>
                          <a:latin typeface="Calibri"/>
                        </a:rPr>
                        <a:t>RC+CE&amp;MPAC</a:t>
                      </a:r>
                    </a:p>
                  </a:txBody>
                  <a:tcPr marL="9525" marR="9525" marT="9525" marB="0" anchor="b">
                    <a:lnL>
                      <a:noFill/>
                    </a:lnL>
                    <a:lnR>
                      <a:noFill/>
                    </a:lnR>
                    <a:lnT>
                      <a:noFill/>
                    </a:lnT>
                    <a:lnB>
                      <a:noFill/>
                    </a:lnB>
                  </a:tcPr>
                </a:tc>
                <a:tc>
                  <a:txBody>
                    <a:bodyPr/>
                    <a:lstStyle/>
                    <a:p>
                      <a:pPr algn="l" fontAlgn="b"/>
                      <a:r>
                        <a:rPr lang="en-GB" sz="1100" b="0" i="0" u="none" strike="noStrike">
                          <a:solidFill>
                            <a:srgbClr val="000000"/>
                          </a:solidFill>
                          <a:effectLst/>
                          <a:latin typeface="Calibri"/>
                        </a:rPr>
                        <a:t>RTS&amp;MPAC</a:t>
                      </a:r>
                    </a:p>
                  </a:txBody>
                  <a:tcPr marL="9525" marR="9525" marT="9525" marB="0" anchor="b">
                    <a:lnL>
                      <a:noFill/>
                    </a:lnL>
                    <a:lnR>
                      <a:noFill/>
                    </a:lnR>
                    <a:lnT>
                      <a:noFill/>
                    </a:lnT>
                    <a:lnB>
                      <a:noFill/>
                    </a:lnB>
                  </a:tcPr>
                </a:tc>
                <a:tc>
                  <a:txBody>
                    <a:bodyPr/>
                    <a:lstStyle/>
                    <a:p>
                      <a:pPr algn="l" fontAlgn="b"/>
                      <a:r>
                        <a:rPr lang="en-GB" sz="1100" b="0" i="0" u="none" strike="noStrike">
                          <a:solidFill>
                            <a:srgbClr val="000000"/>
                          </a:solidFill>
                          <a:effectLst/>
                          <a:latin typeface="Calibri"/>
                        </a:rPr>
                        <a:t>RC+CE&amp;RTS&amp;MPAC</a:t>
                      </a:r>
                    </a:p>
                  </a:txBody>
                  <a:tcPr marL="9525" marR="9525" marT="9525" marB="0" anchor="b">
                    <a:lnL>
                      <a:noFill/>
                    </a:lnL>
                    <a:lnR>
                      <a:noFill/>
                    </a:lnR>
                    <a:lnT>
                      <a:noFill/>
                    </a:lnT>
                    <a:lnB>
                      <a:noFill/>
                    </a:lnB>
                  </a:tcPr>
                </a:tc>
                <a:tc>
                  <a:txBody>
                    <a:bodyPr/>
                    <a:lstStyle/>
                    <a:p>
                      <a:pPr algn="l" fontAlgn="b"/>
                      <a:r>
                        <a:rPr lang="en-GB" sz="1100" b="0" i="0" u="none" strike="noStrike">
                          <a:solidFill>
                            <a:srgbClr val="000000"/>
                          </a:solidFill>
                          <a:effectLst/>
                          <a:latin typeface="Calibri"/>
                        </a:rPr>
                        <a:t>RC&amp;RC+CE&amp;RTS&amp;MPAC</a:t>
                      </a:r>
                    </a:p>
                  </a:txBody>
                  <a:tcPr marL="9525" marR="9525" marT="9525" marB="0" anchor="b">
                    <a:lnL>
                      <a:noFill/>
                    </a:lnL>
                    <a:lnR>
                      <a:noFill/>
                    </a:lnR>
                    <a:lnT>
                      <a:noFill/>
                    </a:lnT>
                    <a:lnB>
                      <a:noFill/>
                    </a:lnB>
                  </a:tcPr>
                </a:tc>
              </a:tr>
              <a:tr h="190500">
                <a:tc>
                  <a:txBody>
                    <a:bodyPr/>
                    <a:lstStyle/>
                    <a:p>
                      <a:pPr algn="l" fontAlgn="b"/>
                      <a:r>
                        <a:rPr lang="en-GB" sz="1100" b="0" i="0" u="none" strike="noStrike">
                          <a:solidFill>
                            <a:srgbClr val="000000"/>
                          </a:solidFill>
                          <a:effectLst/>
                          <a:latin typeface="Calibri"/>
                        </a:rPr>
                        <a:t>C</a:t>
                      </a:r>
                    </a:p>
                  </a:txBody>
                  <a:tcPr marL="9525" marR="9525" marT="9525" marB="0" anchor="b">
                    <a:lnL>
                      <a:noFill/>
                    </a:lnL>
                    <a:lnR>
                      <a:noFill/>
                    </a:lnR>
                    <a:lnT>
                      <a:noFill/>
                    </a:lnT>
                    <a:lnB>
                      <a:noFill/>
                    </a:lnB>
                  </a:tcPr>
                </a:tc>
                <a:tc>
                  <a:txBody>
                    <a:bodyPr/>
                    <a:lstStyle/>
                    <a:p>
                      <a:pPr algn="r" fontAlgn="b"/>
                      <a:r>
                        <a:rPr lang="en-GB" sz="1100" b="0" i="0" u="none" strike="noStrike">
                          <a:solidFill>
                            <a:srgbClr val="000000"/>
                          </a:solidFill>
                          <a:effectLst/>
                          <a:latin typeface="Calibri"/>
                        </a:rPr>
                        <a:t>1,9</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a:solidFill>
                            <a:srgbClr val="000000"/>
                          </a:solidFill>
                          <a:effectLst/>
                          <a:latin typeface="Calibri"/>
                        </a:rPr>
                        <a:t>0,0</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0,0</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0,0</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1,4</a:t>
                      </a:r>
                    </a:p>
                  </a:txBody>
                  <a:tcPr marL="9525" marR="9525" marT="9525" marB="0" anchor="b">
                    <a:lnL>
                      <a:noFill/>
                    </a:lnL>
                    <a:lnR>
                      <a:noFill/>
                    </a:lnR>
                    <a:lnT>
                      <a:noFill/>
                    </a:lnT>
                    <a:lnB>
                      <a:noFill/>
                    </a:lnB>
                    <a:solidFill>
                      <a:srgbClr val="FF0000"/>
                    </a:solidFill>
                  </a:tcPr>
                </a:tc>
              </a:tr>
              <a:tr h="190500">
                <a:tc>
                  <a:txBody>
                    <a:bodyPr/>
                    <a:lstStyle/>
                    <a:p>
                      <a:pPr algn="l" fontAlgn="b"/>
                      <a:r>
                        <a:rPr lang="en-GB" sz="1100" b="0" i="0" u="none" strike="noStrike">
                          <a:solidFill>
                            <a:srgbClr val="000000"/>
                          </a:solidFill>
                          <a:effectLst/>
                          <a:latin typeface="Calibri"/>
                        </a:rPr>
                        <a:t>D</a:t>
                      </a:r>
                    </a:p>
                  </a:txBody>
                  <a:tcPr marL="9525" marR="9525" marT="9525" marB="0" anchor="b">
                    <a:lnL>
                      <a:noFill/>
                    </a:lnL>
                    <a:lnR>
                      <a:noFill/>
                    </a:lnR>
                    <a:lnT>
                      <a:noFill/>
                    </a:lnT>
                    <a:lnB>
                      <a:noFill/>
                    </a:lnB>
                  </a:tcPr>
                </a:tc>
                <a:tc>
                  <a:txBody>
                    <a:bodyPr/>
                    <a:lstStyle/>
                    <a:p>
                      <a:pPr algn="r" fontAlgn="b"/>
                      <a:r>
                        <a:rPr lang="en-GB" sz="1100" b="0" i="0" u="none" strike="noStrike">
                          <a:solidFill>
                            <a:srgbClr val="000000"/>
                          </a:solidFill>
                          <a:effectLst/>
                          <a:latin typeface="Calibri"/>
                        </a:rPr>
                        <a:t>2,1</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a:solidFill>
                            <a:srgbClr val="000000"/>
                          </a:solidFill>
                          <a:effectLst/>
                          <a:latin typeface="Calibri"/>
                        </a:rPr>
                        <a:t>0,1</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0,4</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0,1</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1,6</a:t>
                      </a:r>
                    </a:p>
                  </a:txBody>
                  <a:tcPr marL="9525" marR="9525" marT="9525" marB="0" anchor="b">
                    <a:lnL>
                      <a:noFill/>
                    </a:lnL>
                    <a:lnR>
                      <a:noFill/>
                    </a:lnR>
                    <a:lnT>
                      <a:noFill/>
                    </a:lnT>
                    <a:lnB>
                      <a:noFill/>
                    </a:lnB>
                    <a:solidFill>
                      <a:srgbClr val="FF0000"/>
                    </a:solidFill>
                  </a:tcPr>
                </a:tc>
              </a:tr>
              <a:tr h="190500">
                <a:tc>
                  <a:txBody>
                    <a:bodyPr/>
                    <a:lstStyle/>
                    <a:p>
                      <a:pPr algn="l" fontAlgn="b"/>
                      <a:r>
                        <a:rPr lang="en-GB" sz="1100" b="0" i="0" u="none" strike="noStrike">
                          <a:solidFill>
                            <a:srgbClr val="000000"/>
                          </a:solidFill>
                          <a:effectLst/>
                          <a:latin typeface="Calibri"/>
                        </a:rPr>
                        <a:t>G (3 orientations)</a:t>
                      </a:r>
                    </a:p>
                  </a:txBody>
                  <a:tcPr marL="9525" marR="9525" marT="9525" marB="0" anchor="b">
                    <a:lnL>
                      <a:noFill/>
                    </a:lnL>
                    <a:lnR>
                      <a:noFill/>
                    </a:lnR>
                    <a:lnT>
                      <a:noFill/>
                    </a:lnT>
                    <a:lnB>
                      <a:noFill/>
                    </a:lnB>
                  </a:tcPr>
                </a:tc>
                <a:tc>
                  <a:txBody>
                    <a:bodyPr/>
                    <a:lstStyle/>
                    <a:p>
                      <a:pPr algn="r" fontAlgn="b"/>
                      <a:r>
                        <a:rPr lang="en-GB" sz="1100" b="0" i="0" u="none" strike="noStrike">
                          <a:solidFill>
                            <a:srgbClr val="000000"/>
                          </a:solidFill>
                          <a:effectLst/>
                          <a:latin typeface="Calibri"/>
                        </a:rPr>
                        <a:t>1,9</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a:solidFill>
                            <a:srgbClr val="000000"/>
                          </a:solidFill>
                          <a:effectLst/>
                          <a:latin typeface="Calibri"/>
                        </a:rPr>
                        <a:t>0,1</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0,2</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0,1</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1,7</a:t>
                      </a:r>
                    </a:p>
                  </a:txBody>
                  <a:tcPr marL="9525" marR="9525" marT="9525" marB="0" anchor="b">
                    <a:lnL>
                      <a:noFill/>
                    </a:lnL>
                    <a:lnR>
                      <a:noFill/>
                    </a:lnR>
                    <a:lnT>
                      <a:noFill/>
                    </a:lnT>
                    <a:lnB>
                      <a:noFill/>
                    </a:lnB>
                    <a:solidFill>
                      <a:srgbClr val="FF0000"/>
                    </a:solidFill>
                  </a:tcPr>
                </a:tc>
              </a:tr>
              <a:tr h="190500">
                <a:tc>
                  <a:txBody>
                    <a:bodyPr/>
                    <a:lstStyle/>
                    <a:p>
                      <a:pPr algn="l" fontAlgn="b"/>
                      <a:r>
                        <a:rPr lang="en-GB" sz="1100" b="0" i="0" u="none" strike="noStrike">
                          <a:solidFill>
                            <a:srgbClr val="000000"/>
                          </a:solidFill>
                          <a:effectLst/>
                          <a:latin typeface="Calibri"/>
                        </a:rPr>
                        <a:t>G (2 orientations)</a:t>
                      </a:r>
                    </a:p>
                  </a:txBody>
                  <a:tcPr marL="9525" marR="9525" marT="9525" marB="0" anchor="b">
                    <a:lnL>
                      <a:noFill/>
                    </a:lnL>
                    <a:lnR>
                      <a:noFill/>
                    </a:lnR>
                    <a:lnT>
                      <a:noFill/>
                    </a:lnT>
                    <a:lnB>
                      <a:noFill/>
                    </a:lnB>
                  </a:tcPr>
                </a:tc>
                <a:tc>
                  <a:txBody>
                    <a:bodyPr/>
                    <a:lstStyle/>
                    <a:p>
                      <a:pPr algn="r" fontAlgn="b"/>
                      <a:r>
                        <a:rPr lang="en-GB" sz="1100" b="0" i="0" u="none" strike="noStrike">
                          <a:solidFill>
                            <a:srgbClr val="000000"/>
                          </a:solidFill>
                          <a:effectLst/>
                          <a:latin typeface="Calibri"/>
                        </a:rPr>
                        <a:t>2,5</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a:solidFill>
                            <a:srgbClr val="000000"/>
                          </a:solidFill>
                          <a:effectLst/>
                          <a:latin typeface="Calibri"/>
                        </a:rPr>
                        <a:t>-0,2</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0,0</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-0,3</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1,8</a:t>
                      </a:r>
                    </a:p>
                  </a:txBody>
                  <a:tcPr marL="9525" marR="9525" marT="9525" marB="0" anchor="b">
                    <a:lnL>
                      <a:noFill/>
                    </a:lnL>
                    <a:lnR>
                      <a:noFill/>
                    </a:lnR>
                    <a:lnT>
                      <a:noFill/>
                    </a:lnT>
                    <a:lnB>
                      <a:noFill/>
                    </a:lnB>
                    <a:solidFill>
                      <a:srgbClr val="FF0000"/>
                    </a:solidFill>
                  </a:tcPr>
                </a:tc>
              </a:tr>
              <a:tr h="190500">
                <a:tc>
                  <a:txBody>
                    <a:bodyPr/>
                    <a:lstStyle/>
                    <a:p>
                      <a:pPr algn="l" fontAlgn="b"/>
                      <a:r>
                        <a:rPr lang="en-GB" sz="1100" b="0" i="0" u="none" strike="noStrike">
                          <a:solidFill>
                            <a:srgbClr val="000000"/>
                          </a:solidFill>
                          <a:effectLst/>
                          <a:latin typeface="Calibri"/>
                        </a:rPr>
                        <a:t>H (3 orientations)</a:t>
                      </a:r>
                    </a:p>
                  </a:txBody>
                  <a:tcPr marL="9525" marR="9525" marT="9525" marB="0" anchor="b">
                    <a:lnL>
                      <a:noFill/>
                    </a:lnL>
                    <a:lnR>
                      <a:noFill/>
                    </a:lnR>
                    <a:lnT>
                      <a:noFill/>
                    </a:lnT>
                    <a:lnB>
                      <a:noFill/>
                    </a:lnB>
                  </a:tcPr>
                </a:tc>
                <a:tc>
                  <a:txBody>
                    <a:bodyPr/>
                    <a:lstStyle/>
                    <a:p>
                      <a:pPr algn="r" fontAlgn="b"/>
                      <a:r>
                        <a:rPr lang="en-GB" sz="1100" b="0" i="0" u="none" strike="noStrike">
                          <a:solidFill>
                            <a:srgbClr val="000000"/>
                          </a:solidFill>
                          <a:effectLst/>
                          <a:latin typeface="Calibri"/>
                        </a:rPr>
                        <a:t>1,7</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a:solidFill>
                            <a:srgbClr val="000000"/>
                          </a:solidFill>
                          <a:effectLst/>
                          <a:latin typeface="Calibri"/>
                        </a:rPr>
                        <a:t>0,1</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0,1</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0,1</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1,7</a:t>
                      </a:r>
                    </a:p>
                  </a:txBody>
                  <a:tcPr marL="9525" marR="9525" marT="9525" marB="0" anchor="b">
                    <a:lnL>
                      <a:noFill/>
                    </a:lnL>
                    <a:lnR>
                      <a:noFill/>
                    </a:lnR>
                    <a:lnT>
                      <a:noFill/>
                    </a:lnT>
                    <a:lnB>
                      <a:noFill/>
                    </a:lnB>
                    <a:solidFill>
                      <a:srgbClr val="FF0000"/>
                    </a:solidFill>
                  </a:tcPr>
                </a:tc>
              </a:tr>
              <a:tr h="190500">
                <a:tc>
                  <a:txBody>
                    <a:bodyPr/>
                    <a:lstStyle/>
                    <a:p>
                      <a:pPr algn="l" fontAlgn="b"/>
                      <a:r>
                        <a:rPr lang="en-GB" sz="1100" b="0" i="0" u="none" strike="noStrike">
                          <a:solidFill>
                            <a:srgbClr val="000000"/>
                          </a:solidFill>
                          <a:effectLst/>
                          <a:latin typeface="Calibri"/>
                        </a:rPr>
                        <a:t>I</a:t>
                      </a:r>
                    </a:p>
                  </a:txBody>
                  <a:tcPr marL="9525" marR="9525" marT="9525" marB="0" anchor="b">
                    <a:lnL>
                      <a:noFill/>
                    </a:lnL>
                    <a:lnR>
                      <a:noFill/>
                    </a:lnR>
                    <a:lnT>
                      <a:noFill/>
                    </a:lnT>
                    <a:lnB>
                      <a:noFill/>
                    </a:lnB>
                  </a:tcPr>
                </a:tc>
                <a:tc>
                  <a:txBody>
                    <a:bodyPr/>
                    <a:lstStyle/>
                    <a:p>
                      <a:pPr algn="r" fontAlgn="b"/>
                      <a:r>
                        <a:rPr lang="en-GB" sz="1100" b="0" i="0" u="none" strike="noStrike">
                          <a:solidFill>
                            <a:srgbClr val="000000"/>
                          </a:solidFill>
                          <a:effectLst/>
                          <a:latin typeface="Calibri"/>
                        </a:rPr>
                        <a:t>1,9</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a:solidFill>
                            <a:srgbClr val="000000"/>
                          </a:solidFill>
                          <a:effectLst/>
                          <a:latin typeface="Calibri"/>
                        </a:rPr>
                        <a:t>-0,1</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0,2</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-0,1</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1,7</a:t>
                      </a:r>
                    </a:p>
                  </a:txBody>
                  <a:tcPr marL="9525" marR="9525" marT="9525" marB="0" anchor="b">
                    <a:lnL>
                      <a:noFill/>
                    </a:lnL>
                    <a:lnR>
                      <a:noFill/>
                    </a:lnR>
                    <a:lnT>
                      <a:noFill/>
                    </a:lnT>
                    <a:lnB>
                      <a:noFill/>
                    </a:lnB>
                    <a:solidFill>
                      <a:srgbClr val="FF0000"/>
                    </a:solidFill>
                  </a:tcPr>
                </a:tc>
              </a:tr>
              <a:tr h="190500">
                <a:tc>
                  <a:txBody>
                    <a:bodyPr/>
                    <a:lstStyle/>
                    <a:p>
                      <a:pPr algn="l" fontAlgn="b"/>
                      <a:r>
                        <a:rPr lang="en-GB" sz="1100" b="0" i="0" u="none" strike="noStrike">
                          <a:solidFill>
                            <a:srgbClr val="000000"/>
                          </a:solidFill>
                          <a:effectLst/>
                          <a:latin typeface="Calibri"/>
                        </a:rPr>
                        <a:t>J</a:t>
                      </a:r>
                    </a:p>
                  </a:txBody>
                  <a:tcPr marL="9525" marR="9525" marT="9525" marB="0" anchor="b">
                    <a:lnL>
                      <a:noFill/>
                    </a:lnL>
                    <a:lnR>
                      <a:noFill/>
                    </a:lnR>
                    <a:lnT>
                      <a:noFill/>
                    </a:lnT>
                    <a:lnB>
                      <a:noFill/>
                    </a:lnB>
                  </a:tcPr>
                </a:tc>
                <a:tc>
                  <a:txBody>
                    <a:bodyPr/>
                    <a:lstStyle/>
                    <a:p>
                      <a:pPr algn="r" fontAlgn="b"/>
                      <a:r>
                        <a:rPr lang="en-GB" sz="1100" b="0" i="0" u="none" strike="noStrike">
                          <a:solidFill>
                            <a:srgbClr val="000000"/>
                          </a:solidFill>
                          <a:effectLst/>
                          <a:latin typeface="Calibri"/>
                        </a:rPr>
                        <a:t>1,8</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a:solidFill>
                            <a:srgbClr val="000000"/>
                          </a:solidFill>
                          <a:effectLst/>
                          <a:latin typeface="Calibri"/>
                        </a:rPr>
                        <a:t>-0,1</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0,2</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-0,1</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dirty="0">
                          <a:solidFill>
                            <a:srgbClr val="000000"/>
                          </a:solidFill>
                          <a:effectLst/>
                          <a:latin typeface="Calibri"/>
                        </a:rPr>
                        <a:t>1,7</a:t>
                      </a:r>
                    </a:p>
                  </a:txBody>
                  <a:tcPr marL="9525" marR="9525" marT="9525" marB="0" anchor="b">
                    <a:lnL>
                      <a:noFill/>
                    </a:lnL>
                    <a:lnR>
                      <a:noFill/>
                    </a:lnR>
                    <a:lnT>
                      <a:noFill/>
                    </a:lnT>
                    <a:lnB>
                      <a:noFill/>
                    </a:lnB>
                    <a:solidFill>
                      <a:srgbClr val="FF0000"/>
                    </a:solidFill>
                  </a:tcPr>
                </a:tc>
              </a:tr>
            </a:tbl>
          </a:graphicData>
        </a:graphic>
      </p:graphicFrame>
    </p:spTree>
    <p:extLst>
      <p:ext uri="{BB962C8B-B14F-4D97-AF65-F5344CB8AC3E}">
        <p14:creationId xmlns:p14="http://schemas.microsoft.com/office/powerpoint/2010/main" val="14464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Agreements (1/2)</a:t>
            </a:r>
            <a:endParaRPr lang="en-GB" dirty="0"/>
          </a:p>
        </p:txBody>
      </p:sp>
      <p:sp>
        <p:nvSpPr>
          <p:cNvPr id="3" name="Content Placeholder 2"/>
          <p:cNvSpPr>
            <a:spLocks noGrp="1"/>
          </p:cNvSpPr>
          <p:nvPr>
            <p:ph idx="1"/>
          </p:nvPr>
        </p:nvSpPr>
        <p:spPr>
          <a:xfrm>
            <a:off x="457200" y="1600200"/>
            <a:ext cx="8229600" cy="5141168"/>
          </a:xfrm>
        </p:spPr>
        <p:txBody>
          <a:bodyPr>
            <a:noAutofit/>
          </a:bodyPr>
          <a:lstStyle/>
          <a:p>
            <a:pPr>
              <a:buFont typeface="+mj-lt"/>
              <a:buAutoNum type="arabicPeriod"/>
            </a:pPr>
            <a:r>
              <a:rPr lang="en-GB" sz="1600" dirty="0" smtClean="0"/>
              <a:t>Final harmonization cannot be successfully claimed. But potential for harmonization can be found. In this situation, a single method shall be selected according to WID, while work on improving harmonization is deemed possible and needed</a:t>
            </a:r>
          </a:p>
          <a:p>
            <a:pPr>
              <a:buFont typeface="+mj-lt"/>
              <a:buAutoNum type="arabicPeriod"/>
            </a:pPr>
            <a:r>
              <a:rPr lang="en-GB" sz="1600" dirty="0" smtClean="0"/>
              <a:t>Select MPAC methodology, and start new activity on performance requirement phase for MPAC</a:t>
            </a:r>
          </a:p>
          <a:p>
            <a:pPr>
              <a:buFont typeface="+mj-lt"/>
              <a:buAutoNum type="arabicPeriod"/>
            </a:pPr>
            <a:r>
              <a:rPr lang="en-GB" sz="1600" dirty="0" smtClean="0"/>
              <a:t>Select </a:t>
            </a:r>
            <a:r>
              <a:rPr lang="en-GB" sz="1600" dirty="0" err="1" smtClean="0"/>
              <a:t>UMi</a:t>
            </a:r>
            <a:r>
              <a:rPr lang="en-GB" sz="1600" dirty="0" smtClean="0"/>
              <a:t> channel model, and inverse averaging. Option C</a:t>
            </a:r>
            <a:endParaRPr lang="en-GB" sz="1600" dirty="0"/>
          </a:p>
          <a:p>
            <a:pPr>
              <a:buFont typeface="+mj-lt"/>
              <a:buAutoNum type="arabicPeriod"/>
            </a:pPr>
            <a:r>
              <a:rPr lang="en-GB" sz="1600" dirty="0" smtClean="0"/>
              <a:t>Select </a:t>
            </a:r>
            <a:r>
              <a:rPr lang="en-GB" sz="1600" dirty="0"/>
              <a:t>the following KPIs: 70% and 95%</a:t>
            </a:r>
          </a:p>
          <a:p>
            <a:pPr>
              <a:buFont typeface="+mj-lt"/>
              <a:buAutoNum type="arabicPeriod"/>
            </a:pPr>
            <a:r>
              <a:rPr lang="en-GB" sz="1600" dirty="0"/>
              <a:t>How to treat failing of devices:</a:t>
            </a:r>
          </a:p>
          <a:p>
            <a:pPr marL="800100" lvl="1" indent="-342900">
              <a:buFont typeface="+mj-lt"/>
              <a:buAutoNum type="arabicPeriod"/>
            </a:pPr>
            <a:r>
              <a:rPr lang="en-GB" sz="1400" dirty="0" smtClean="0"/>
              <a:t>For 95</a:t>
            </a:r>
            <a:r>
              <a:rPr lang="en-GB" sz="1400" dirty="0"/>
              <a:t>% </a:t>
            </a:r>
            <a:r>
              <a:rPr lang="en-GB" sz="1400" dirty="0" err="1" smtClean="0"/>
              <a:t>tput</a:t>
            </a:r>
            <a:r>
              <a:rPr lang="en-GB" sz="1400" dirty="0" smtClean="0"/>
              <a:t>: </a:t>
            </a:r>
            <a:r>
              <a:rPr lang="en-GB" sz="1400" dirty="0"/>
              <a:t>2 </a:t>
            </a:r>
            <a:r>
              <a:rPr lang="en-GB" sz="1400" dirty="0" smtClean="0"/>
              <a:t>orientations/azimuth rotations </a:t>
            </a:r>
            <a:r>
              <a:rPr lang="en-GB" sz="1400" dirty="0"/>
              <a:t>that fail are allowed. If more orientations fail then device fails test</a:t>
            </a:r>
          </a:p>
          <a:p>
            <a:pPr marL="800100" lvl="1" indent="-342900">
              <a:buFont typeface="+mj-lt"/>
              <a:buAutoNum type="arabicPeriod"/>
            </a:pPr>
            <a:r>
              <a:rPr lang="en-GB" sz="1400" dirty="0"/>
              <a:t>For 70% </a:t>
            </a:r>
            <a:r>
              <a:rPr lang="en-GB" sz="1400" dirty="0" err="1" smtClean="0"/>
              <a:t>tput</a:t>
            </a:r>
            <a:r>
              <a:rPr lang="en-GB" sz="1400" dirty="0" smtClean="0"/>
              <a:t>: </a:t>
            </a:r>
            <a:r>
              <a:rPr lang="en-GB" sz="1400" dirty="0"/>
              <a:t>1 orientation </a:t>
            </a:r>
            <a:r>
              <a:rPr lang="en-GB" sz="1400" dirty="0" smtClean="0"/>
              <a:t>/azimuth rotations that </a:t>
            </a:r>
            <a:r>
              <a:rPr lang="en-GB" sz="1400" dirty="0"/>
              <a:t>fail is allowed. If more orientations fail then device fails </a:t>
            </a:r>
            <a:r>
              <a:rPr lang="en-GB" sz="1400" dirty="0" smtClean="0"/>
              <a:t>test</a:t>
            </a:r>
          </a:p>
          <a:p>
            <a:pPr>
              <a:buFont typeface="+mj-lt"/>
              <a:buAutoNum type="arabicPeriod"/>
            </a:pPr>
            <a:r>
              <a:rPr lang="en-GB" sz="1600" dirty="0" smtClean="0"/>
              <a:t>Start follow-up harmonization activity in parallel to Performance requirement activity above, for the pair or pairs of methods that have potential harmonization</a:t>
            </a:r>
          </a:p>
          <a:p>
            <a:pPr marL="800100" lvl="1" indent="-342900">
              <a:buFont typeface="+mj-lt"/>
              <a:buAutoNum type="arabicPeriod"/>
            </a:pPr>
            <a:r>
              <a:rPr lang="en-GB" sz="1400" dirty="0" smtClean="0"/>
              <a:t>This follow-up activity will increase the number of devices to be tested with the aim to augment and improve harmonization</a:t>
            </a:r>
          </a:p>
          <a:p>
            <a:pPr marL="800100" lvl="1" indent="-342900">
              <a:buFont typeface="+mj-lt"/>
              <a:buAutoNum type="arabicPeriod"/>
            </a:pPr>
            <a:r>
              <a:rPr lang="en-GB" sz="1400" dirty="0" smtClean="0"/>
              <a:t>This follow-up activity will also increase the bands to be considered for harmonization</a:t>
            </a:r>
          </a:p>
          <a:p>
            <a:pPr marL="800100" lvl="1" indent="-342900">
              <a:buFont typeface="+mj-lt"/>
              <a:buAutoNum type="arabicPeriod"/>
            </a:pPr>
            <a:r>
              <a:rPr lang="en-GB" sz="1400" dirty="0" smtClean="0"/>
              <a:t>Add </a:t>
            </a:r>
            <a:r>
              <a:rPr lang="en-GB" sz="1400" dirty="0" err="1" smtClean="0"/>
              <a:t>UMa</a:t>
            </a:r>
            <a:r>
              <a:rPr lang="en-GB" sz="1400" dirty="0" smtClean="0"/>
              <a:t> only option (Option J) for harmonization it in this follow-up harmonization activity which will be tested in parallel to </a:t>
            </a:r>
            <a:r>
              <a:rPr lang="en-GB" sz="1400" dirty="0" err="1" smtClean="0"/>
              <a:t>Umi</a:t>
            </a:r>
            <a:r>
              <a:rPr lang="en-GB" sz="1400" dirty="0" smtClean="0"/>
              <a:t> harmonization. Uma is not excluded from future performance work</a:t>
            </a:r>
          </a:p>
          <a:p>
            <a:pPr marL="0" indent="0">
              <a:buNone/>
            </a:pPr>
            <a:r>
              <a:rPr lang="en-GB" sz="1600" dirty="0" smtClean="0"/>
              <a:t>Next slide: methods that have shown potential for harmonization are identified</a:t>
            </a:r>
            <a:endParaRPr lang="en-GB" sz="1400" dirty="0" smtClean="0"/>
          </a:p>
        </p:txBody>
      </p:sp>
    </p:spTree>
    <p:extLst>
      <p:ext uri="{BB962C8B-B14F-4D97-AF65-F5344CB8AC3E}">
        <p14:creationId xmlns:p14="http://schemas.microsoft.com/office/powerpoint/2010/main" val="36902304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Agreements (2/2)</a:t>
            </a:r>
            <a:endParaRPr lang="en-GB" dirty="0"/>
          </a:p>
        </p:txBody>
      </p:sp>
      <p:sp>
        <p:nvSpPr>
          <p:cNvPr id="3" name="Content Placeholder 2"/>
          <p:cNvSpPr>
            <a:spLocks noGrp="1"/>
          </p:cNvSpPr>
          <p:nvPr>
            <p:ph idx="1"/>
          </p:nvPr>
        </p:nvSpPr>
        <p:spPr>
          <a:xfrm>
            <a:off x="457200" y="1600200"/>
            <a:ext cx="8229600" cy="4781128"/>
          </a:xfrm>
        </p:spPr>
        <p:txBody>
          <a:bodyPr>
            <a:noAutofit/>
          </a:bodyPr>
          <a:lstStyle/>
          <a:p>
            <a:pPr>
              <a:buFont typeface="+mj-lt"/>
              <a:buAutoNum type="arabicPeriod"/>
            </a:pPr>
            <a:endParaRPr lang="en-GB" sz="1600" dirty="0" smtClean="0"/>
          </a:p>
          <a:p>
            <a:pPr>
              <a:buFont typeface="+mj-lt"/>
              <a:buAutoNum type="arabicPeriod"/>
            </a:pPr>
            <a:endParaRPr lang="en-GB" sz="1600" dirty="0" smtClean="0"/>
          </a:p>
          <a:p>
            <a:pPr>
              <a:buFont typeface="+mj-lt"/>
              <a:buAutoNum type="arabicPeriod"/>
            </a:pPr>
            <a:endParaRPr lang="en-GB" sz="1600" dirty="0"/>
          </a:p>
          <a:p>
            <a:pPr>
              <a:buFont typeface="+mj-lt"/>
              <a:buAutoNum type="arabicPeriod"/>
            </a:pPr>
            <a:endParaRPr lang="en-GB" sz="1600" dirty="0" smtClean="0"/>
          </a:p>
          <a:p>
            <a:pPr>
              <a:buFont typeface="+mj-lt"/>
              <a:buAutoNum type="arabicPeriod"/>
            </a:pPr>
            <a:endParaRPr lang="en-GB" sz="1600" dirty="0"/>
          </a:p>
          <a:p>
            <a:pPr>
              <a:buFont typeface="+mj-lt"/>
              <a:buAutoNum type="arabicPeriod" startAt="7"/>
            </a:pPr>
            <a:r>
              <a:rPr lang="en-GB" sz="1600" dirty="0" smtClean="0"/>
              <a:t>Due to robustness check at 95%, methods involving RC-only shall not be considered</a:t>
            </a:r>
          </a:p>
          <a:p>
            <a:pPr>
              <a:buFont typeface="+mj-lt"/>
              <a:buAutoNum type="arabicPeriod" startAt="7"/>
            </a:pPr>
            <a:r>
              <a:rPr lang="en-GB" sz="1600" dirty="0" smtClean="0"/>
              <a:t>RC+CE&amp;MPAC, RTS&amp;MPAC and RC+CE&amp;RTS&amp;MPAC shall be considered in the harmonization activity</a:t>
            </a:r>
          </a:p>
          <a:p>
            <a:pPr>
              <a:buFont typeface="+mj-lt"/>
              <a:buAutoNum type="arabicPeriod" startAt="7"/>
            </a:pPr>
            <a:r>
              <a:rPr lang="en-GB" sz="1600" dirty="0" smtClean="0"/>
              <a:t>Everything can be done in the same WI</a:t>
            </a:r>
          </a:p>
          <a:p>
            <a:pPr>
              <a:buFont typeface="+mj-lt"/>
              <a:buAutoNum type="arabicPeriod" startAt="7"/>
            </a:pPr>
            <a:r>
              <a:rPr lang="en-GB" sz="1600" dirty="0" smtClean="0"/>
              <a:t>Bands for performance requirement definition activity: </a:t>
            </a:r>
            <a:r>
              <a:rPr lang="en-GB" sz="1600" dirty="0"/>
              <a:t>1,2,3,4,5,7, </a:t>
            </a:r>
            <a:r>
              <a:rPr lang="en-GB" sz="1600" dirty="0" smtClean="0"/>
              <a:t>8,12,13,19,20,28,32,38,40,41,42,46</a:t>
            </a:r>
          </a:p>
          <a:p>
            <a:pPr>
              <a:buFont typeface="+mj-lt"/>
              <a:buAutoNum type="arabicPeriod" startAt="7"/>
            </a:pPr>
            <a:r>
              <a:rPr lang="en-GB" sz="1600" dirty="0" smtClean="0"/>
              <a:t>The first set of bands to define requirements for and to perform harmonization activity are 2 FDD low bands, 2 FDD high bands and 2 TDD bands</a:t>
            </a:r>
          </a:p>
          <a:p>
            <a:pPr>
              <a:buFont typeface="+mj-lt"/>
              <a:buAutoNum type="arabicPeriod" startAt="7"/>
            </a:pPr>
            <a:r>
              <a:rPr lang="en-GB" sz="1600" dirty="0"/>
              <a:t>if harmonization fails for a particular set of </a:t>
            </a:r>
            <a:r>
              <a:rPr lang="en-GB" sz="1600" dirty="0" smtClean="0"/>
              <a:t>corresponding </a:t>
            </a:r>
            <a:r>
              <a:rPr lang="en-GB" sz="1600" dirty="0"/>
              <a:t>channel models, then that method is not applicable for testing in that particular set of </a:t>
            </a:r>
            <a:r>
              <a:rPr lang="en-GB" sz="1600" dirty="0" smtClean="0"/>
              <a:t>corresponding </a:t>
            </a:r>
            <a:r>
              <a:rPr lang="en-GB" sz="1600" dirty="0"/>
              <a:t>channel </a:t>
            </a:r>
            <a:r>
              <a:rPr lang="en-GB" sz="1600" dirty="0" smtClean="0"/>
              <a:t>model</a:t>
            </a:r>
          </a:p>
          <a:p>
            <a:pPr>
              <a:buFont typeface="+mj-lt"/>
              <a:buAutoNum type="arabicPeriod" startAt="7"/>
            </a:pPr>
            <a:endParaRPr lang="en-GB" sz="1600" dirty="0" smtClean="0"/>
          </a:p>
        </p:txBody>
      </p:sp>
      <p:graphicFrame>
        <p:nvGraphicFramePr>
          <p:cNvPr id="4" name="Table 3"/>
          <p:cNvGraphicFramePr>
            <a:graphicFrameLocks noGrp="1"/>
          </p:cNvGraphicFramePr>
          <p:nvPr>
            <p:extLst>
              <p:ext uri="{D42A27DB-BD31-4B8C-83A1-F6EECF244321}">
                <p14:modId xmlns:p14="http://schemas.microsoft.com/office/powerpoint/2010/main" val="1094956468"/>
              </p:ext>
            </p:extLst>
          </p:nvPr>
        </p:nvGraphicFramePr>
        <p:xfrm>
          <a:off x="827584" y="1556792"/>
          <a:ext cx="4914899" cy="571500"/>
        </p:xfrm>
        <a:graphic>
          <a:graphicData uri="http://schemas.openxmlformats.org/drawingml/2006/table">
            <a:tbl>
              <a:tblPr/>
              <a:tblGrid>
                <a:gridCol w="1243797"/>
                <a:gridCol w="609206"/>
                <a:gridCol w="609206"/>
                <a:gridCol w="609206"/>
                <a:gridCol w="863042"/>
                <a:gridCol w="980442"/>
              </a:tblGrid>
              <a:tr h="381000">
                <a:tc>
                  <a:txBody>
                    <a:bodyPr/>
                    <a:lstStyle/>
                    <a:p>
                      <a:pPr algn="l" fontAlgn="b"/>
                      <a:r>
                        <a:rPr lang="en-GB" sz="1100" b="0" i="0" u="none" strike="noStrike" dirty="0" smtClean="0">
                          <a:solidFill>
                            <a:srgbClr val="000000"/>
                          </a:solidFill>
                          <a:effectLst/>
                          <a:latin typeface="Calibri"/>
                        </a:rPr>
                        <a:t>Cost</a:t>
                      </a:r>
                      <a:r>
                        <a:rPr lang="en-GB" sz="1100" b="0" i="0" u="none" strike="noStrike" baseline="0" dirty="0" smtClean="0">
                          <a:solidFill>
                            <a:srgbClr val="000000"/>
                          </a:solidFill>
                          <a:effectLst/>
                          <a:latin typeface="Calibri"/>
                        </a:rPr>
                        <a:t> of harmonization</a:t>
                      </a:r>
                      <a:endParaRPr lang="en-GB" sz="11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r>
                        <a:rPr lang="en-GB" sz="1100" b="0" i="0" u="none" strike="noStrike" dirty="0">
                          <a:solidFill>
                            <a:srgbClr val="000000"/>
                          </a:solidFill>
                          <a:effectLst/>
                          <a:latin typeface="Calibri"/>
                        </a:rPr>
                        <a:t>RC&amp;MPAC</a:t>
                      </a:r>
                    </a:p>
                  </a:txBody>
                  <a:tcPr marL="9525" marR="9525" marT="9525" marB="0" anchor="b">
                    <a:lnL>
                      <a:noFill/>
                    </a:lnL>
                    <a:lnR>
                      <a:noFill/>
                    </a:lnR>
                    <a:lnT>
                      <a:noFill/>
                    </a:lnT>
                    <a:lnB>
                      <a:noFill/>
                    </a:lnB>
                  </a:tcPr>
                </a:tc>
                <a:tc>
                  <a:txBody>
                    <a:bodyPr/>
                    <a:lstStyle/>
                    <a:p>
                      <a:pPr algn="l" fontAlgn="b"/>
                      <a:r>
                        <a:rPr lang="en-GB" sz="1100" b="0" i="0" u="none" strike="noStrike">
                          <a:solidFill>
                            <a:srgbClr val="000000"/>
                          </a:solidFill>
                          <a:effectLst/>
                          <a:latin typeface="Calibri"/>
                        </a:rPr>
                        <a:t>RC+CE&amp;MPAC</a:t>
                      </a:r>
                    </a:p>
                  </a:txBody>
                  <a:tcPr marL="9525" marR="9525" marT="9525" marB="0" anchor="b">
                    <a:lnL>
                      <a:noFill/>
                    </a:lnL>
                    <a:lnR>
                      <a:noFill/>
                    </a:lnR>
                    <a:lnT>
                      <a:noFill/>
                    </a:lnT>
                    <a:lnB>
                      <a:noFill/>
                    </a:lnB>
                  </a:tcPr>
                </a:tc>
                <a:tc>
                  <a:txBody>
                    <a:bodyPr/>
                    <a:lstStyle/>
                    <a:p>
                      <a:pPr algn="l" fontAlgn="b"/>
                      <a:r>
                        <a:rPr lang="en-GB" sz="1100" b="0" i="0" u="none" strike="noStrike">
                          <a:solidFill>
                            <a:srgbClr val="000000"/>
                          </a:solidFill>
                          <a:effectLst/>
                          <a:latin typeface="Calibri"/>
                        </a:rPr>
                        <a:t>RTS&amp;MPAC</a:t>
                      </a:r>
                    </a:p>
                  </a:txBody>
                  <a:tcPr marL="9525" marR="9525" marT="9525" marB="0" anchor="b">
                    <a:lnL>
                      <a:noFill/>
                    </a:lnL>
                    <a:lnR>
                      <a:noFill/>
                    </a:lnR>
                    <a:lnT>
                      <a:noFill/>
                    </a:lnT>
                    <a:lnB>
                      <a:noFill/>
                    </a:lnB>
                  </a:tcPr>
                </a:tc>
                <a:tc>
                  <a:txBody>
                    <a:bodyPr/>
                    <a:lstStyle/>
                    <a:p>
                      <a:pPr algn="l" fontAlgn="b"/>
                      <a:r>
                        <a:rPr lang="en-GB" sz="1100" b="0" i="0" u="none" strike="noStrike" dirty="0">
                          <a:solidFill>
                            <a:srgbClr val="000000"/>
                          </a:solidFill>
                          <a:effectLst/>
                          <a:latin typeface="Calibri"/>
                        </a:rPr>
                        <a:t>RC+CE&amp;RTS&amp;MPAC</a:t>
                      </a:r>
                    </a:p>
                  </a:txBody>
                  <a:tcPr marL="9525" marR="9525" marT="9525" marB="0" anchor="b">
                    <a:lnL>
                      <a:noFill/>
                    </a:lnL>
                    <a:lnR>
                      <a:noFill/>
                    </a:lnR>
                    <a:lnT>
                      <a:noFill/>
                    </a:lnT>
                    <a:lnB>
                      <a:noFill/>
                    </a:lnB>
                  </a:tcPr>
                </a:tc>
                <a:tc>
                  <a:txBody>
                    <a:bodyPr/>
                    <a:lstStyle/>
                    <a:p>
                      <a:pPr algn="l" fontAlgn="b"/>
                      <a:r>
                        <a:rPr lang="en-GB" sz="1100" b="0" i="0" u="none" strike="noStrike">
                          <a:solidFill>
                            <a:srgbClr val="000000"/>
                          </a:solidFill>
                          <a:effectLst/>
                          <a:latin typeface="Calibri"/>
                        </a:rPr>
                        <a:t>RC&amp;RC+CE&amp;RTS&amp;MPAC</a:t>
                      </a:r>
                    </a:p>
                  </a:txBody>
                  <a:tcPr marL="9525" marR="9525" marT="9525" marB="0" anchor="b">
                    <a:lnL>
                      <a:noFill/>
                    </a:lnL>
                    <a:lnR>
                      <a:noFill/>
                    </a:lnR>
                    <a:lnT>
                      <a:noFill/>
                    </a:lnT>
                    <a:lnB>
                      <a:noFill/>
                    </a:lnB>
                  </a:tcPr>
                </a:tc>
              </a:tr>
              <a:tr h="190500">
                <a:tc>
                  <a:txBody>
                    <a:bodyPr/>
                    <a:lstStyle/>
                    <a:p>
                      <a:pPr algn="l" fontAlgn="b"/>
                      <a:r>
                        <a:rPr lang="en-GB" sz="1100" b="0" i="0" u="none" strike="noStrike">
                          <a:solidFill>
                            <a:srgbClr val="000000"/>
                          </a:solidFill>
                          <a:effectLst/>
                          <a:latin typeface="Calibri"/>
                        </a:rPr>
                        <a:t>C</a:t>
                      </a:r>
                    </a:p>
                  </a:txBody>
                  <a:tcPr marL="9525" marR="9525" marT="9525" marB="0" anchor="b">
                    <a:lnL>
                      <a:noFill/>
                    </a:lnL>
                    <a:lnR>
                      <a:noFill/>
                    </a:lnR>
                    <a:lnT>
                      <a:noFill/>
                    </a:lnT>
                    <a:lnB>
                      <a:noFill/>
                    </a:lnB>
                  </a:tcPr>
                </a:tc>
                <a:tc>
                  <a:txBody>
                    <a:bodyPr/>
                    <a:lstStyle/>
                    <a:p>
                      <a:pPr algn="r" fontAlgn="b"/>
                      <a:r>
                        <a:rPr lang="en-GB" sz="1100" b="0" i="0" u="none" strike="noStrike">
                          <a:solidFill>
                            <a:srgbClr val="000000"/>
                          </a:solidFill>
                          <a:effectLst/>
                          <a:latin typeface="Calibri"/>
                        </a:rPr>
                        <a:t>1,6</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dirty="0">
                          <a:solidFill>
                            <a:srgbClr val="000000"/>
                          </a:solidFill>
                          <a:effectLst/>
                          <a:latin typeface="Calibri"/>
                        </a:rPr>
                        <a:t>1,6</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dirty="0">
                          <a:solidFill>
                            <a:srgbClr val="000000"/>
                          </a:solidFill>
                          <a:effectLst/>
                          <a:latin typeface="Calibri"/>
                        </a:rPr>
                        <a:t>0,5</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dirty="0">
                          <a:solidFill>
                            <a:srgbClr val="000000"/>
                          </a:solidFill>
                          <a:effectLst/>
                          <a:latin typeface="Calibri"/>
                        </a:rPr>
                        <a:t>1,6</a:t>
                      </a:r>
                    </a:p>
                  </a:txBody>
                  <a:tcPr marL="9525" marR="9525" marT="9525" marB="0" anchor="b">
                    <a:lnL>
                      <a:noFill/>
                    </a:lnL>
                    <a:lnR>
                      <a:noFill/>
                    </a:lnR>
                    <a:lnT>
                      <a:noFill/>
                    </a:lnT>
                    <a:lnB>
                      <a:noFill/>
                    </a:lnB>
                    <a:solidFill>
                      <a:srgbClr val="FFFF00"/>
                    </a:solidFill>
                  </a:tcPr>
                </a:tc>
                <a:tc>
                  <a:txBody>
                    <a:bodyPr/>
                    <a:lstStyle/>
                    <a:p>
                      <a:pPr algn="r" fontAlgn="b"/>
                      <a:r>
                        <a:rPr lang="en-GB" sz="1100" b="0" i="0" u="none" strike="noStrike" dirty="0">
                          <a:solidFill>
                            <a:srgbClr val="000000"/>
                          </a:solidFill>
                          <a:effectLst/>
                          <a:latin typeface="Calibri"/>
                        </a:rPr>
                        <a:t>1,6</a:t>
                      </a:r>
                    </a:p>
                  </a:txBody>
                  <a:tcPr marL="9525" marR="9525" marT="9525" marB="0" anchor="b">
                    <a:lnL>
                      <a:noFill/>
                    </a:lnL>
                    <a:lnR>
                      <a:noFill/>
                    </a:lnR>
                    <a:lnT>
                      <a:noFill/>
                    </a:lnT>
                    <a:lnB>
                      <a:noFill/>
                    </a:lnB>
                    <a:solidFill>
                      <a:srgbClr val="FFFF00"/>
                    </a:solid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062149765"/>
              </p:ext>
            </p:extLst>
          </p:nvPr>
        </p:nvGraphicFramePr>
        <p:xfrm>
          <a:off x="827584" y="2276872"/>
          <a:ext cx="4914899" cy="571500"/>
        </p:xfrm>
        <a:graphic>
          <a:graphicData uri="http://schemas.openxmlformats.org/drawingml/2006/table">
            <a:tbl>
              <a:tblPr/>
              <a:tblGrid>
                <a:gridCol w="1243797"/>
                <a:gridCol w="609206"/>
                <a:gridCol w="609206"/>
                <a:gridCol w="609206"/>
                <a:gridCol w="863042"/>
                <a:gridCol w="980442"/>
              </a:tblGrid>
              <a:tr h="381000">
                <a:tc>
                  <a:txBody>
                    <a:bodyPr/>
                    <a:lstStyle/>
                    <a:p>
                      <a:pPr algn="l" fontAlgn="b"/>
                      <a:r>
                        <a:rPr lang="en-GB" sz="1100" b="0" i="0" u="none" strike="noStrike" dirty="0" smtClean="0">
                          <a:solidFill>
                            <a:srgbClr val="000000"/>
                          </a:solidFill>
                          <a:effectLst/>
                          <a:latin typeface="Calibri"/>
                        </a:rPr>
                        <a:t>Residual delta</a:t>
                      </a:r>
                      <a:r>
                        <a:rPr lang="en-GB" sz="1100" b="0" i="0" u="none" strike="noStrike" baseline="0" dirty="0" smtClean="0">
                          <a:solidFill>
                            <a:srgbClr val="000000"/>
                          </a:solidFill>
                          <a:effectLst/>
                          <a:latin typeface="Calibri"/>
                        </a:rPr>
                        <a:t> between 70% &amp; 95%</a:t>
                      </a:r>
                      <a:endParaRPr lang="en-GB" sz="11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r>
                        <a:rPr lang="en-GB" sz="1100" b="0" i="0" u="none" strike="noStrike" dirty="0">
                          <a:solidFill>
                            <a:srgbClr val="000000"/>
                          </a:solidFill>
                          <a:effectLst/>
                          <a:latin typeface="Calibri"/>
                        </a:rPr>
                        <a:t>RC&amp;MPAC</a:t>
                      </a:r>
                    </a:p>
                  </a:txBody>
                  <a:tcPr marL="9525" marR="9525" marT="9525" marB="0" anchor="b">
                    <a:lnL>
                      <a:noFill/>
                    </a:lnL>
                    <a:lnR>
                      <a:noFill/>
                    </a:lnR>
                    <a:lnT>
                      <a:noFill/>
                    </a:lnT>
                    <a:lnB>
                      <a:noFill/>
                    </a:lnB>
                  </a:tcPr>
                </a:tc>
                <a:tc>
                  <a:txBody>
                    <a:bodyPr/>
                    <a:lstStyle/>
                    <a:p>
                      <a:pPr algn="l" fontAlgn="b"/>
                      <a:r>
                        <a:rPr lang="en-GB" sz="1100" b="0" i="0" u="none" strike="noStrike" dirty="0">
                          <a:solidFill>
                            <a:srgbClr val="000000"/>
                          </a:solidFill>
                          <a:effectLst/>
                          <a:latin typeface="Calibri"/>
                        </a:rPr>
                        <a:t>RC+CE&amp;MPAC</a:t>
                      </a:r>
                    </a:p>
                  </a:txBody>
                  <a:tcPr marL="9525" marR="9525" marT="9525" marB="0" anchor="b">
                    <a:lnL>
                      <a:noFill/>
                    </a:lnL>
                    <a:lnR>
                      <a:noFill/>
                    </a:lnR>
                    <a:lnT>
                      <a:noFill/>
                    </a:lnT>
                    <a:lnB>
                      <a:noFill/>
                    </a:lnB>
                  </a:tcPr>
                </a:tc>
                <a:tc>
                  <a:txBody>
                    <a:bodyPr/>
                    <a:lstStyle/>
                    <a:p>
                      <a:pPr algn="l" fontAlgn="b"/>
                      <a:r>
                        <a:rPr lang="en-GB" sz="1100" b="0" i="0" u="none" strike="noStrike" dirty="0">
                          <a:solidFill>
                            <a:srgbClr val="000000"/>
                          </a:solidFill>
                          <a:effectLst/>
                          <a:latin typeface="Calibri"/>
                        </a:rPr>
                        <a:t>RTS&amp;MPAC</a:t>
                      </a:r>
                    </a:p>
                  </a:txBody>
                  <a:tcPr marL="9525" marR="9525" marT="9525" marB="0" anchor="b">
                    <a:lnL>
                      <a:noFill/>
                    </a:lnL>
                    <a:lnR>
                      <a:noFill/>
                    </a:lnR>
                    <a:lnT>
                      <a:noFill/>
                    </a:lnT>
                    <a:lnB>
                      <a:noFill/>
                    </a:lnB>
                  </a:tcPr>
                </a:tc>
                <a:tc>
                  <a:txBody>
                    <a:bodyPr/>
                    <a:lstStyle/>
                    <a:p>
                      <a:pPr algn="l" fontAlgn="b"/>
                      <a:r>
                        <a:rPr lang="en-GB" sz="1100" b="0" i="0" u="none" strike="noStrike" dirty="0">
                          <a:solidFill>
                            <a:srgbClr val="000000"/>
                          </a:solidFill>
                          <a:effectLst/>
                          <a:latin typeface="Calibri"/>
                        </a:rPr>
                        <a:t>RC+CE&amp;RTS&amp;MPAC</a:t>
                      </a:r>
                    </a:p>
                  </a:txBody>
                  <a:tcPr marL="9525" marR="9525" marT="9525" marB="0" anchor="b">
                    <a:lnL>
                      <a:noFill/>
                    </a:lnL>
                    <a:lnR>
                      <a:noFill/>
                    </a:lnR>
                    <a:lnT>
                      <a:noFill/>
                    </a:lnT>
                    <a:lnB>
                      <a:noFill/>
                    </a:lnB>
                  </a:tcPr>
                </a:tc>
                <a:tc>
                  <a:txBody>
                    <a:bodyPr/>
                    <a:lstStyle/>
                    <a:p>
                      <a:pPr algn="l" fontAlgn="b"/>
                      <a:r>
                        <a:rPr lang="en-GB" sz="1100" b="0" i="0" u="none" strike="noStrike">
                          <a:solidFill>
                            <a:srgbClr val="000000"/>
                          </a:solidFill>
                          <a:effectLst/>
                          <a:latin typeface="Calibri"/>
                        </a:rPr>
                        <a:t>RC&amp;RC+CE&amp;RTS&amp;MPAC</a:t>
                      </a:r>
                    </a:p>
                  </a:txBody>
                  <a:tcPr marL="9525" marR="9525" marT="9525" marB="0" anchor="b">
                    <a:lnL>
                      <a:noFill/>
                    </a:lnL>
                    <a:lnR>
                      <a:noFill/>
                    </a:lnR>
                    <a:lnT>
                      <a:noFill/>
                    </a:lnT>
                    <a:lnB>
                      <a:noFill/>
                    </a:lnB>
                  </a:tcPr>
                </a:tc>
              </a:tr>
              <a:tr h="190500">
                <a:tc>
                  <a:txBody>
                    <a:bodyPr/>
                    <a:lstStyle/>
                    <a:p>
                      <a:pPr algn="l" fontAlgn="b"/>
                      <a:r>
                        <a:rPr lang="en-GB" sz="1100" b="0" i="0" u="none" strike="noStrike">
                          <a:solidFill>
                            <a:srgbClr val="000000"/>
                          </a:solidFill>
                          <a:effectLst/>
                          <a:latin typeface="Calibri"/>
                        </a:rPr>
                        <a:t>C</a:t>
                      </a:r>
                    </a:p>
                  </a:txBody>
                  <a:tcPr marL="9525" marR="9525" marT="9525" marB="0" anchor="b">
                    <a:lnL>
                      <a:noFill/>
                    </a:lnL>
                    <a:lnR>
                      <a:noFill/>
                    </a:lnR>
                    <a:lnT>
                      <a:noFill/>
                    </a:lnT>
                    <a:lnB>
                      <a:noFill/>
                    </a:lnB>
                  </a:tcPr>
                </a:tc>
                <a:tc>
                  <a:txBody>
                    <a:bodyPr/>
                    <a:lstStyle/>
                    <a:p>
                      <a:pPr algn="r" fontAlgn="b"/>
                      <a:r>
                        <a:rPr lang="en-GB" sz="1100" b="0" i="0" u="none" strike="noStrike">
                          <a:solidFill>
                            <a:srgbClr val="000000"/>
                          </a:solidFill>
                          <a:effectLst/>
                          <a:latin typeface="Calibri"/>
                        </a:rPr>
                        <a:t>1,9</a:t>
                      </a:r>
                    </a:p>
                  </a:txBody>
                  <a:tcPr marL="9525" marR="9525" marT="9525" marB="0" anchor="b">
                    <a:lnL>
                      <a:noFill/>
                    </a:lnL>
                    <a:lnR>
                      <a:noFill/>
                    </a:lnR>
                    <a:lnT>
                      <a:noFill/>
                    </a:lnT>
                    <a:lnB>
                      <a:noFill/>
                    </a:lnB>
                    <a:solidFill>
                      <a:srgbClr val="FF0000"/>
                    </a:solidFill>
                  </a:tcPr>
                </a:tc>
                <a:tc>
                  <a:txBody>
                    <a:bodyPr/>
                    <a:lstStyle/>
                    <a:p>
                      <a:pPr algn="r" fontAlgn="b"/>
                      <a:r>
                        <a:rPr lang="en-GB" sz="1100" b="0" i="0" u="none" strike="noStrike">
                          <a:solidFill>
                            <a:srgbClr val="000000"/>
                          </a:solidFill>
                          <a:effectLst/>
                          <a:latin typeface="Calibri"/>
                        </a:rPr>
                        <a:t>0,0</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a:solidFill>
                            <a:srgbClr val="000000"/>
                          </a:solidFill>
                          <a:effectLst/>
                          <a:latin typeface="Calibri"/>
                        </a:rPr>
                        <a:t>0,0</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dirty="0">
                          <a:solidFill>
                            <a:srgbClr val="000000"/>
                          </a:solidFill>
                          <a:effectLst/>
                          <a:latin typeface="Calibri"/>
                        </a:rPr>
                        <a:t>0,0</a:t>
                      </a:r>
                    </a:p>
                  </a:txBody>
                  <a:tcPr marL="9525" marR="9525" marT="9525" marB="0" anchor="b">
                    <a:lnL>
                      <a:noFill/>
                    </a:lnL>
                    <a:lnR>
                      <a:noFill/>
                    </a:lnR>
                    <a:lnT>
                      <a:noFill/>
                    </a:lnT>
                    <a:lnB>
                      <a:noFill/>
                    </a:lnB>
                    <a:solidFill>
                      <a:srgbClr val="00FA00"/>
                    </a:solidFill>
                  </a:tcPr>
                </a:tc>
                <a:tc>
                  <a:txBody>
                    <a:bodyPr/>
                    <a:lstStyle/>
                    <a:p>
                      <a:pPr algn="r" fontAlgn="b"/>
                      <a:r>
                        <a:rPr lang="en-GB" sz="1100" b="0" i="0" u="none" strike="noStrike" dirty="0">
                          <a:solidFill>
                            <a:srgbClr val="000000"/>
                          </a:solidFill>
                          <a:effectLst/>
                          <a:latin typeface="Calibri"/>
                        </a:rPr>
                        <a:t>1,4</a:t>
                      </a:r>
                    </a:p>
                  </a:txBody>
                  <a:tcPr marL="9525" marR="9525" marT="9525" marB="0" anchor="b">
                    <a:lnL>
                      <a:noFill/>
                    </a:lnL>
                    <a:lnR>
                      <a:noFill/>
                    </a:lnR>
                    <a:lnT>
                      <a:noFill/>
                    </a:lnT>
                    <a:lnB>
                      <a:noFill/>
                    </a:lnB>
                    <a:solidFill>
                      <a:srgbClr val="FF0000"/>
                    </a:solidFill>
                  </a:tcPr>
                </a:tc>
              </a:tr>
            </a:tbl>
          </a:graphicData>
        </a:graphic>
      </p:graphicFrame>
      <p:sp>
        <p:nvSpPr>
          <p:cNvPr id="6" name="Multiply 5"/>
          <p:cNvSpPr/>
          <p:nvPr/>
        </p:nvSpPr>
        <p:spPr>
          <a:xfrm>
            <a:off x="4932040" y="1268760"/>
            <a:ext cx="504056" cy="648072"/>
          </a:xfrm>
          <a:prstGeom prst="mathMultiply">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Multiply 6"/>
          <p:cNvSpPr/>
          <p:nvPr/>
        </p:nvSpPr>
        <p:spPr>
          <a:xfrm>
            <a:off x="2123728" y="1272242"/>
            <a:ext cx="504056" cy="648072"/>
          </a:xfrm>
          <a:prstGeom prst="mathMultiply">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041993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Agreements (3/3)</a:t>
            </a:r>
            <a:endParaRPr lang="en-GB" dirty="0"/>
          </a:p>
        </p:txBody>
      </p:sp>
      <p:sp>
        <p:nvSpPr>
          <p:cNvPr id="3" name="Content Placeholder 2"/>
          <p:cNvSpPr>
            <a:spLocks noGrp="1"/>
          </p:cNvSpPr>
          <p:nvPr>
            <p:ph idx="1"/>
          </p:nvPr>
        </p:nvSpPr>
        <p:spPr/>
        <p:txBody>
          <a:bodyPr/>
          <a:lstStyle/>
          <a:p>
            <a:pPr>
              <a:buFont typeface="+mj-lt"/>
              <a:buAutoNum type="arabicPeriod" startAt="13"/>
            </a:pPr>
            <a:r>
              <a:rPr lang="en-GB" sz="1600" dirty="0"/>
              <a:t>Sample size for performance requirement: 100 measurements as a minimum</a:t>
            </a:r>
          </a:p>
          <a:p>
            <a:pPr>
              <a:buFont typeface="+mj-lt"/>
              <a:buAutoNum type="arabicPeriod" startAt="13"/>
            </a:pPr>
            <a:r>
              <a:rPr lang="en-GB" sz="1600" dirty="0"/>
              <a:t>How to claim new harmonization activity is </a:t>
            </a:r>
            <a:r>
              <a:rPr lang="en-GB" sz="1600" dirty="0" smtClean="0"/>
              <a:t>successful</a:t>
            </a:r>
          </a:p>
          <a:p>
            <a:pPr lvl="1">
              <a:buFont typeface="+mj-lt"/>
              <a:buAutoNum type="arabicPeriod" startAt="7"/>
            </a:pPr>
            <a:r>
              <a:rPr lang="en-GB" sz="1200" dirty="0" smtClean="0"/>
              <a:t>Same bands (or set) as in the performance activity  will be addressed in the same order, and harmonization will be checked after the performance requirement for each band (or set) is finalized.</a:t>
            </a:r>
          </a:p>
          <a:p>
            <a:pPr lvl="1">
              <a:buFont typeface="+mj-lt"/>
              <a:buAutoNum type="arabicPeriod" startAt="7"/>
            </a:pPr>
            <a:r>
              <a:rPr lang="en-GB" sz="1200" dirty="0" smtClean="0"/>
              <a:t>How </a:t>
            </a:r>
            <a:r>
              <a:rPr lang="en-GB" sz="1200" dirty="0"/>
              <a:t>many measurements samples per band: 30 of devices used for Performance requirement phase will be used for this harmonization activity. And tested in the same lab to minimize </a:t>
            </a:r>
            <a:r>
              <a:rPr lang="en-GB" sz="1200" dirty="0" err="1"/>
              <a:t>Mus</a:t>
            </a:r>
            <a:r>
              <a:rPr lang="en-GB" sz="1200" dirty="0"/>
              <a:t> with  a controlled </a:t>
            </a:r>
            <a:r>
              <a:rPr lang="en-GB" sz="1200" dirty="0" smtClean="0"/>
              <a:t>environment</a:t>
            </a:r>
          </a:p>
          <a:p>
            <a:pPr>
              <a:buFont typeface="+mj-lt"/>
              <a:buAutoNum type="arabicPeriod" startAt="13"/>
            </a:pPr>
            <a:r>
              <a:rPr lang="en-GB" sz="1600" dirty="0"/>
              <a:t>Add Rayleigh </a:t>
            </a:r>
            <a:r>
              <a:rPr lang="en-GB" sz="1600" dirty="0" smtClean="0"/>
              <a:t>validation procedure for RC+CE method</a:t>
            </a:r>
            <a:endParaRPr lang="en-GB" sz="1600" dirty="0"/>
          </a:p>
          <a:p>
            <a:pPr marL="0" indent="0">
              <a:buNone/>
            </a:pPr>
            <a:endParaRPr lang="en-GB" sz="1600" dirty="0"/>
          </a:p>
        </p:txBody>
      </p:sp>
    </p:spTree>
    <p:extLst>
      <p:ext uri="{BB962C8B-B14F-4D97-AF65-F5344CB8AC3E}">
        <p14:creationId xmlns:p14="http://schemas.microsoft.com/office/powerpoint/2010/main" val="15078189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Open items</a:t>
            </a:r>
            <a:endParaRPr lang="en-GB" dirty="0"/>
          </a:p>
        </p:txBody>
      </p:sp>
      <p:sp>
        <p:nvSpPr>
          <p:cNvPr id="3" name="Content Placeholder 2"/>
          <p:cNvSpPr>
            <a:spLocks noGrp="1"/>
          </p:cNvSpPr>
          <p:nvPr>
            <p:ph idx="1"/>
          </p:nvPr>
        </p:nvSpPr>
        <p:spPr/>
        <p:txBody>
          <a:bodyPr>
            <a:noAutofit/>
          </a:bodyPr>
          <a:lstStyle/>
          <a:p>
            <a:pPr marL="457200" indent="-457200">
              <a:buFont typeface="+mj-lt"/>
              <a:buAutoNum type="arabicPeriod"/>
            </a:pPr>
            <a:r>
              <a:rPr lang="en-GB" sz="2000" dirty="0" smtClean="0"/>
              <a:t>Study how to perform averaging across orientations that did not fail the KPI</a:t>
            </a:r>
          </a:p>
          <a:p>
            <a:pPr marL="457200" indent="-457200">
              <a:buFont typeface="+mj-lt"/>
              <a:buAutoNum type="arabicPeriod"/>
            </a:pPr>
            <a:r>
              <a:rPr lang="en-GB" sz="2000" dirty="0" smtClean="0"/>
              <a:t>Add how to extend the concept of devices failing in MPAC as agreed in slide 5 to RC+CE method</a:t>
            </a:r>
          </a:p>
          <a:p>
            <a:pPr marL="457200" indent="-457200">
              <a:buFont typeface="+mj-lt"/>
              <a:buAutoNum type="arabicPeriod"/>
            </a:pPr>
            <a:r>
              <a:rPr lang="en-GB" sz="2000" dirty="0" smtClean="0"/>
              <a:t>Development of the procedure to validate Rayleigh</a:t>
            </a:r>
          </a:p>
          <a:p>
            <a:pPr marL="457200" indent="-457200">
              <a:buFont typeface="+mj-lt"/>
              <a:buAutoNum type="arabicPeriod"/>
            </a:pPr>
            <a:r>
              <a:rPr lang="en-GB" sz="2000" dirty="0" smtClean="0"/>
              <a:t>Think what happens if we don’t find a single lab with a controllable environment</a:t>
            </a:r>
          </a:p>
          <a:p>
            <a:pPr marL="457200" indent="-457200">
              <a:buFont typeface="+mj-lt"/>
              <a:buAutoNum type="arabicPeriod"/>
            </a:pPr>
            <a:r>
              <a:rPr lang="en-GB" sz="2000" dirty="0" smtClean="0"/>
              <a:t>Include statistical </a:t>
            </a:r>
            <a:r>
              <a:rPr lang="en-GB" sz="2000" dirty="0"/>
              <a:t>analysis to determine when to stop testing more devices for </a:t>
            </a:r>
            <a:r>
              <a:rPr lang="en-GB" sz="2000" dirty="0" smtClean="0"/>
              <a:t>harmonization</a:t>
            </a:r>
          </a:p>
          <a:p>
            <a:pPr marL="457200" indent="-457200">
              <a:buFont typeface="+mj-lt"/>
              <a:buAutoNum type="arabicPeriod"/>
            </a:pPr>
            <a:r>
              <a:rPr lang="en-GB" sz="2000" dirty="0"/>
              <a:t>Study how to find the </a:t>
            </a:r>
            <a:r>
              <a:rPr lang="en-GB" sz="2000" dirty="0" smtClean="0"/>
              <a:t>offset</a:t>
            </a:r>
          </a:p>
          <a:p>
            <a:pPr marL="457200" indent="-457200">
              <a:buFont typeface="+mj-lt"/>
              <a:buAutoNum type="arabicPeriod"/>
            </a:pPr>
            <a:r>
              <a:rPr lang="en-GB" sz="2000" dirty="0"/>
              <a:t>Study the distribution of residuals when analysing the cost</a:t>
            </a:r>
          </a:p>
          <a:p>
            <a:pPr marL="457200" indent="-457200">
              <a:buFont typeface="+mj-lt"/>
              <a:buAutoNum type="arabicPeriod"/>
            </a:pPr>
            <a:r>
              <a:rPr lang="en-GB" sz="2000" dirty="0" smtClean="0">
                <a:sym typeface="Wingdings" panose="05000000000000000000" pitchFamily="2" charset="2"/>
              </a:rPr>
              <a:t>Study </a:t>
            </a:r>
            <a:r>
              <a:rPr lang="en-GB" sz="2000" dirty="0">
                <a:sym typeface="Wingdings" panose="05000000000000000000" pitchFamily="2" charset="2"/>
              </a:rPr>
              <a:t>how </a:t>
            </a:r>
            <a:r>
              <a:rPr lang="en-GB" sz="2000" dirty="0" smtClean="0">
                <a:sym typeface="Wingdings" panose="05000000000000000000" pitchFamily="2" charset="2"/>
              </a:rPr>
              <a:t>to calculate </a:t>
            </a:r>
            <a:r>
              <a:rPr lang="en-GB" sz="2000" dirty="0">
                <a:sym typeface="Wingdings" panose="05000000000000000000" pitchFamily="2" charset="2"/>
              </a:rPr>
              <a:t>the cost and </a:t>
            </a:r>
            <a:r>
              <a:rPr lang="en-GB" sz="2000" dirty="0" smtClean="0">
                <a:sym typeface="Wingdings" panose="05000000000000000000" pitchFamily="2" charset="2"/>
              </a:rPr>
              <a:t>threshold</a:t>
            </a:r>
          </a:p>
        </p:txBody>
      </p:sp>
    </p:spTree>
    <p:extLst>
      <p:ext uri="{BB962C8B-B14F-4D97-AF65-F5344CB8AC3E}">
        <p14:creationId xmlns:p14="http://schemas.microsoft.com/office/powerpoint/2010/main" val="99689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1093</Words>
  <Application>Microsoft Office PowerPoint</Application>
  <PresentationFormat>On-screen Show (4:3)</PresentationFormat>
  <Paragraphs>190</Paragraphs>
  <Slides>8</Slides>
  <Notes>2</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WF on MIMO OTA</vt:lpstr>
      <vt:lpstr>Background (1/3)</vt:lpstr>
      <vt:lpstr>Background (2/3)</vt:lpstr>
      <vt:lpstr>Background (3/3)</vt:lpstr>
      <vt:lpstr>Agreements (1/2)</vt:lpstr>
      <vt:lpstr>Agreements (2/2)</vt:lpstr>
      <vt:lpstr>Agreements (3/3)</vt:lpstr>
      <vt:lpstr>Open items</vt:lpstr>
    </vt:vector>
  </TitlesOfParts>
  <Company>Vodafone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Anaya, Luis, Vodafone Group (lanayac)</dc:creator>
  <cp:lastModifiedBy>Anaya, Luis, Vodafone Group (lanayac)</cp:lastModifiedBy>
  <cp:revision>88</cp:revision>
  <dcterms:created xsi:type="dcterms:W3CDTF">2016-02-17T11:21:29Z</dcterms:created>
  <dcterms:modified xsi:type="dcterms:W3CDTF">2016-02-19T15:25:08Z</dcterms:modified>
</cp:coreProperties>
</file>