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71" r:id="rId4"/>
    <p:sldId id="265" r:id="rId5"/>
    <p:sldId id="272" r:id="rId6"/>
    <p:sldId id="273" r:id="rId7"/>
    <p:sldId id="267" r:id="rId8"/>
    <p:sldId id="275" r:id="rId9"/>
    <p:sldId id="276" r:id="rId10"/>
    <p:sldId id="274" r:id="rId11"/>
    <p:sldId id="278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1731" autoAdjust="0"/>
  </p:normalViewPr>
  <p:slideViewPr>
    <p:cSldViewPr>
      <p:cViewPr>
        <p:scale>
          <a:sx n="100" d="100"/>
          <a:sy n="100" d="100"/>
        </p:scale>
        <p:origin x="-2178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</a:t>
            </a:r>
            <a:r>
              <a:rPr lang="en-GB" altLang="ja-JP" sz="3200" b="1" dirty="0" smtClean="0"/>
              <a:t>8.13.1</a:t>
            </a:r>
            <a:endParaRPr lang="en-GB" altLang="ja-JP" sz="3200" b="1" dirty="0" smtClean="0"/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Adjacent channel coexistence evaluation for V2V service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160511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 [1]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sv-SE" altLang="ko-KR" sz="2200" dirty="0" smtClean="0"/>
              <a:t>Coexistence scenarios </a:t>
            </a:r>
          </a:p>
          <a:p>
            <a:pPr lvl="1"/>
            <a:r>
              <a:rPr lang="sv-SE" altLang="ko-KR" sz="1900" dirty="0" smtClean="0"/>
              <a:t>In 2GHz, consider V2V UE-to-LTE UE and V2V UE-to-V2V UE</a:t>
            </a:r>
          </a:p>
          <a:p>
            <a:pPr lvl="1"/>
            <a:r>
              <a:rPr lang="sv-SE" altLang="ko-KR" sz="1900" dirty="0" smtClean="0"/>
              <a:t>In 5.9GHz, </a:t>
            </a:r>
            <a:r>
              <a:rPr lang="sv-SE" altLang="ko-KR" sz="1900" dirty="0"/>
              <a:t>consider </a:t>
            </a:r>
            <a:r>
              <a:rPr lang="sv-SE" altLang="ko-KR" sz="1900" dirty="0" smtClean="0"/>
              <a:t>V2V UE-to-LAA </a:t>
            </a:r>
            <a:r>
              <a:rPr lang="sv-SE" altLang="ko-KR" sz="1900" dirty="0"/>
              <a:t>UE and </a:t>
            </a:r>
            <a:r>
              <a:rPr lang="sv-SE" altLang="ko-KR" sz="1900" dirty="0" smtClean="0"/>
              <a:t>V2V UE-to-V2V UE</a:t>
            </a:r>
          </a:p>
          <a:p>
            <a:pPr lvl="2"/>
            <a:r>
              <a:rPr lang="sv-SE" altLang="ko-KR" sz="1700" dirty="0">
                <a:solidFill>
                  <a:srgbClr val="FF0000"/>
                </a:solidFill>
              </a:rPr>
              <a:t>O</a:t>
            </a:r>
            <a:r>
              <a:rPr lang="sv-SE" altLang="ko-KR" sz="1700" dirty="0" smtClean="0">
                <a:solidFill>
                  <a:srgbClr val="FF0000"/>
                </a:solidFill>
              </a:rPr>
              <a:t>nly </a:t>
            </a:r>
            <a:r>
              <a:rPr lang="sv-SE" altLang="ko-KR" sz="1700" dirty="0">
                <a:solidFill>
                  <a:srgbClr val="FF0000"/>
                </a:solidFill>
              </a:rPr>
              <a:t>consider DL LAA operation in UE </a:t>
            </a:r>
            <a:r>
              <a:rPr lang="sv-SE" altLang="ko-KR" sz="1700" dirty="0"/>
              <a:t>for coexistence analysis</a:t>
            </a:r>
            <a:r>
              <a:rPr lang="sv-SE" altLang="ko-KR" sz="1700" dirty="0" smtClean="0"/>
              <a:t>.</a:t>
            </a:r>
          </a:p>
          <a:p>
            <a:r>
              <a:rPr lang="sv-SE" altLang="ko-KR" sz="2200" dirty="0" smtClean="0">
                <a:solidFill>
                  <a:srgbClr val="FF0000"/>
                </a:solidFill>
              </a:rPr>
              <a:t>No needed to consider V2V UE mobility to verify the legacy ACS/ACLR requirement</a:t>
            </a:r>
          </a:p>
          <a:p>
            <a:r>
              <a:rPr lang="sv-SE" altLang="ko-KR" sz="2200" dirty="0" smtClean="0"/>
              <a:t>Do not consider TDM operation for WAN and V2V in 2GHz FDD bands: </a:t>
            </a:r>
          </a:p>
          <a:p>
            <a:pPr lvl="1"/>
            <a:r>
              <a:rPr lang="sv-SE" altLang="ko-KR" sz="1900" dirty="0" smtClean="0"/>
              <a:t>Special operation : WAN and V2V operated in same operating band with TDM.</a:t>
            </a:r>
          </a:p>
          <a:p>
            <a:pPr lvl="1"/>
            <a:r>
              <a:rPr lang="sv-SE" altLang="ko-KR" sz="1900" dirty="0" smtClean="0"/>
              <a:t>However, </a:t>
            </a:r>
            <a:r>
              <a:rPr lang="sv-SE" altLang="ko-KR" sz="1900" dirty="0" smtClean="0">
                <a:solidFill>
                  <a:srgbClr val="FF0000"/>
                </a:solidFill>
              </a:rPr>
              <a:t>other RAN WGs still discuss how to define the priority between WAN and V2V</a:t>
            </a:r>
          </a:p>
          <a:p>
            <a:r>
              <a:rPr kumimoji="1" lang="sv-SE" altLang="ja-JP" sz="2200" dirty="0" smtClean="0"/>
              <a:t>General simulation parameters for licensed bands (2GHz) and LAA band (5.9GHz) </a:t>
            </a:r>
          </a:p>
          <a:p>
            <a:pPr lvl="1"/>
            <a:r>
              <a:rPr lang="sv-SE" altLang="ja-JP" sz="1900" dirty="0" smtClean="0"/>
              <a:t>Basic principle follows </a:t>
            </a:r>
          </a:p>
          <a:p>
            <a:pPr lvl="2"/>
            <a:r>
              <a:rPr lang="sv-SE" altLang="ja-JP" sz="1700" dirty="0">
                <a:solidFill>
                  <a:srgbClr val="FF0000"/>
                </a:solidFill>
              </a:rPr>
              <a:t>G</a:t>
            </a:r>
            <a:r>
              <a:rPr lang="sv-SE" altLang="ja-JP" sz="1700" dirty="0" smtClean="0">
                <a:solidFill>
                  <a:srgbClr val="FF0000"/>
                </a:solidFill>
              </a:rPr>
              <a:t>eneral deployment parameters in LAA WI for up to 6GHz</a:t>
            </a:r>
          </a:p>
          <a:p>
            <a:pPr lvl="2"/>
            <a:r>
              <a:rPr lang="sv-SE" altLang="ja-JP" sz="1700" dirty="0">
                <a:solidFill>
                  <a:srgbClr val="FF0000"/>
                </a:solidFill>
              </a:rPr>
              <a:t>G</a:t>
            </a:r>
            <a:r>
              <a:rPr lang="sv-SE" altLang="ja-JP" sz="1700" dirty="0" smtClean="0">
                <a:solidFill>
                  <a:srgbClr val="FF0000"/>
                </a:solidFill>
              </a:rPr>
              <a:t>eneral deployment </a:t>
            </a:r>
            <a:r>
              <a:rPr lang="sv-SE" altLang="ja-JP" sz="1700" dirty="0">
                <a:solidFill>
                  <a:srgbClr val="FF0000"/>
                </a:solidFill>
              </a:rPr>
              <a:t>parameters </a:t>
            </a:r>
            <a:r>
              <a:rPr lang="sv-SE" altLang="ja-JP" sz="1700" dirty="0" smtClean="0">
                <a:solidFill>
                  <a:srgbClr val="FF0000"/>
                </a:solidFill>
              </a:rPr>
              <a:t>in D2D WI for 2GHz licensed ban</a:t>
            </a:r>
            <a:r>
              <a:rPr lang="sv-SE" altLang="ja-JP" sz="1800" dirty="0" smtClean="0">
                <a:solidFill>
                  <a:srgbClr val="FF0000"/>
                </a:solidFill>
              </a:rPr>
              <a:t>ds</a:t>
            </a:r>
            <a:endParaRPr kumimoji="1" lang="sv-SE" altLang="ja-JP" sz="1800" dirty="0" smtClean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 [2]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00600"/>
          </a:xfrm>
        </p:spPr>
        <p:txBody>
          <a:bodyPr>
            <a:normAutofit fontScale="92500"/>
          </a:bodyPr>
          <a:lstStyle/>
          <a:p>
            <a:r>
              <a:rPr kumimoji="1" lang="sv-SE" altLang="ja-JP" sz="2400" dirty="0" smtClean="0"/>
              <a:t>Detailed V2V communication parameters</a:t>
            </a:r>
          </a:p>
          <a:p>
            <a:pPr lvl="1"/>
            <a:r>
              <a:rPr lang="sv-SE" altLang="ja-JP" sz="2000" dirty="0" smtClean="0"/>
              <a:t>Follow detail parameters in </a:t>
            </a:r>
            <a:r>
              <a:rPr lang="sv-SE" altLang="ja-JP" sz="2000" dirty="0" smtClean="0">
                <a:solidFill>
                  <a:srgbClr val="FF0000"/>
                </a:solidFill>
              </a:rPr>
              <a:t>V2V TR36.885 (RAN1) except mobility. E.g) Traffic model and deployment scenarios</a:t>
            </a:r>
          </a:p>
          <a:p>
            <a:pPr lvl="1"/>
            <a:r>
              <a:rPr lang="en-US" altLang="ko-KR" sz="2000" dirty="0" smtClean="0"/>
              <a:t>Focus on only Urban case : 15km/h and 60km/h</a:t>
            </a:r>
          </a:p>
          <a:p>
            <a:pPr lvl="1"/>
            <a:r>
              <a:rPr lang="en-US" altLang="ko-KR" sz="2000" dirty="0">
                <a:solidFill>
                  <a:srgbClr val="FF0000"/>
                </a:solidFill>
              </a:rPr>
              <a:t>V2V channel model </a:t>
            </a:r>
            <a:r>
              <a:rPr lang="en-US" altLang="ko-KR" sz="2000" dirty="0"/>
              <a:t>: WINNER+B1 Manhattan grid layout </a:t>
            </a:r>
            <a:r>
              <a:rPr lang="en-US" altLang="ko-KR" sz="2000" dirty="0" smtClean="0"/>
              <a:t>model</a:t>
            </a:r>
          </a:p>
          <a:p>
            <a:pPr lvl="1"/>
            <a:r>
              <a:rPr lang="en-US" altLang="ko-KR" sz="2000" dirty="0"/>
              <a:t>Number </a:t>
            </a:r>
            <a:r>
              <a:rPr lang="en-US" altLang="ko-KR" sz="2000" dirty="0" smtClean="0"/>
              <a:t>of </a:t>
            </a:r>
            <a:r>
              <a:rPr lang="en-US" altLang="ko-KR" sz="2000" dirty="0"/>
              <a:t>activate </a:t>
            </a:r>
            <a:r>
              <a:rPr lang="en-US" altLang="ko-KR" sz="2000" dirty="0" smtClean="0"/>
              <a:t>UEs per cell: round (10%* </a:t>
            </a:r>
            <a:r>
              <a:rPr lang="en-US" altLang="ko-KR" sz="2000" dirty="0"/>
              <a:t>total # of dropped </a:t>
            </a:r>
            <a:r>
              <a:rPr lang="en-US" altLang="ko-KR" sz="2000" dirty="0" smtClean="0"/>
              <a:t>UEs/cell)</a:t>
            </a:r>
          </a:p>
          <a:p>
            <a:pPr lvl="2"/>
            <a:r>
              <a:rPr lang="en-US" altLang="ja-JP" sz="1800" dirty="0" err="1" smtClean="0">
                <a:solidFill>
                  <a:srgbClr val="FF0000"/>
                </a:solidFill>
              </a:rPr>
              <a:t>E.g</a:t>
            </a:r>
            <a:r>
              <a:rPr lang="en-US" altLang="ja-JP" sz="1800" dirty="0">
                <a:solidFill>
                  <a:srgbClr val="FF0000"/>
                </a:solidFill>
              </a:rPr>
              <a:t>) </a:t>
            </a:r>
            <a:r>
              <a:rPr lang="en-US" altLang="ja-JP" sz="1800" dirty="0" smtClean="0">
                <a:solidFill>
                  <a:srgbClr val="FF0000"/>
                </a:solidFill>
              </a:rPr>
              <a:t>15km/h case</a:t>
            </a:r>
            <a:r>
              <a:rPr lang="en-US" altLang="ja-JP" sz="1800" dirty="0">
                <a:solidFill>
                  <a:srgbClr val="FF0000"/>
                </a:solidFill>
              </a:rPr>
              <a:t>:</a:t>
            </a:r>
            <a:r>
              <a:rPr lang="en-US" altLang="ja-JP" sz="1800" dirty="0" smtClean="0">
                <a:solidFill>
                  <a:srgbClr val="FF0000"/>
                </a:solidFill>
              </a:rPr>
              <a:t> [(2676/10.4)*14/21]*0.15 = [(257.3*14)/21]*0.15 = [3602.3 / 21]*0.1 = round </a:t>
            </a:r>
            <a:r>
              <a:rPr lang="en-US" altLang="ko-KR" sz="1800" dirty="0" smtClean="0">
                <a:solidFill>
                  <a:srgbClr val="FF0000"/>
                </a:solidFill>
              </a:rPr>
              <a:t>(171.5</a:t>
            </a:r>
            <a:r>
              <a:rPr lang="en-US" altLang="ja-JP" sz="1800" dirty="0" smtClean="0">
                <a:solidFill>
                  <a:srgbClr val="FF0000"/>
                </a:solidFill>
              </a:rPr>
              <a:t> * 0.1) = 17</a:t>
            </a:r>
          </a:p>
          <a:p>
            <a:pPr lvl="2"/>
            <a:r>
              <a:rPr lang="en-US" altLang="ja-JP" sz="1800" dirty="0" err="1" smtClean="0">
                <a:solidFill>
                  <a:srgbClr val="FF0000"/>
                </a:solidFill>
              </a:rPr>
              <a:t>E.g</a:t>
            </a:r>
            <a:r>
              <a:rPr lang="en-US" altLang="ja-JP" sz="1800" dirty="0" smtClean="0">
                <a:solidFill>
                  <a:srgbClr val="FF0000"/>
                </a:solidFill>
              </a:rPr>
              <a:t>) 60km/h case: [(2676/41.7)*14/21]*0.15 = [(64.2*14)/21]*0.15 = [899.1/21]*0.1 = round (42.8*0.1) = 4</a:t>
            </a:r>
            <a:endParaRPr lang="sv-SE" altLang="ja-JP" sz="1800" dirty="0" smtClean="0">
              <a:solidFill>
                <a:srgbClr val="FF0000"/>
              </a:solidFill>
            </a:endParaRPr>
          </a:p>
          <a:p>
            <a:endParaRPr kumimoji="1" lang="sv-SE" altLang="ja-JP" sz="2200" dirty="0" smtClean="0"/>
          </a:p>
          <a:p>
            <a:r>
              <a:rPr kumimoji="1" lang="sv-SE" altLang="ja-JP" sz="2400" dirty="0" smtClean="0"/>
              <a:t>Detailed LTE/LAA UE dropping model</a:t>
            </a:r>
            <a:endParaRPr kumimoji="1" lang="sv-SE" altLang="ja-JP" sz="2000" dirty="0" smtClean="0"/>
          </a:p>
          <a:p>
            <a:pPr lvl="1"/>
            <a:r>
              <a:rPr kumimoji="1" lang="sv-SE" altLang="ja-JP" sz="2000" dirty="0" smtClean="0"/>
              <a:t>For LTE coexistence analysis, </a:t>
            </a:r>
            <a:r>
              <a:rPr lang="en-US" altLang="ko-KR" sz="2000" dirty="0"/>
              <a:t>Number</a:t>
            </a:r>
            <a:r>
              <a:rPr kumimoji="1" lang="sv-SE" altLang="ja-JP" sz="2000" dirty="0" smtClean="0"/>
              <a:t> of UE is 20 per macro cell</a:t>
            </a:r>
          </a:p>
          <a:p>
            <a:pPr lvl="1"/>
            <a:r>
              <a:rPr kumimoji="1" lang="sv-SE" altLang="ja-JP" sz="2000" dirty="0" smtClean="0"/>
              <a:t>For LAA coexistence analysis,</a:t>
            </a:r>
            <a:r>
              <a:rPr kumimoji="1" lang="sv-SE" altLang="ja-JP" sz="2000" dirty="0" smtClean="0">
                <a:solidFill>
                  <a:srgbClr val="FF0000"/>
                </a:solidFill>
              </a:rPr>
              <a:t> </a:t>
            </a:r>
            <a:r>
              <a:rPr lang="en-GB" altLang="ko-KR" sz="2000" dirty="0" smtClean="0">
                <a:solidFill>
                  <a:srgbClr val="FF0000"/>
                </a:solidFill>
              </a:rPr>
              <a:t>deploy </a:t>
            </a:r>
            <a:r>
              <a:rPr lang="en-GB" altLang="ko-KR" sz="2000" dirty="0">
                <a:solidFill>
                  <a:srgbClr val="FF0000"/>
                </a:solidFill>
              </a:rPr>
              <a:t>6 small cells on rooftop in each building</a:t>
            </a:r>
          </a:p>
          <a:p>
            <a:pPr lvl="2"/>
            <a:r>
              <a:rPr lang="en-US" altLang="ko-KR" sz="1800" dirty="0"/>
              <a:t>Number</a:t>
            </a:r>
            <a:r>
              <a:rPr lang="en-GB" altLang="ko-KR" sz="1800" dirty="0" smtClean="0"/>
              <a:t> </a:t>
            </a:r>
            <a:r>
              <a:rPr lang="en-GB" altLang="ko-KR" sz="1800" dirty="0"/>
              <a:t>of LAA UE is </a:t>
            </a:r>
            <a:r>
              <a:rPr lang="en-GB" altLang="ko-KR" sz="1800" dirty="0" smtClean="0"/>
              <a:t>10 </a:t>
            </a:r>
            <a:r>
              <a:rPr lang="en-GB" altLang="ko-KR" sz="1800" dirty="0"/>
              <a:t>per </a:t>
            </a:r>
            <a:r>
              <a:rPr lang="en-GB" altLang="ko-KR" sz="1800" dirty="0" smtClean="0"/>
              <a:t>small cell </a:t>
            </a:r>
          </a:p>
          <a:p>
            <a:pPr lvl="1"/>
            <a:r>
              <a:rPr lang="en-US" altLang="ko-KR" sz="2000" dirty="0"/>
              <a:t>Number of activate UEs per cell : </a:t>
            </a:r>
            <a:r>
              <a:rPr lang="en-US" altLang="ko-KR" sz="2000" dirty="0" smtClean="0"/>
              <a:t>round </a:t>
            </a:r>
            <a:r>
              <a:rPr lang="en-US" altLang="ko-KR" sz="2000" dirty="0"/>
              <a:t>(</a:t>
            </a:r>
            <a:r>
              <a:rPr lang="en-US" altLang="ko-KR" sz="2000" dirty="0" smtClean="0"/>
              <a:t>10%* </a:t>
            </a:r>
            <a:r>
              <a:rPr lang="en-US" altLang="ko-KR" sz="2000" dirty="0"/>
              <a:t>total # of dropped UEs/cell)</a:t>
            </a:r>
            <a:endParaRPr lang="en-US" altLang="ja-JP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4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2GHz/5.9GHz V2V Services during </a:t>
            </a:r>
            <a:r>
              <a:rPr lang="en-US" altLang="ja-JP" dirty="0"/>
              <a:t>4 </a:t>
            </a:r>
            <a:r>
              <a:rPr lang="en-US" altLang="ja-JP" dirty="0" smtClean="0"/>
              <a:t>meeting times </a:t>
            </a:r>
            <a:r>
              <a:rPr kumimoji="1" lang="en-US" altLang="ja-JP" dirty="0" smtClean="0"/>
              <a:t>in RAN WG4. (restricted time limit to complete V2V Core requirements)</a:t>
            </a:r>
          </a:p>
          <a:p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1) Up to 6GHz </a:t>
            </a:r>
          </a:p>
          <a:p>
            <a:r>
              <a:rPr lang="en-US" altLang="ja-JP" dirty="0" smtClean="0"/>
              <a:t>Consider following interference scenarios </a:t>
            </a:r>
          </a:p>
          <a:p>
            <a:pPr lvl="1"/>
            <a:r>
              <a:rPr kumimoji="1" lang="en-US" altLang="ja-JP" dirty="0" smtClean="0"/>
              <a:t>V2V-to-Wifi/LAA/DSRC/V2V </a:t>
            </a:r>
          </a:p>
          <a:p>
            <a:pPr lvl="1"/>
            <a:r>
              <a:rPr lang="en-US" altLang="ja-JP" dirty="0" err="1" smtClean="0"/>
              <a:t>Wifi</a:t>
            </a:r>
            <a:r>
              <a:rPr lang="en-US" altLang="ja-JP" dirty="0" smtClean="0"/>
              <a:t>/LAA/DSRC/V2V-to-V2V</a:t>
            </a:r>
            <a:endParaRPr kumimoji="1" lang="en-US" altLang="ja-JP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priority is V2V-to-LAA and V2V-to-V2V Scenarios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priority is V2V-to-WiFi and V2V-to-DSRC Scenarios (</a:t>
            </a:r>
            <a:r>
              <a:rPr lang="en-US" altLang="ko-KR" dirty="0" smtClean="0"/>
              <a:t>if</a:t>
            </a:r>
            <a:r>
              <a:rPr lang="ko-KR" altLang="en-US" dirty="0" smtClean="0"/>
              <a:t> </a:t>
            </a:r>
            <a:r>
              <a:rPr lang="en-US" altLang="ko-KR" dirty="0" smtClean="0"/>
              <a:t>discussion time is allowed in WI) </a:t>
            </a:r>
            <a:endParaRPr lang="en-US" altLang="ja-JP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 smtClean="0"/>
              <a:t>Reuse LAA deployment simulation parameters (RAN4 only consider DL transmission for LAA)</a:t>
            </a:r>
            <a:endParaRPr lang="en-US" altLang="ja-JP" sz="2900" dirty="0"/>
          </a:p>
          <a:p>
            <a:pPr marL="457200" lvl="1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2) Licensed band (2GHz)</a:t>
            </a:r>
          </a:p>
          <a:p>
            <a:r>
              <a:rPr lang="en-US" altLang="ja-JP" dirty="0"/>
              <a:t>Consider following interference scenarios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V2V-to-LTE/V2V </a:t>
            </a:r>
            <a:endParaRPr lang="en-US" altLang="ja-JP" dirty="0"/>
          </a:p>
          <a:p>
            <a:pPr lvl="1"/>
            <a:r>
              <a:rPr lang="en-US" altLang="ja-JP" dirty="0" smtClean="0"/>
              <a:t>LTE/V2V-to-V2V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/>
              <a:t>Both scenarios would be analyzed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 smtClean="0"/>
              <a:t>Reuse D2D deployment </a:t>
            </a:r>
            <a:r>
              <a:rPr lang="en-US" altLang="ja-JP" sz="2900" dirty="0"/>
              <a:t>simulation </a:t>
            </a:r>
            <a:r>
              <a:rPr lang="en-US" altLang="ja-JP" sz="2900" dirty="0" smtClean="0"/>
              <a:t>parameters</a:t>
            </a:r>
            <a:endParaRPr lang="en-US" altLang="ja-JP" sz="29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Scenarios (Up </a:t>
            </a:r>
            <a:r>
              <a:rPr lang="en-US" altLang="ja-JP" dirty="0"/>
              <a:t>to </a:t>
            </a:r>
            <a:r>
              <a:rPr lang="en-US" altLang="ja-JP" dirty="0" smtClean="0"/>
              <a:t>6GHz)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1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UE-to-LAA UE</a:t>
            </a:r>
          </a:p>
          <a:p>
            <a:pPr marL="857250" lvl="1" indent="-457200"/>
            <a:endParaRPr lang="en-US" altLang="ja-JP" sz="2400" dirty="0" smtClean="0"/>
          </a:p>
          <a:p>
            <a:pPr marL="857250" lvl="1" indent="-457200"/>
            <a:r>
              <a:rPr lang="en-US" altLang="ja-JP" sz="2400" dirty="0" smtClean="0"/>
              <a:t>V2V UE-to-V2V UE</a:t>
            </a:r>
          </a:p>
          <a:p>
            <a:pPr marL="857250" lvl="1" indent="-457200"/>
            <a:endParaRPr lang="en-US" altLang="ja-JP" dirty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2 </a:t>
            </a:r>
            <a:r>
              <a:rPr lang="en-US" altLang="ja-JP" sz="2800" dirty="0"/>
              <a:t>(aggressor-Victim)</a:t>
            </a:r>
          </a:p>
          <a:p>
            <a:pPr marL="857250" lvl="1" indent="-457200"/>
            <a:r>
              <a:rPr lang="en-US" altLang="ja-JP" sz="2400" dirty="0" smtClean="0"/>
              <a:t>LAA BS-to-V2V UE</a:t>
            </a:r>
          </a:p>
          <a:p>
            <a:pPr marL="400050" lvl="1" indent="0">
              <a:buNone/>
            </a:pPr>
            <a:endParaRPr lang="en-US" altLang="ja-JP" sz="3600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Consider Band 46 for V2V service.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Reuse LAA deployment simulation parameters.</a:t>
            </a:r>
            <a:endParaRPr lang="en-US" altLang="ja-JP" dirty="0"/>
          </a:p>
        </p:txBody>
      </p:sp>
      <p:grpSp>
        <p:nvGrpSpPr>
          <p:cNvPr id="11" name="그룹 10"/>
          <p:cNvGrpSpPr/>
          <p:nvPr/>
        </p:nvGrpSpPr>
        <p:grpSpPr>
          <a:xfrm>
            <a:off x="5051985" y="1196753"/>
            <a:ext cx="3840495" cy="4305288"/>
            <a:chOff x="5051985" y="1196753"/>
            <a:chExt cx="3840495" cy="4305288"/>
          </a:xfrm>
        </p:grpSpPr>
        <p:sp>
          <p:nvSpPr>
            <p:cNvPr id="4" name="TextBox 3"/>
            <p:cNvSpPr txBox="1"/>
            <p:nvPr/>
          </p:nvSpPr>
          <p:spPr>
            <a:xfrm>
              <a:off x="5076056" y="1547490"/>
              <a:ext cx="1320677" cy="536400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LAA</a:t>
              </a:r>
              <a:endParaRPr lang="sv-SE" sz="2800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400257" y="1546001"/>
              <a:ext cx="1320677" cy="536752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cxnSp>
          <p:nvCxnSpPr>
            <p:cNvPr id="6" name="Straight Arrow Connector 8"/>
            <p:cNvCxnSpPr/>
            <p:nvPr/>
          </p:nvCxnSpPr>
          <p:spPr>
            <a:xfrm>
              <a:off x="5085582" y="2084242"/>
              <a:ext cx="3521805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607387" y="1878287"/>
              <a:ext cx="246682" cy="38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8" name="Right Arrow 15"/>
            <p:cNvSpPr/>
            <p:nvPr/>
          </p:nvSpPr>
          <p:spPr>
            <a:xfrm rot="10800000">
              <a:off x="6033291" y="1196753"/>
              <a:ext cx="754672" cy="29899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9" name="Right Arrow 15"/>
            <p:cNvSpPr/>
            <p:nvPr/>
          </p:nvSpPr>
          <p:spPr>
            <a:xfrm rot="5400000">
              <a:off x="7361456" y="1788110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23993" y="2930833"/>
              <a:ext cx="1320677" cy="536752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cxnSp>
          <p:nvCxnSpPr>
            <p:cNvPr id="15" name="Straight Arrow Connector 8"/>
            <p:cNvCxnSpPr/>
            <p:nvPr/>
          </p:nvCxnSpPr>
          <p:spPr>
            <a:xfrm>
              <a:off x="5123993" y="3470554"/>
              <a:ext cx="3521805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645798" y="3261629"/>
              <a:ext cx="246682" cy="38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19" name="Right Arrow 15"/>
            <p:cNvSpPr/>
            <p:nvPr/>
          </p:nvSpPr>
          <p:spPr>
            <a:xfrm rot="16200000">
              <a:off x="7336485" y="3170628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44208" y="2931774"/>
              <a:ext cx="1320677" cy="536752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5051985" y="4437112"/>
              <a:ext cx="3768487" cy="1064929"/>
              <a:chOff x="4139952" y="1556792"/>
              <a:chExt cx="4032448" cy="1138320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5556372" y="1931701"/>
                <a:ext cx="1413183" cy="573743"/>
              </a:xfrm>
              <a:prstGeom prst="rect">
                <a:avLst/>
              </a:prstGeom>
              <a:noFill/>
              <a:ln w="25400"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v-SE" sz="2800" b="1" dirty="0" smtClean="0"/>
                  <a:t>V2V</a:t>
                </a:r>
                <a:endParaRPr lang="sv-SE" sz="2800" b="1" dirty="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139952" y="1930109"/>
                <a:ext cx="1413183" cy="573743"/>
              </a:xfrm>
              <a:prstGeom prst="rect">
                <a:avLst/>
              </a:prstGeom>
              <a:noFill/>
              <a:ln w="25400"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v-SE" sz="2800" b="1" dirty="0" smtClean="0"/>
                  <a:t>LAA</a:t>
                </a:r>
                <a:endParaRPr lang="sv-SE" sz="2800" b="1" dirty="0"/>
              </a:p>
            </p:txBody>
          </p:sp>
          <p:cxnSp>
            <p:nvCxnSpPr>
              <p:cNvPr id="38" name="Straight Arrow Connector 8"/>
              <p:cNvCxnSpPr/>
              <p:nvPr/>
            </p:nvCxnSpPr>
            <p:spPr>
              <a:xfrm>
                <a:off x="4139952" y="2505443"/>
                <a:ext cx="3768487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7908439" y="2285295"/>
                <a:ext cx="263961" cy="4098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400" b="1" i="1" dirty="0" smtClean="0"/>
                  <a:t>f</a:t>
                </a:r>
                <a:endParaRPr lang="sv-SE" sz="2400" b="1" i="1" dirty="0"/>
              </a:p>
            </p:txBody>
          </p:sp>
          <p:sp>
            <p:nvSpPr>
              <p:cNvPr id="40" name="Right Arrow 15"/>
              <p:cNvSpPr/>
              <p:nvPr/>
            </p:nvSpPr>
            <p:spPr>
              <a:xfrm>
                <a:off x="5154043" y="1556792"/>
                <a:ext cx="807533" cy="319604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sv-SE" dirty="0"/>
              </a:p>
            </p:txBody>
          </p:sp>
          <p:sp>
            <p:nvSpPr>
              <p:cNvPr id="41" name="Right Arrow 15"/>
              <p:cNvSpPr/>
              <p:nvPr/>
            </p:nvSpPr>
            <p:spPr>
              <a:xfrm rot="5400000">
                <a:off x="5145927" y="2188881"/>
                <a:ext cx="451749" cy="42726"/>
              </a:xfrm>
              <a:prstGeom prst="rightArrow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sv-SE" dirty="0"/>
              </a:p>
            </p:txBody>
          </p:sp>
        </p:grpSp>
        <p:sp>
          <p:nvSpPr>
            <p:cNvPr id="43" name="Right Arrow 15"/>
            <p:cNvSpPr/>
            <p:nvPr/>
          </p:nvSpPr>
          <p:spPr>
            <a:xfrm rot="5400000">
              <a:off x="7353689" y="5038182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45" name="Right Arrow 15"/>
            <p:cNvSpPr/>
            <p:nvPr/>
          </p:nvSpPr>
          <p:spPr>
            <a:xfrm rot="5400000">
              <a:off x="6113608" y="1788094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48" name="Right Arrow 15"/>
            <p:cNvSpPr/>
            <p:nvPr/>
          </p:nvSpPr>
          <p:spPr>
            <a:xfrm rot="10800000">
              <a:off x="6074386" y="2574430"/>
              <a:ext cx="754672" cy="29899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</p:grp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1" name="Right Arrow 15"/>
          <p:cNvSpPr/>
          <p:nvPr/>
        </p:nvSpPr>
        <p:spPr>
          <a:xfrm rot="16200000">
            <a:off x="6065412" y="3184108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32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sv-SE" altLang="ja-JP" dirty="0" smtClean="0"/>
              <a:t>Deployment in up to 6GHz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</a:t>
            </a:r>
          </a:p>
          <a:p>
            <a:pPr lvl="1"/>
            <a:r>
              <a:rPr lang="en-US" altLang="ja-JP" dirty="0" smtClean="0"/>
              <a:t>V2V UE-to-LAA UE: </a:t>
            </a:r>
            <a:r>
              <a:rPr lang="en-US" altLang="ja-JP" dirty="0">
                <a:solidFill>
                  <a:srgbClr val="FF0000"/>
                </a:solidFill>
              </a:rPr>
              <a:t>follow </a:t>
            </a:r>
            <a:r>
              <a:rPr lang="en-US" altLang="ja-JP" dirty="0" smtClean="0">
                <a:solidFill>
                  <a:srgbClr val="FF0000"/>
                </a:solidFill>
              </a:rPr>
              <a:t>V2P </a:t>
            </a:r>
            <a:r>
              <a:rPr lang="en-US" altLang="ja-JP" dirty="0">
                <a:solidFill>
                  <a:srgbClr val="FF0000"/>
                </a:solidFill>
              </a:rPr>
              <a:t>model defined in </a:t>
            </a:r>
            <a:r>
              <a:rPr lang="en-US" altLang="ja-JP" dirty="0" smtClean="0">
                <a:solidFill>
                  <a:srgbClr val="FF0000"/>
                </a:solidFill>
              </a:rPr>
              <a:t>TR36.885</a:t>
            </a:r>
            <a:endParaRPr lang="en-US" altLang="ja-JP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kumimoji="1" lang="en-US" altLang="ja-JP" dirty="0" smtClean="0"/>
              <a:t>V2V UE-to-V2V UE: </a:t>
            </a:r>
            <a:r>
              <a:rPr kumimoji="1" lang="en-US" altLang="ja-JP" dirty="0" smtClean="0">
                <a:solidFill>
                  <a:srgbClr val="FF0000"/>
                </a:solidFill>
              </a:rPr>
              <a:t>follow V2V model defined in TR36.885 </a:t>
            </a:r>
          </a:p>
          <a:p>
            <a:pPr lvl="1"/>
            <a:r>
              <a:rPr lang="en-US" altLang="ja-JP" dirty="0" smtClean="0"/>
              <a:t>LAA UE-to-V2V UE : </a:t>
            </a:r>
            <a:r>
              <a:rPr lang="en-US" altLang="ja-JP" dirty="0" smtClean="0">
                <a:solidFill>
                  <a:srgbClr val="FF0000"/>
                </a:solidFill>
              </a:rPr>
              <a:t>follow P2V model defined in TR36.885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sv-SE" altLang="ko-KR" dirty="0" smtClean="0"/>
          </a:p>
          <a:p>
            <a:r>
              <a:rPr lang="sv-SE" altLang="ko-KR" dirty="0" smtClean="0"/>
              <a:t>Used ACLR </a:t>
            </a:r>
            <a:r>
              <a:rPr lang="sv-SE" altLang="ko-KR" dirty="0"/>
              <a:t>and ACS </a:t>
            </a:r>
            <a:r>
              <a:rPr lang="sv-SE" altLang="ko-KR" dirty="0" smtClean="0"/>
              <a:t>values for BS/UE LAA (20MHz)</a:t>
            </a:r>
            <a:endParaRPr lang="sv-SE" altLang="ko-KR" sz="3000" dirty="0"/>
          </a:p>
          <a:p>
            <a:pPr lvl="1"/>
            <a:r>
              <a:rPr lang="sv-SE" altLang="ko-KR" dirty="0" smtClean="0"/>
              <a:t>BS ACLR=</a:t>
            </a:r>
            <a:r>
              <a:rPr lang="sv-SE" altLang="ko-KR" dirty="0" smtClean="0">
                <a:solidFill>
                  <a:srgbClr val="FF0000"/>
                </a:solidFill>
              </a:rPr>
              <a:t>35</a:t>
            </a:r>
            <a:r>
              <a:rPr lang="sv-SE" altLang="ko-KR" dirty="0" smtClean="0"/>
              <a:t>/38dB, BS ACS=43/46dB </a:t>
            </a:r>
          </a:p>
          <a:p>
            <a:pPr lvl="1"/>
            <a:r>
              <a:rPr lang="sv-SE" altLang="ko-KR" dirty="0" smtClean="0"/>
              <a:t>UE ACLR=30dB, UE ACS=</a:t>
            </a:r>
            <a:r>
              <a:rPr lang="sv-SE" altLang="ko-KR" dirty="0" smtClean="0">
                <a:solidFill>
                  <a:srgbClr val="FF0000"/>
                </a:solidFill>
              </a:rPr>
              <a:t>27</a:t>
            </a:r>
            <a:r>
              <a:rPr lang="sv-SE" altLang="ko-KR" dirty="0" smtClean="0"/>
              <a:t>/30dB</a:t>
            </a:r>
          </a:p>
          <a:p>
            <a:r>
              <a:rPr lang="sv-SE" altLang="ko-KR" dirty="0" smtClean="0"/>
              <a:t>Consider D2D ACLR and ACS values for V2V UE (10MHz)</a:t>
            </a:r>
          </a:p>
          <a:p>
            <a:pPr lvl="1"/>
            <a:r>
              <a:rPr lang="sv-SE" altLang="ko-KR" dirty="0" smtClean="0"/>
              <a:t>UE </a:t>
            </a:r>
            <a:r>
              <a:rPr lang="sv-SE" altLang="ko-KR" dirty="0"/>
              <a:t>ACLR=30dB, UE </a:t>
            </a:r>
            <a:r>
              <a:rPr lang="sv-SE" altLang="ko-KR" dirty="0" smtClean="0"/>
              <a:t>ACS=33dB</a:t>
            </a:r>
          </a:p>
          <a:p>
            <a:pPr lvl="1"/>
            <a:r>
              <a:rPr lang="sv-SE" altLang="ko-KR" dirty="0" smtClean="0"/>
              <a:t>For power class 3 V2V UE, RAN4 consider 2 step ACLR requirements</a:t>
            </a:r>
            <a:endParaRPr lang="sv-SE" altLang="ko-KR" dirty="0"/>
          </a:p>
          <a:p>
            <a:pPr lvl="1"/>
            <a:endParaRPr kumimoji="1" lang="en-US" altLang="ja-JP" dirty="0" smtClean="0"/>
          </a:p>
          <a:p>
            <a:pPr lvl="1"/>
            <a:endParaRPr kumimoji="1" lang="en-US" altLang="ja-JP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436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Scenarios in Licensed band (2GHz)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3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UE-to-LTE BS</a:t>
            </a:r>
          </a:p>
          <a:p>
            <a:pPr marL="800100" lvl="2" indent="0">
              <a:buNone/>
            </a:pPr>
            <a:endParaRPr kumimoji="1" lang="en-US" altLang="ja-JP" sz="2000" dirty="0" smtClean="0"/>
          </a:p>
          <a:p>
            <a:pPr marL="857250" lvl="1" indent="-457200"/>
            <a:r>
              <a:rPr lang="en-US" altLang="ja-JP" sz="2400" dirty="0" smtClean="0"/>
              <a:t>V2V UE-to-V2V UE </a:t>
            </a:r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4 </a:t>
            </a:r>
            <a:r>
              <a:rPr lang="en-US" altLang="ja-JP" sz="2800" dirty="0"/>
              <a:t>(aggressor-Victim)</a:t>
            </a:r>
          </a:p>
          <a:p>
            <a:pPr marL="857250" lvl="1" indent="-457200"/>
            <a:r>
              <a:rPr lang="en-US" altLang="ja-JP" sz="2400" dirty="0" smtClean="0"/>
              <a:t>LTE UE-to-V2V UE</a:t>
            </a:r>
            <a:endParaRPr lang="en-US" altLang="ja-JP" dirty="0" smtClean="0"/>
          </a:p>
          <a:p>
            <a:pPr marL="457200" lvl="1" indent="0">
              <a:buNone/>
            </a:pPr>
            <a:endParaRPr lang="en-US" altLang="ja-JP" sz="30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Consider V2V based on PC5 operation in licensed bands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/>
              <a:t> </a:t>
            </a:r>
            <a:r>
              <a:rPr lang="en-US" altLang="ja-JP" dirty="0" smtClean="0"/>
              <a:t>Reuse D2D </a:t>
            </a:r>
            <a:r>
              <a:rPr lang="en-US" altLang="ja-JP" dirty="0"/>
              <a:t>deployment simulation parameters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51985" y="1619498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LTE</a:t>
            </a:r>
            <a:endParaRPr lang="sv-SE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366660" y="1619609"/>
            <a:ext cx="1320677" cy="536400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cxnSp>
        <p:nvCxnSpPr>
          <p:cNvPr id="6" name="Straight Arrow Connector 8"/>
          <p:cNvCxnSpPr/>
          <p:nvPr/>
        </p:nvCxnSpPr>
        <p:spPr>
          <a:xfrm>
            <a:off x="5051985" y="2156250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573790" y="1950295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8" name="Right Arrow 15"/>
          <p:cNvSpPr/>
          <p:nvPr/>
        </p:nvSpPr>
        <p:spPr>
          <a:xfrm rot="10800000">
            <a:off x="5999694" y="1268761"/>
            <a:ext cx="75467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0" name="Right Arrow 15"/>
          <p:cNvSpPr/>
          <p:nvPr/>
        </p:nvSpPr>
        <p:spPr>
          <a:xfrm rot="16200000">
            <a:off x="5992423" y="1859294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3" name="TextBox 12"/>
          <p:cNvSpPr txBox="1"/>
          <p:nvPr/>
        </p:nvSpPr>
        <p:spPr>
          <a:xfrm>
            <a:off x="5051985" y="2915642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cxnSp>
        <p:nvCxnSpPr>
          <p:cNvPr id="15" name="Straight Arrow Connector 8"/>
          <p:cNvCxnSpPr/>
          <p:nvPr/>
        </p:nvCxnSpPr>
        <p:spPr>
          <a:xfrm>
            <a:off x="5051985" y="3455363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73790" y="3246438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7" name="Right Arrow 15"/>
          <p:cNvSpPr/>
          <p:nvPr/>
        </p:nvSpPr>
        <p:spPr>
          <a:xfrm rot="10800000">
            <a:off x="5999694" y="2564904"/>
            <a:ext cx="75467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8" name="Right Arrow 15"/>
          <p:cNvSpPr/>
          <p:nvPr/>
        </p:nvSpPr>
        <p:spPr>
          <a:xfrm rot="5400000">
            <a:off x="7349411" y="3163390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22" name="TextBox 21"/>
          <p:cNvSpPr txBox="1"/>
          <p:nvPr/>
        </p:nvSpPr>
        <p:spPr>
          <a:xfrm>
            <a:off x="6372200" y="2916583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grpSp>
        <p:nvGrpSpPr>
          <p:cNvPr id="28" name="그룹 27"/>
          <p:cNvGrpSpPr/>
          <p:nvPr/>
        </p:nvGrpSpPr>
        <p:grpSpPr>
          <a:xfrm>
            <a:off x="5051985" y="4221089"/>
            <a:ext cx="3768487" cy="1064929"/>
            <a:chOff x="4139952" y="1556792"/>
            <a:chExt cx="4032448" cy="1138320"/>
          </a:xfrm>
        </p:grpSpPr>
        <p:sp>
          <p:nvSpPr>
            <p:cNvPr id="36" name="TextBox 35"/>
            <p:cNvSpPr txBox="1"/>
            <p:nvPr/>
          </p:nvSpPr>
          <p:spPr>
            <a:xfrm>
              <a:off x="5556372" y="1931701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39952" y="1930109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LTE</a:t>
              </a:r>
              <a:endParaRPr lang="sv-SE" sz="2800" b="1" dirty="0"/>
            </a:p>
          </p:txBody>
        </p:sp>
        <p:cxnSp>
          <p:nvCxnSpPr>
            <p:cNvPr id="38" name="Straight Arrow Connector 8"/>
            <p:cNvCxnSpPr/>
            <p:nvPr/>
          </p:nvCxnSpPr>
          <p:spPr>
            <a:xfrm>
              <a:off x="4139952" y="2505443"/>
              <a:ext cx="376848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908439" y="2285295"/>
              <a:ext cx="263961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40" name="Right Arrow 15"/>
            <p:cNvSpPr/>
            <p:nvPr/>
          </p:nvSpPr>
          <p:spPr>
            <a:xfrm>
              <a:off x="5154043" y="1556792"/>
              <a:ext cx="807533" cy="3196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</p:grpSp>
      <p:sp>
        <p:nvSpPr>
          <p:cNvPr id="29" name="Right Arrow 15"/>
          <p:cNvSpPr/>
          <p:nvPr/>
        </p:nvSpPr>
        <p:spPr>
          <a:xfrm rot="16200000">
            <a:off x="7328289" y="1866756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30" name="Right Arrow 15"/>
          <p:cNvSpPr/>
          <p:nvPr/>
        </p:nvSpPr>
        <p:spPr>
          <a:xfrm rot="16200000">
            <a:off x="5998237" y="4822159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49" name="Right Arrow 15"/>
          <p:cNvSpPr/>
          <p:nvPr/>
        </p:nvSpPr>
        <p:spPr>
          <a:xfrm rot="5400000">
            <a:off x="6078186" y="3158819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51" name="Right Arrow 15"/>
          <p:cNvSpPr/>
          <p:nvPr/>
        </p:nvSpPr>
        <p:spPr>
          <a:xfrm rot="16200000">
            <a:off x="7263655" y="4819768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29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kumimoji="1" lang="sv-SE" altLang="ja-JP" dirty="0" smtClean="0"/>
              <a:t>Deployment in Licensed Bands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40060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 </a:t>
            </a:r>
          </a:p>
          <a:p>
            <a:pPr marL="857250" lvl="1" indent="-457200"/>
            <a:r>
              <a:rPr lang="en-US" altLang="ja-JP" dirty="0"/>
              <a:t>V2V UE-to-LTE </a:t>
            </a:r>
            <a:r>
              <a:rPr lang="en-US" altLang="ja-JP" dirty="0" smtClean="0"/>
              <a:t>BS : </a:t>
            </a:r>
            <a:r>
              <a:rPr lang="en-US" altLang="ja-JP" dirty="0" smtClean="0">
                <a:solidFill>
                  <a:srgbClr val="FF0000"/>
                </a:solidFill>
              </a:rPr>
              <a:t>follow the channel model between UE and macro </a:t>
            </a:r>
            <a:r>
              <a:rPr lang="en-US" altLang="ja-JP" dirty="0" err="1" smtClean="0">
                <a:solidFill>
                  <a:srgbClr val="FF0000"/>
                </a:solidFill>
              </a:rPr>
              <a:t>eNB</a:t>
            </a:r>
            <a:r>
              <a:rPr lang="en-US" altLang="ja-JP" dirty="0" smtClean="0">
                <a:solidFill>
                  <a:srgbClr val="FF0000"/>
                </a:solidFill>
              </a:rPr>
              <a:t> defined in TR 36.885</a:t>
            </a:r>
            <a:endParaRPr lang="en-US" altLang="ja-JP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57250" lvl="1" indent="-457200"/>
            <a:r>
              <a:rPr lang="en-US" altLang="ja-JP" dirty="0"/>
              <a:t>V2V UE-to-V2V UE </a:t>
            </a:r>
            <a:r>
              <a:rPr lang="en-US" altLang="ja-JP" dirty="0" smtClean="0"/>
              <a:t>: </a:t>
            </a:r>
            <a:r>
              <a:rPr lang="en-US" altLang="ja-JP" dirty="0">
                <a:solidFill>
                  <a:srgbClr val="FF0000"/>
                </a:solidFill>
              </a:rPr>
              <a:t>follow V2V model defined in </a:t>
            </a:r>
            <a:r>
              <a:rPr lang="en-US" altLang="ja-JP" dirty="0" smtClean="0">
                <a:solidFill>
                  <a:srgbClr val="FF0000"/>
                </a:solidFill>
              </a:rPr>
              <a:t>TR36.885</a:t>
            </a:r>
            <a:endParaRPr lang="en-US" altLang="ja-JP" dirty="0">
              <a:solidFill>
                <a:schemeClr val="bg1">
                  <a:lumMod val="65000"/>
                </a:schemeClr>
              </a:solidFill>
            </a:endParaRPr>
          </a:p>
          <a:p>
            <a:pPr marL="857250" lvl="1" indent="-457200"/>
            <a:r>
              <a:rPr lang="en-US" altLang="ja-JP" dirty="0" smtClean="0"/>
              <a:t>LTE UE-to-V2V UE : </a:t>
            </a:r>
            <a:r>
              <a:rPr lang="en-US" altLang="ja-JP" dirty="0">
                <a:solidFill>
                  <a:srgbClr val="FF0000"/>
                </a:solidFill>
              </a:rPr>
              <a:t>follow P2V model defined in </a:t>
            </a:r>
            <a:r>
              <a:rPr lang="en-US" altLang="ja-JP" dirty="0" smtClean="0">
                <a:solidFill>
                  <a:srgbClr val="FF0000"/>
                </a:solidFill>
              </a:rPr>
              <a:t>TR36.885</a:t>
            </a:r>
            <a:endParaRPr lang="en-US" altLang="ja-JP" dirty="0">
              <a:solidFill>
                <a:schemeClr val="bg1">
                  <a:lumMod val="75000"/>
                </a:schemeClr>
              </a:solidFill>
            </a:endParaRPr>
          </a:p>
          <a:p>
            <a:endParaRPr lang="sv-SE" altLang="ko-KR" dirty="0" smtClean="0"/>
          </a:p>
          <a:p>
            <a:r>
              <a:rPr lang="sv-SE" altLang="ko-KR" dirty="0" smtClean="0"/>
              <a:t>Used </a:t>
            </a:r>
            <a:r>
              <a:rPr lang="sv-SE" altLang="ko-KR" dirty="0"/>
              <a:t>ACLR and ACS values for </a:t>
            </a:r>
            <a:r>
              <a:rPr lang="sv-SE" altLang="ko-KR" dirty="0" smtClean="0"/>
              <a:t>legacy LTE BS/UE (20MHz)</a:t>
            </a:r>
          </a:p>
          <a:p>
            <a:pPr lvl="1"/>
            <a:r>
              <a:rPr lang="sv-SE" altLang="ko-KR" dirty="0"/>
              <a:t>BS </a:t>
            </a:r>
            <a:r>
              <a:rPr lang="sv-SE" altLang="ko-KR" dirty="0" smtClean="0"/>
              <a:t>ACLR=</a:t>
            </a:r>
            <a:r>
              <a:rPr lang="sv-SE" altLang="ko-KR" dirty="0" smtClean="0">
                <a:solidFill>
                  <a:srgbClr val="FF0000"/>
                </a:solidFill>
              </a:rPr>
              <a:t>45</a:t>
            </a:r>
            <a:r>
              <a:rPr lang="sv-SE" altLang="ko-KR" dirty="0" smtClean="0"/>
              <a:t>dB</a:t>
            </a:r>
            <a:r>
              <a:rPr lang="sv-SE" altLang="ko-KR" dirty="0"/>
              <a:t>, BS </a:t>
            </a:r>
            <a:r>
              <a:rPr lang="sv-SE" altLang="ko-KR" dirty="0" smtClean="0"/>
              <a:t>ACS=46dB </a:t>
            </a:r>
          </a:p>
          <a:p>
            <a:pPr lvl="1"/>
            <a:r>
              <a:rPr lang="sv-SE" altLang="ko-KR" dirty="0" smtClean="0"/>
              <a:t>UE </a:t>
            </a:r>
            <a:r>
              <a:rPr lang="sv-SE" altLang="ko-KR" dirty="0"/>
              <a:t>ACLR=30dB, UE </a:t>
            </a:r>
            <a:r>
              <a:rPr lang="sv-SE" altLang="ko-KR" dirty="0" smtClean="0"/>
              <a:t>ACS=</a:t>
            </a:r>
            <a:r>
              <a:rPr lang="sv-SE" altLang="ko-KR" dirty="0" smtClean="0">
                <a:solidFill>
                  <a:srgbClr val="FF0000"/>
                </a:solidFill>
              </a:rPr>
              <a:t>27</a:t>
            </a:r>
            <a:r>
              <a:rPr lang="sv-SE" altLang="ko-KR" dirty="0" smtClean="0"/>
              <a:t>dB</a:t>
            </a:r>
            <a:endParaRPr lang="sv-SE" altLang="ko-KR" dirty="0"/>
          </a:p>
          <a:p>
            <a:r>
              <a:rPr lang="sv-SE" altLang="ko-KR" dirty="0"/>
              <a:t>Consider D2D ACLR and ACS values for V2V </a:t>
            </a:r>
            <a:r>
              <a:rPr lang="sv-SE" altLang="ko-KR" dirty="0" smtClean="0"/>
              <a:t>UE (10MHz)</a:t>
            </a:r>
            <a:endParaRPr lang="sv-SE" altLang="ko-KR" dirty="0"/>
          </a:p>
          <a:p>
            <a:pPr lvl="1"/>
            <a:r>
              <a:rPr lang="sv-SE" altLang="ko-KR" dirty="0"/>
              <a:t>UE ACLR=30dB, UE ACS=33dB</a:t>
            </a:r>
          </a:p>
          <a:p>
            <a:pPr lvl="1"/>
            <a:r>
              <a:rPr lang="sv-SE" altLang="ko-KR" dirty="0" smtClean="0"/>
              <a:t>For </a:t>
            </a:r>
            <a:r>
              <a:rPr lang="sv-SE" altLang="ko-KR" dirty="0"/>
              <a:t>power class 3 V2V UE, RAN4 consider 2 step ACLR </a:t>
            </a:r>
            <a:r>
              <a:rPr lang="sv-SE" altLang="ko-KR" dirty="0" smtClean="0"/>
              <a:t>requirements</a:t>
            </a:r>
          </a:p>
          <a:p>
            <a:pPr lvl="2"/>
            <a:endParaRPr lang="sv-SE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93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Static simulations</a:t>
            </a:r>
          </a:p>
          <a:p>
            <a:pPr lvl="1"/>
            <a:r>
              <a:rPr lang="sv-SE" dirty="0" smtClean="0"/>
              <a:t>Due to the restricted time units, RAN4 consider static simulations.</a:t>
            </a:r>
          </a:p>
          <a:p>
            <a:endParaRPr lang="sv-SE" dirty="0"/>
          </a:p>
          <a:p>
            <a:r>
              <a:rPr lang="sv-SE" dirty="0" smtClean="0"/>
              <a:t>Evaluation metric</a:t>
            </a:r>
          </a:p>
          <a:p>
            <a:pPr lvl="1"/>
            <a:r>
              <a:rPr lang="sv-SE" dirty="0" smtClean="0"/>
              <a:t>Legacy system Throughput </a:t>
            </a:r>
            <a:r>
              <a:rPr lang="sv-SE" dirty="0"/>
              <a:t>degradation </a:t>
            </a:r>
            <a:r>
              <a:rPr lang="sv-SE" dirty="0" smtClean="0"/>
              <a:t>due </a:t>
            </a:r>
            <a:r>
              <a:rPr lang="sv-SE" dirty="0"/>
              <a:t>to adjacent channel interferer(s</a:t>
            </a:r>
            <a:r>
              <a:rPr lang="sv-SE" dirty="0" smtClean="0"/>
              <a:t>)  </a:t>
            </a:r>
          </a:p>
          <a:p>
            <a:pPr lvl="1"/>
            <a:r>
              <a:rPr lang="en-US" dirty="0" smtClean="0"/>
              <a:t>For the V2V-to-V2V coexistence scenarios, reuse the LTE link-level curve or make new V2V link-level curve based on layer1 parameters. But need to more time for decision of RAN1.</a:t>
            </a:r>
            <a:endParaRPr lang="sv-SE" dirty="0" smtClean="0"/>
          </a:p>
          <a:p>
            <a:pPr lvl="1"/>
            <a:endParaRPr lang="sv-S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ja-JP" dirty="0" smtClean="0"/>
              <a:t>V2V simulation paramters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4006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800" dirty="0" smtClean="0"/>
              <a:t>Deployment scenarios: Unban case </a:t>
            </a:r>
          </a:p>
          <a:p>
            <a:r>
              <a:rPr lang="en-US" altLang="ko-KR" sz="2800" dirty="0" smtClean="0"/>
              <a:t>Simulation Block Size : </a:t>
            </a:r>
          </a:p>
          <a:p>
            <a:pPr lvl="1"/>
            <a:r>
              <a:rPr lang="en-US" altLang="ko-KR" sz="2400" dirty="0" smtClean="0"/>
              <a:t>Urban : 3*433m, 3* 250m (in page 9)</a:t>
            </a:r>
          </a:p>
          <a:p>
            <a:endParaRPr lang="en-US" altLang="ko-KR" sz="2800" dirty="0" smtClean="0"/>
          </a:p>
          <a:p>
            <a:r>
              <a:rPr lang="en-US" altLang="ko-KR" sz="2800" dirty="0" smtClean="0"/>
              <a:t>Absolute </a:t>
            </a:r>
            <a:r>
              <a:rPr lang="en-US" altLang="ko-KR" sz="2800" dirty="0"/>
              <a:t>vehicle speed for urban </a:t>
            </a:r>
            <a:r>
              <a:rPr lang="en-US" altLang="ko-KR" sz="2800" dirty="0" smtClean="0">
                <a:solidFill>
                  <a:schemeClr val="bg1">
                    <a:lumMod val="65000"/>
                  </a:schemeClr>
                </a:solidFill>
              </a:rPr>
              <a:t>(and Freeway)</a:t>
            </a:r>
            <a:endParaRPr lang="en-US" altLang="ko-KR" sz="2800" dirty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altLang="ko-KR" sz="2400" dirty="0"/>
              <a:t>Urban : 15km/h, </a:t>
            </a:r>
            <a:r>
              <a:rPr lang="en-US" altLang="ko-KR" sz="2400" dirty="0" smtClean="0"/>
              <a:t>60km/h</a:t>
            </a:r>
            <a:endParaRPr lang="en-US" altLang="ko-KR" sz="2400" dirty="0"/>
          </a:p>
          <a:p>
            <a:pPr lvl="1"/>
            <a:r>
              <a:rPr lang="en-US" altLang="ko-KR" sz="2400" dirty="0" smtClean="0">
                <a:solidFill>
                  <a:srgbClr val="FF0000"/>
                </a:solidFill>
              </a:rPr>
              <a:t>Only reflected to decide vehicle density. </a:t>
            </a:r>
          </a:p>
          <a:p>
            <a:pPr lvl="1"/>
            <a:r>
              <a:rPr lang="en-US" altLang="ko-KR" sz="2400" dirty="0" smtClean="0">
                <a:solidFill>
                  <a:srgbClr val="FF0000"/>
                </a:solidFill>
              </a:rPr>
              <a:t>Fixed location will be considered for adjacent coexistence evaluation.</a:t>
            </a:r>
          </a:p>
          <a:p>
            <a:pPr lvl="1"/>
            <a:r>
              <a:rPr lang="en-US" altLang="ko-KR" sz="2400" dirty="0" smtClean="0"/>
              <a:t>Vehicle density : </a:t>
            </a:r>
            <a:r>
              <a:rPr lang="en-US" altLang="ko-KR" sz="2400" dirty="0"/>
              <a:t>Average inter-vehicle distance </a:t>
            </a:r>
            <a:r>
              <a:rPr lang="en-US" altLang="ko-KR" sz="2400" dirty="0" smtClean="0"/>
              <a:t>is </a:t>
            </a:r>
            <a:r>
              <a:rPr lang="en-US" altLang="ko-KR" sz="2400" dirty="0"/>
              <a:t>2.5 sec * </a:t>
            </a:r>
            <a:r>
              <a:rPr lang="en-US" altLang="ko-KR" sz="2400" dirty="0" smtClean="0"/>
              <a:t>absolute </a:t>
            </a:r>
            <a:r>
              <a:rPr lang="en-US" altLang="ko-KR" sz="2400" dirty="0"/>
              <a:t>vehicle speed</a:t>
            </a:r>
            <a:r>
              <a:rPr lang="en-US" altLang="ko-KR" sz="2400" dirty="0" smtClean="0"/>
              <a:t>. </a:t>
            </a:r>
          </a:p>
          <a:p>
            <a:pPr lvl="2"/>
            <a:r>
              <a:rPr lang="en-US" altLang="ko-KR" sz="2000" dirty="0" err="1" smtClean="0"/>
              <a:t>E.g</a:t>
            </a:r>
            <a:r>
              <a:rPr lang="en-US" altLang="ko-KR" sz="2000" dirty="0" smtClean="0"/>
              <a:t>) Distance of V-to-V = 2.5 * 15km/h (4.167m/s) </a:t>
            </a:r>
            <a:r>
              <a:rPr lang="en-US" altLang="ko-KR" sz="2000" dirty="0"/>
              <a:t>=</a:t>
            </a:r>
            <a:r>
              <a:rPr lang="en-US" altLang="ko-KR" sz="2000" dirty="0" smtClean="0"/>
              <a:t> 10.4 m</a:t>
            </a:r>
          </a:p>
          <a:p>
            <a:pPr lvl="1"/>
            <a:r>
              <a:rPr lang="en-US" altLang="ko-KR" sz="2400" dirty="0" smtClean="0">
                <a:solidFill>
                  <a:srgbClr val="FF0000"/>
                </a:solidFill>
              </a:rPr>
              <a:t>V2V channel model </a:t>
            </a:r>
            <a:r>
              <a:rPr lang="en-US" altLang="ko-KR" sz="2400" dirty="0" smtClean="0"/>
              <a:t>: WINNER+B1 </a:t>
            </a:r>
            <a:r>
              <a:rPr lang="en-US" altLang="ko-KR" sz="2400" dirty="0"/>
              <a:t>Manhattan grid layout </a:t>
            </a:r>
            <a:r>
              <a:rPr lang="en-US" altLang="ko-KR" sz="2400" dirty="0" smtClean="0"/>
              <a:t>model</a:t>
            </a:r>
          </a:p>
          <a:p>
            <a:pPr lvl="1"/>
            <a:r>
              <a:rPr lang="en-US" altLang="ko-KR" sz="2400" dirty="0" smtClean="0"/>
              <a:t># of activate UEs per cell: Round (10% * # of total dropped UEs/cell)</a:t>
            </a:r>
          </a:p>
          <a:p>
            <a:pPr lvl="1"/>
            <a:r>
              <a:rPr lang="en-US" altLang="ko-KR" sz="2400" dirty="0" smtClean="0"/>
              <a:t># of RBs : 50RBs / # of activate UEs per cell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0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dirty="0"/>
              <a:t>Deployment scenarios </a:t>
            </a:r>
            <a:r>
              <a:rPr lang="sv-SE" altLang="ja-JP" dirty="0" smtClean="0"/>
              <a:t>of urban case</a:t>
            </a:r>
            <a:endParaRPr lang="ko-KR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134" y="1052736"/>
            <a:ext cx="3625338" cy="358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5004048" y="4581128"/>
            <a:ext cx="3913485" cy="2160240"/>
          </a:xfrm>
        </p:spPr>
        <p:txBody>
          <a:bodyPr>
            <a:noAutofit/>
          </a:bodyPr>
          <a:lstStyle/>
          <a:p>
            <a:r>
              <a:rPr lang="en-US" altLang="ko-KR" sz="1400" dirty="0" smtClean="0"/>
              <a:t>ISD of </a:t>
            </a:r>
            <a:r>
              <a:rPr lang="en-US" altLang="ko-KR" sz="1400" dirty="0" err="1" smtClean="0"/>
              <a:t>eNB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=</a:t>
            </a:r>
            <a:r>
              <a:rPr lang="en-US" altLang="ko-KR" sz="1400" dirty="0" smtClean="0"/>
              <a:t> 500m</a:t>
            </a:r>
          </a:p>
          <a:p>
            <a:r>
              <a:rPr lang="en-GB" altLang="ko-KR" sz="1400" dirty="0" smtClean="0"/>
              <a:t>For 2GHz, No deploy small cells</a:t>
            </a:r>
          </a:p>
          <a:p>
            <a:pPr lvl="1"/>
            <a:r>
              <a:rPr lang="en-GB" altLang="ko-KR" sz="1100" dirty="0"/>
              <a:t># of </a:t>
            </a:r>
            <a:r>
              <a:rPr lang="en-GB" altLang="ko-KR" sz="1100" dirty="0" smtClean="0"/>
              <a:t>LTE </a:t>
            </a:r>
            <a:r>
              <a:rPr lang="en-GB" altLang="ko-KR" sz="1100" dirty="0"/>
              <a:t>UE is </a:t>
            </a:r>
            <a:r>
              <a:rPr lang="en-GB" altLang="ko-KR" sz="1100" dirty="0" smtClean="0"/>
              <a:t>20 </a:t>
            </a:r>
            <a:r>
              <a:rPr lang="en-GB" altLang="ko-KR" sz="1100" dirty="0"/>
              <a:t>per </a:t>
            </a:r>
            <a:r>
              <a:rPr lang="en-GB" altLang="ko-KR" sz="1100" dirty="0" smtClean="0"/>
              <a:t>macro cell</a:t>
            </a:r>
          </a:p>
          <a:p>
            <a:pPr lvl="1"/>
            <a:r>
              <a:rPr lang="en-GB" altLang="ko-KR" sz="1100" dirty="0" smtClean="0"/>
              <a:t>UEs are dropped with the equal inter-UE distance in </a:t>
            </a:r>
            <a:r>
              <a:rPr lang="en-US" altLang="ko-KR" sz="1100" dirty="0" smtClean="0"/>
              <a:t>the middle of </a:t>
            </a:r>
            <a:r>
              <a:rPr lang="en-GB" altLang="ko-KR" sz="1100" dirty="0" smtClean="0"/>
              <a:t> the sidewalk</a:t>
            </a:r>
          </a:p>
          <a:p>
            <a:r>
              <a:rPr lang="en-GB" altLang="ko-KR" sz="1400" dirty="0" smtClean="0"/>
              <a:t>For 5.9GHz, deploy 6 </a:t>
            </a:r>
            <a:r>
              <a:rPr lang="en-GB" altLang="ko-KR" sz="1400" dirty="0"/>
              <a:t>small </a:t>
            </a:r>
            <a:r>
              <a:rPr lang="en-GB" altLang="ko-KR" sz="1400" dirty="0" smtClean="0"/>
              <a:t>cells on rooftop in each building</a:t>
            </a:r>
          </a:p>
          <a:p>
            <a:pPr lvl="1"/>
            <a:r>
              <a:rPr lang="en-GB" altLang="ko-KR" sz="1100" dirty="0" smtClean="0"/>
              <a:t># of LAA UE is 10 per small cell, no Macro cell</a:t>
            </a:r>
            <a:endParaRPr lang="en-GB" altLang="ko-KR" sz="1100" dirty="0"/>
          </a:p>
          <a:p>
            <a:pPr lvl="1"/>
            <a:r>
              <a:rPr lang="en-GB" altLang="ko-KR" sz="1100" dirty="0"/>
              <a:t>UEs are dropped with the equal inter-UE distance in the </a:t>
            </a:r>
            <a:r>
              <a:rPr lang="en-GB" altLang="ko-KR" sz="1100" dirty="0" smtClean="0"/>
              <a:t>middle of the sidewalk</a:t>
            </a:r>
            <a:endParaRPr lang="en-GB" altLang="ko-KR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1" y="952730"/>
            <a:ext cx="5021070" cy="571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35675</TotalTime>
  <Words>1009</Words>
  <Application>Microsoft Office PowerPoint</Application>
  <PresentationFormat>화면 슬라이드 쇼(4:3)</PresentationFormat>
  <Paragraphs>163</Paragraphs>
  <Slides>11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​​テーマ</vt:lpstr>
      <vt:lpstr>PowerPoint 프레젠테이션</vt:lpstr>
      <vt:lpstr>Objective</vt:lpstr>
      <vt:lpstr>1st Scenarios (Up to 6GHz) </vt:lpstr>
      <vt:lpstr>Deployment in up to 6GHz</vt:lpstr>
      <vt:lpstr>2nd Scenarios in Licensed band (2GHz)</vt:lpstr>
      <vt:lpstr>Deployment in Licensed Bands</vt:lpstr>
      <vt:lpstr>Evaluation methodology</vt:lpstr>
      <vt:lpstr>V2V simulation paramters</vt:lpstr>
      <vt:lpstr>Deployment scenarios of urban case</vt:lpstr>
      <vt:lpstr>Way Forward [1]</vt:lpstr>
      <vt:lpstr>Way Forward [2]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156</cp:revision>
  <dcterms:created xsi:type="dcterms:W3CDTF">2015-01-05T09:38:53Z</dcterms:created>
  <dcterms:modified xsi:type="dcterms:W3CDTF">2016-02-08T14:35:50Z</dcterms:modified>
</cp:coreProperties>
</file>