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47" r:id="rId6"/>
    <p:sldId id="345" r:id="rId7"/>
    <p:sldId id="342" r:id="rId8"/>
    <p:sldId id="343" r:id="rId9"/>
    <p:sldId id="344" r:id="rId10"/>
    <p:sldId id="346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04D088BF-27EA-4276-A12B-6386F252F66B}" type="datetimeFigureOut">
              <a:rPr lang="ru-RU"/>
              <a:pPr>
                <a:defRPr/>
              </a:pPr>
              <a:t>20.11.2015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0347AE8-2E0D-448B-8238-CE0A044844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7208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DBFE9-8D85-401C-A4F7-37040B2D6A7D}" type="datetime1">
              <a:rPr lang="en-US"/>
              <a:pPr>
                <a:defRPr/>
              </a:pPr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AB971-2576-4E46-A4FB-FA1047EE38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482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019C3-96BF-42F3-9170-B56118001C09}" type="datetime1">
              <a:rPr lang="en-US"/>
              <a:pPr>
                <a:defRPr/>
              </a:pPr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D904B-7B22-4DDA-AFCB-3DE6343A6F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33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64605-7F66-4DED-9451-AC8325F86842}" type="datetime1">
              <a:rPr lang="en-US"/>
              <a:pPr>
                <a:defRPr/>
              </a:pPr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56F63-CDE6-47AE-8963-7B785EF442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679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87895-2D7F-42E9-BDB3-CCFC079EFD1C}" type="datetime1">
              <a:rPr lang="en-US"/>
              <a:pPr>
                <a:defRPr/>
              </a:pPr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438D8-AF00-47A3-A695-94245DB40F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64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BBBE8-DF61-4773-889A-7B9CD750D1F0}" type="datetime1">
              <a:rPr lang="en-US"/>
              <a:pPr>
                <a:defRPr/>
              </a:pPr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2CCB-98C7-4044-80EF-FB6609F764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022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780CB-8746-4479-861D-080897BAF781}" type="datetime1">
              <a:rPr lang="en-US"/>
              <a:pPr>
                <a:defRPr/>
              </a:pPr>
              <a:t>11/20/2015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A450B-2510-4956-8195-10F9F2E1F1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37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A5453-504D-4CE4-AEE9-D7216426EA42}" type="datetime1">
              <a:rPr lang="en-US"/>
              <a:pPr>
                <a:defRPr/>
              </a:pPr>
              <a:t>11/20/2015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9133B-9D33-4252-80E1-FE12C52B47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897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6554F-B074-4D6E-A9F0-AC1F40BDB247}" type="datetime1">
              <a:rPr lang="en-US"/>
              <a:pPr>
                <a:defRPr/>
              </a:pPr>
              <a:t>11/20/2015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30D9D-D54A-450F-A438-5687C8FC92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1B670-2AF8-40F5-BC73-34EEA94DFDAE}" type="datetime1">
              <a:rPr lang="en-US"/>
              <a:pPr>
                <a:defRPr/>
              </a:pPr>
              <a:t>11/20/2015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AA0C3-393A-4D53-9E61-91F38AD50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83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90C27-1BD6-4D1C-BEF2-5EBDEBAA2C33}" type="datetime1">
              <a:rPr lang="en-US"/>
              <a:pPr>
                <a:defRPr/>
              </a:pPr>
              <a:t>11/20/2015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8AA9C-E60C-47C7-8FCC-8423FEFBC3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988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29418-B852-4FBC-B8F9-D706564A9086}" type="datetime1">
              <a:rPr lang="en-US"/>
              <a:pPr>
                <a:defRPr/>
              </a:pPr>
              <a:t>11/20/2015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A8E1C-A3E8-4679-B3F4-AD805F6718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814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6B9BAB-C57D-455A-8BFF-42DC4C841A9E}" type="datetime1">
              <a:rPr lang="en-US"/>
              <a:pPr>
                <a:defRPr/>
              </a:pPr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FDD16D3-F251-433D-97F7-EF53743261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smtClean="0"/>
              <a:t>WF on DL Control Channel IM </a:t>
            </a:r>
            <a:br>
              <a:rPr lang="en-GB" altLang="en-US" sz="4000" smtClean="0"/>
            </a:br>
            <a:r>
              <a:rPr lang="en-GB" altLang="en-US" sz="4000" smtClean="0"/>
              <a:t>Link-level simulation assumptions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609600" y="464820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ZTE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560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3GPP TSG-RAN WG4 Meeting #77</a:t>
            </a:r>
            <a:br>
              <a:rPr lang="en-US" altLang="zh-CN" sz="1800" b="1"/>
            </a:br>
            <a:r>
              <a:rPr lang="en-GB" altLang="en-US" sz="1800" b="1">
                <a:ea typeface="SimSun" panose="02010600030101010101" pitchFamily="2" charset="-122"/>
              </a:rPr>
              <a:t>Anaheim, CA, US</a:t>
            </a:r>
            <a:r>
              <a:rPr lang="pt-BR" altLang="en-US" sz="1800" b="1">
                <a:ea typeface="SimSun" panose="02010600030101010101" pitchFamily="2" charset="-122"/>
              </a:rPr>
              <a:t>, </a:t>
            </a:r>
            <a:r>
              <a:rPr lang="en-GB" altLang="en-US" sz="1800" b="1">
                <a:ea typeface="SimSun" panose="02010600030101010101" pitchFamily="2" charset="-122"/>
              </a:rPr>
              <a:t>16 – 20 Nov, 2015</a:t>
            </a:r>
            <a:endParaRPr lang="en-US" altLang="zh-CN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Agenda Item: 7.4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44535" y="323850"/>
            <a:ext cx="12041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R4-158136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Way Forward (1)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en-US" sz="2000" smtClean="0"/>
              <a:t>This WF provides the set of link-level simulation assumption for the alignment simulations in the next RAN4 meeting</a:t>
            </a:r>
            <a:endParaRPr lang="en-GB" altLang="en-US" sz="2000" smtClean="0"/>
          </a:p>
          <a:p>
            <a:pPr>
              <a:spcBef>
                <a:spcPts val="1200"/>
              </a:spcBef>
            </a:pPr>
            <a:r>
              <a:rPr lang="en-US" altLang="en-US" sz="2000" smtClean="0"/>
              <a:t>The following test cases are considered</a:t>
            </a:r>
            <a:endParaRPr lang="en-GB" altLang="en-US" sz="2000" smtClean="0"/>
          </a:p>
          <a:p>
            <a:endParaRPr lang="en-GB" altLang="en-US" sz="2200" smtClean="0"/>
          </a:p>
          <a:p>
            <a:endParaRPr lang="en-GB" altLang="en-US" sz="200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2FBC73-8022-4A6B-888E-63A9E277174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8041870"/>
              </p:ext>
            </p:extLst>
          </p:nvPr>
        </p:nvGraphicFramePr>
        <p:xfrm>
          <a:off x="609600" y="2590800"/>
          <a:ext cx="8234363" cy="2214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2456"/>
                <a:gridCol w="1619934"/>
                <a:gridCol w="1463687"/>
                <a:gridCol w="1603770"/>
                <a:gridCol w="1246378"/>
                <a:gridCol w="1618138"/>
              </a:tblGrid>
              <a:tr h="3302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#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Control channel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INR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Network Type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Duplexing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CRS pattern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  <a:tr h="330200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PDCCH / PCFICH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Synchronous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FDD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  <a:tr h="330200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2</a:t>
                      </a: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Non-Colliding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  <a:tr h="330200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3</a:t>
                      </a: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PHICH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Synchronous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FDD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  <a:tr h="330200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4</a:t>
                      </a: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Non-Colliding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  <a:tr h="330200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5</a:t>
                      </a: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EPDCCH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Synchronous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FDD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Non-Colliding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426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Way Forward (2)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>
              <a:spcBef>
                <a:spcPts val="300"/>
              </a:spcBef>
            </a:pPr>
            <a:r>
              <a:rPr lang="en-US" altLang="en-US" sz="2000" dirty="0" smtClean="0"/>
              <a:t>The results are expected to be provided for the following reference receiver structures</a:t>
            </a:r>
          </a:p>
          <a:p>
            <a:pPr lvl="1" algn="just">
              <a:spcBef>
                <a:spcPts val="300"/>
              </a:spcBef>
            </a:pPr>
            <a:r>
              <a:rPr lang="en-US" altLang="en-US" sz="1800" dirty="0" smtClean="0"/>
              <a:t>PDCCH/PCFICH and PHICH in synchronous networks</a:t>
            </a:r>
            <a:endParaRPr lang="en-GB" altLang="en-US" sz="1800" dirty="0" smtClean="0"/>
          </a:p>
          <a:p>
            <a:pPr lvl="2" algn="just">
              <a:spcBef>
                <a:spcPts val="300"/>
              </a:spcBef>
            </a:pPr>
            <a:r>
              <a:rPr lang="en-US" altLang="en-US" sz="1600" dirty="0" smtClean="0"/>
              <a:t>LMMSE-MRC, </a:t>
            </a:r>
            <a:r>
              <a:rPr lang="en-GB" altLang="en-US" sz="1600" dirty="0" smtClean="0"/>
              <a:t>LMMSE-IRC + CRS-IC, E-LMMSE-IRC, E-LMMSE-IRC + CRS-IC </a:t>
            </a:r>
          </a:p>
          <a:p>
            <a:pPr lvl="1" algn="just">
              <a:spcBef>
                <a:spcPts val="300"/>
              </a:spcBef>
            </a:pPr>
            <a:r>
              <a:rPr lang="en-US" altLang="en-US" sz="1800" dirty="0" smtClean="0"/>
              <a:t>EPDCCH in synchronous networks</a:t>
            </a:r>
            <a:endParaRPr lang="en-GB" altLang="en-US" sz="1800" dirty="0" smtClean="0"/>
          </a:p>
          <a:p>
            <a:pPr lvl="2" algn="just">
              <a:spcBef>
                <a:spcPts val="300"/>
              </a:spcBef>
            </a:pPr>
            <a:r>
              <a:rPr lang="en-US" altLang="en-US" sz="1600" dirty="0" smtClean="0"/>
              <a:t>LMMSE-MRC, </a:t>
            </a:r>
            <a:r>
              <a:rPr lang="en-GB" altLang="en-US" sz="1600" dirty="0" smtClean="0"/>
              <a:t>LMMSE-IRC, LMMSE-IRC + CRS-IC</a:t>
            </a:r>
          </a:p>
          <a:p>
            <a:pPr algn="just">
              <a:spcBef>
                <a:spcPts val="300"/>
              </a:spcBef>
            </a:pPr>
            <a:r>
              <a:rPr lang="en-US" altLang="en-US" sz="2000" dirty="0" smtClean="0"/>
              <a:t>Notes:</a:t>
            </a:r>
          </a:p>
          <a:p>
            <a:pPr lvl="1" algn="just">
              <a:spcBef>
                <a:spcPts val="300"/>
              </a:spcBef>
            </a:pPr>
            <a:r>
              <a:rPr lang="en-US" altLang="en-US" sz="1800" dirty="0"/>
              <a:t>Companies should provide description of E-LMMSE-IRC receiver assumptions (e.g. granularity for covariance matrix estimation, assumptions on the interference control region duration) </a:t>
            </a:r>
          </a:p>
          <a:p>
            <a:pPr lvl="1" algn="just">
              <a:spcBef>
                <a:spcPts val="300"/>
              </a:spcBef>
            </a:pPr>
            <a:r>
              <a:rPr lang="en-US" altLang="en-US" sz="1800" dirty="0" smtClean="0"/>
              <a:t>E-LMMSE-IRC results should be provided for different number of co-processed REs</a:t>
            </a:r>
            <a:endParaRPr lang="en-GB" altLang="en-US" sz="1600" dirty="0" smtClean="0"/>
          </a:p>
          <a:p>
            <a:pPr lvl="1" algn="just">
              <a:spcBef>
                <a:spcPts val="300"/>
              </a:spcBef>
            </a:pPr>
            <a:endParaRPr lang="en-GB" altLang="en-US" sz="1600" dirty="0" smtClean="0"/>
          </a:p>
          <a:p>
            <a:pPr algn="just">
              <a:spcBef>
                <a:spcPts val="300"/>
              </a:spcBef>
            </a:pPr>
            <a:endParaRPr lang="en-GB" altLang="en-US" sz="1800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3CF1E38-2CFB-4D29-A89D-458BBCF245A1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Common Simulation Assumptions</a:t>
            </a: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694D3C5-BF96-4059-9CA6-634CAA2D3127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149751"/>
              </p:ext>
            </p:extLst>
          </p:nvPr>
        </p:nvGraphicFramePr>
        <p:xfrm>
          <a:off x="457200" y="1295400"/>
          <a:ext cx="8229600" cy="384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8400"/>
                <a:gridCol w="5791200"/>
              </a:tblGrid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Value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System bandwidth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10MHz for both serving cell and interfering cells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Duplexing mode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FDD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Cyclic prefix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Normal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Number of interference cells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 interfering cells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2666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Interference power profile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INR: I1/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13.91 dB, I2/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3.34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</a:p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INR (I1/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7.77 dB, I2/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2.29 dB)</a:t>
                      </a:r>
                    </a:p>
                  </a:txBody>
                  <a:tcPr marL="68580" marR="68580" marT="0" marB="0"/>
                </a:tc>
              </a:tr>
              <a:tr h="41148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Network synchronization scenarios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Synchronous </a:t>
                      </a:r>
                      <a:r>
                        <a:rPr lang="en-GB" sz="1400" dirty="0">
                          <a:effectLst/>
                        </a:rPr>
                        <a:t>network</a:t>
                      </a:r>
                    </a:p>
                    <a:p>
                      <a:pPr marL="18288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Time offset: Interference cell #1 – 2us, Interference cell #2 – 3us</a:t>
                      </a:r>
                    </a:p>
                    <a:p>
                      <a:pPr marL="18288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offset: Interference cell #1 –200Hz, Interference cell #2 –</a:t>
                      </a:r>
                      <a:r>
                        <a:rPr lang="en-GB" sz="1400" dirty="0" smtClean="0">
                          <a:effectLst/>
                        </a:rPr>
                        <a:t>300Hz</a:t>
                      </a:r>
                    </a:p>
                  </a:txBody>
                  <a:tcPr marL="68580" marR="68580" marT="0" marB="0"/>
                </a:tc>
              </a:tr>
              <a:tr h="639989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Cell ID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Serving cell: 0</a:t>
                      </a:r>
                    </a:p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Colliding CRS: Interferer cell #1 - 6, Interferer cell #2 - 1</a:t>
                      </a:r>
                    </a:p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Non-Colliding CRS: Interferer cell #1 - 1, Interferer cell #2 – 6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CRS ports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Port 0 and 1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Antenna configuration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2x2 with Low correlation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Tx EVM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6%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2666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Unused Serving cell RE-s and PRB-s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OCNG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PDCCH/PCFICH Simulation Assumptions</a:t>
            </a:r>
          </a:p>
        </p:txBody>
      </p:sp>
      <p:sp>
        <p:nvSpPr>
          <p:cNvPr id="717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0A09C3-87FC-4CD6-A3F8-243358758D4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152501"/>
              </p:ext>
            </p:extLst>
          </p:nvPr>
        </p:nvGraphicFramePr>
        <p:xfrm>
          <a:off x="476250" y="1295400"/>
          <a:ext cx="8229600" cy="46463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0498"/>
                <a:gridCol w="5889102"/>
              </a:tblGrid>
              <a:tr h="21335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Value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32004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Scenarios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Scenario #1: Synchronous network + Colliding CRS</a:t>
                      </a:r>
                    </a:p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Scenario #2: Synchronous network + Non-Colliding </a:t>
                      </a:r>
                      <a:r>
                        <a:rPr lang="en-GB" sz="1400" dirty="0" smtClean="0">
                          <a:effectLst/>
                        </a:rPr>
                        <a:t>CRS</a:t>
                      </a:r>
                      <a:endParaRPr lang="en-GB" sz="1400" dirty="0">
                        <a:effectLst/>
                      </a:endParaRPr>
                    </a:p>
                  </a:txBody>
                  <a:tcPr marL="48003" marR="48003" marT="0" marB="0"/>
                </a:tc>
              </a:tr>
              <a:tr h="12192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Scenarios #1, 2: </a:t>
                      </a:r>
                      <a:r>
                        <a:rPr lang="en-GB" sz="1400" dirty="0" smtClean="0">
                          <a:effectLst/>
                        </a:rPr>
                        <a:t>EPA5</a:t>
                      </a:r>
                      <a:endParaRPr lang="en-GB" sz="1400" dirty="0">
                        <a:effectLst/>
                      </a:endParaRPr>
                    </a:p>
                  </a:txBody>
                  <a:tcPr marL="48003" marR="48003" marT="0" marB="0"/>
                </a:tc>
              </a:tr>
              <a:tr h="213355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Serving cell PDCCH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AL 2, </a:t>
                      </a:r>
                      <a:r>
                        <a:rPr lang="en-GB" sz="1400" dirty="0" smtClean="0">
                          <a:effectLst/>
                        </a:rPr>
                        <a:t>4; DCI </a:t>
                      </a:r>
                      <a:r>
                        <a:rPr lang="en-GB" sz="1400" dirty="0">
                          <a:effectLst/>
                        </a:rPr>
                        <a:t>Format 2 (43 bits – FDD, 10MHz)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45720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CFI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Synchronous networks</a:t>
                      </a:r>
                    </a:p>
                    <a:p>
                      <a:pPr marL="266700" lvl="0" indent="-26670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66700" algn="l"/>
                        </a:tabLst>
                      </a:pPr>
                      <a:r>
                        <a:rPr lang="en-GB" sz="1400" dirty="0">
                          <a:effectLst/>
                        </a:rPr>
                        <a:t>Option 1: CFI</a:t>
                      </a:r>
                      <a:r>
                        <a:rPr lang="en-GB" sz="1400" baseline="-25000" dirty="0">
                          <a:effectLst/>
                        </a:rPr>
                        <a:t>S</a:t>
                      </a:r>
                      <a:r>
                        <a:rPr lang="en-GB" sz="1400" dirty="0">
                          <a:effectLst/>
                        </a:rPr>
                        <a:t> = 1, CFI</a:t>
                      </a:r>
                      <a:r>
                        <a:rPr lang="en-GB" sz="1400" baseline="-25000" dirty="0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 = </a:t>
                      </a:r>
                      <a:r>
                        <a:rPr lang="en-GB" sz="1400" dirty="0" smtClean="0">
                          <a:effectLst/>
                        </a:rPr>
                        <a:t>1</a:t>
                      </a:r>
                      <a:endParaRPr lang="en-GB" sz="1400" dirty="0">
                        <a:effectLst/>
                      </a:endParaRPr>
                    </a:p>
                    <a:p>
                      <a:pPr marL="266700" lvl="0" indent="-26670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66700" algn="l"/>
                        </a:tabLst>
                      </a:pPr>
                      <a:r>
                        <a:rPr lang="en-GB" sz="1400" dirty="0">
                          <a:effectLst/>
                        </a:rPr>
                        <a:t>Option 2: CFI</a:t>
                      </a:r>
                      <a:r>
                        <a:rPr lang="en-GB" sz="1400" baseline="-25000" dirty="0">
                          <a:effectLst/>
                        </a:rPr>
                        <a:t>S</a:t>
                      </a:r>
                      <a:r>
                        <a:rPr lang="en-GB" sz="1400" dirty="0">
                          <a:effectLst/>
                        </a:rPr>
                        <a:t> = 3, CFI</a:t>
                      </a:r>
                      <a:r>
                        <a:rPr lang="en-GB" sz="1400" baseline="-25000" dirty="0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 = </a:t>
                      </a:r>
                      <a:r>
                        <a:rPr lang="en-GB" sz="1400" dirty="0" smtClean="0">
                          <a:effectLst/>
                        </a:rPr>
                        <a:t>3</a:t>
                      </a:r>
                    </a:p>
                  </a:txBody>
                  <a:tcPr marL="48003" marR="48003" marT="0" marB="0"/>
                </a:tc>
              </a:tr>
              <a:tr h="213355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Number of PHICH groups (Ng)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213355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PHICH duration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Normal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706844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Interference model for synchronous scenario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PDCCH/PHICH interference signals are emulated using random QPSK-modulated symbols with the SFBC-based precoding with per-REG signal transmission granularity:</a:t>
                      </a:r>
                    </a:p>
                    <a:p>
                      <a:pPr marL="173038" lvl="0" indent="-173038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73038" algn="l"/>
                        </a:tabLst>
                      </a:pPr>
                      <a:r>
                        <a:rPr lang="en-GB" sz="1400" dirty="0">
                          <a:effectLst/>
                        </a:rPr>
                        <a:t>Scenario #1: 100% interference loading + Uniform power distribution</a:t>
                      </a:r>
                    </a:p>
                    <a:p>
                      <a:pPr marL="173038" lvl="0" indent="-173038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73038" algn="l"/>
                        </a:tabLst>
                      </a:pPr>
                      <a:r>
                        <a:rPr lang="en-GB" sz="1400" dirty="0" smtClean="0">
                          <a:effectLst/>
                        </a:rPr>
                        <a:t>Scenario #2: </a:t>
                      </a:r>
                      <a:r>
                        <a:rPr lang="en-GB" sz="1400" dirty="0">
                          <a:effectLst/>
                        </a:rPr>
                        <a:t>50% interference loading + Non-uniform power distribution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(random from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6dB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to 6 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0830" algn="l"/>
                        </a:tabLst>
                      </a:pPr>
                      <a:r>
                        <a:rPr lang="en-GB" sz="1400" dirty="0">
                          <a:effectLst/>
                        </a:rPr>
                        <a:t>PCFICH </a:t>
                      </a:r>
                      <a:r>
                        <a:rPr lang="en-GB" sz="1400" dirty="0" smtClean="0">
                          <a:effectLst/>
                        </a:rPr>
                        <a:t>interference </a:t>
                      </a:r>
                      <a:r>
                        <a:rPr lang="en-GB" sz="1400" dirty="0">
                          <a:effectLst/>
                        </a:rPr>
                        <a:t>is explicitly modelled</a:t>
                      </a:r>
                    </a:p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0830" algn="l"/>
                        </a:tabLs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PDSCH interference model is based on TM4 interference model B.5.3 in 36.101.</a:t>
                      </a:r>
                    </a:p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0830" algn="l"/>
                        </a:tabLs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	Probability of occurrence of transmission rank: rank 1:70% and rank2: 30% </a:t>
                      </a:r>
                    </a:p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0830" algn="l"/>
                        </a:tabLs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	Precoding granularity is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GB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PRB</a:t>
                      </a:r>
                      <a:endParaRPr lang="en-GB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/>
                </a:tc>
              </a:tr>
              <a:tr h="379199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Pm-</a:t>
                      </a:r>
                      <a:r>
                        <a:rPr lang="en-GB" sz="1400" dirty="0" err="1" smtClean="0">
                          <a:effectLst/>
                        </a:rPr>
                        <a:t>dsg</a:t>
                      </a:r>
                      <a:r>
                        <a:rPr lang="en-GB" sz="1400" dirty="0" smtClean="0">
                          <a:effectLst/>
                        </a:rPr>
                        <a:t> vs SINR</a:t>
                      </a:r>
                      <a:endParaRPr lang="en-GB" sz="1400" dirty="0">
                        <a:effectLst/>
                      </a:endParaRPr>
                    </a:p>
                  </a:txBody>
                  <a:tcPr marL="48003" marR="48003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PHICH Simulation Assumptions</a:t>
            </a: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7CE6B2-AB0C-4F85-AC0E-E6D98DBC7BF3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452555"/>
              </p:ext>
            </p:extLst>
          </p:nvPr>
        </p:nvGraphicFramePr>
        <p:xfrm>
          <a:off x="476250" y="1295400"/>
          <a:ext cx="8229600" cy="38110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0498"/>
                <a:gridCol w="5889102"/>
              </a:tblGrid>
              <a:tr h="2133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Value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91440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 #1: Synchronous network + Colliding CRS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 #2: Synchronous network + Non-Colliding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CRS</a:t>
                      </a:r>
                    </a:p>
                  </a:txBody>
                  <a:tcPr marL="68580" marR="68580" marT="0" marB="0"/>
                </a:tc>
              </a:tr>
              <a:tr h="198120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model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Scenarios #1, 2: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EPA5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13338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CFI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0830" algn="l"/>
                        </a:tabLs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CFI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1, CFI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</a:t>
                      </a:r>
                    </a:p>
                  </a:txBody>
                  <a:tcPr marL="68580" marR="68580" marT="0" marB="0"/>
                </a:tc>
              </a:tr>
              <a:tr h="213338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PHICH groups (Ng)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213338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PHICH duration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Normal</a:t>
                      </a:r>
                    </a:p>
                  </a:txBody>
                  <a:tcPr marL="68580" marR="68580" marT="0" marB="0"/>
                </a:tc>
              </a:tr>
              <a:tr h="213338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PHICH FRC</a:t>
                      </a:r>
                      <a:endParaRPr lang="en-GB" sz="14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R.19 in TS 36.101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600200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Interference model for synchronous scenario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PDCCH/PHICH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interference signals are emulated using random QPSK-modulated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symbols with the SFBC-based precoding with per-REG signal transmission granularity: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lvl="0" indent="-174625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66700" algn="l"/>
                        </a:tabLs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 #1: 100% interference loading + Uniform power distribution</a:t>
                      </a:r>
                    </a:p>
                    <a:p>
                      <a:pPr marL="266700" lvl="0" indent="-174625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66700" algn="l"/>
                        </a:tabLs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 #2: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50% interference loading + Non-uniform power distribution (random from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-6dB to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dB)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0830" algn="l"/>
                        </a:tabLs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PCFICH interference is explicitly modelled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0830" algn="l"/>
                        </a:tabLs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PDSCH interference is modelled as OCNG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97317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Pm-an vs SINR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EPDCCH Simulation Assumptions</a:t>
            </a:r>
          </a:p>
        </p:txBody>
      </p:sp>
      <p:sp>
        <p:nvSpPr>
          <p:cNvPr id="921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ED7BBA7-BC1B-4E29-A4B4-31327107A235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400057"/>
              </p:ext>
            </p:extLst>
          </p:nvPr>
        </p:nvGraphicFramePr>
        <p:xfrm>
          <a:off x="476250" y="1295400"/>
          <a:ext cx="8229600" cy="38881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0498"/>
                <a:gridCol w="5889102"/>
              </a:tblGrid>
              <a:tr h="2134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Value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67590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 #1: Synchronous network + Non-Colliding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82830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model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#1: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EPA5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640229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Serving cell EPDCCH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FRC #1: AL 2 Localized EPDCCH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FRC #2: AL 4 Distributed EPDCCH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DCI Format 2C (44 bits – FDD, 10MHz)</a:t>
                      </a:r>
                    </a:p>
                  </a:txBody>
                  <a:tcPr marL="68580" marR="68580" marT="0" marB="0"/>
                </a:tc>
              </a:tr>
              <a:tr h="502892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PDCCH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symbols and EPDCCH start</a:t>
                      </a:r>
                      <a:endParaRPr lang="en-GB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=2, EPDCCH starting symbols is derived from CFI</a:t>
                      </a:r>
                    </a:p>
                  </a:txBody>
                  <a:tcPr marL="68580" marR="68580" marT="0" marB="0"/>
                </a:tc>
              </a:tr>
              <a:tr h="1067048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EPDCCH parameters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EPDCCH Sets Configured = 1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Distributed EPDCCH set PRBs {3, 17, 31, 45} 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Localized EPDCCH set PRBs {0, 7, 14, 21, 28, 35, 42, 49}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EPDCCH is transmitted in all subframes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EPDCCH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precoding model is in accordance to TS 36.101 B.4.4. and B.4.5</a:t>
                      </a:r>
                    </a:p>
                  </a:txBody>
                  <a:tcPr marL="68580" marR="68580" marT="0" marB="0"/>
                </a:tc>
              </a:tr>
              <a:tr h="640229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Interference model for synchronous scenario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 PDCCH loading (OCNG)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Partial loading PDSCH interference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(PDSCH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transmitted in 50% of subframes)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PDSCH interference is modelled as QPSK RI = 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9759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Pm-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dsg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vs SINR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FF60E92C-EC76-4BE3-961D-DF9A018517AF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5401</TotalTime>
  <Words>795</Words>
  <Application>Microsoft Office PowerPoint</Application>
  <PresentationFormat>On-screen Show (4:3)</PresentationFormat>
  <Paragraphs>161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SimSun</vt:lpstr>
      <vt:lpstr>SimSun</vt:lpstr>
      <vt:lpstr>Arial</vt:lpstr>
      <vt:lpstr>Calibri</vt:lpstr>
      <vt:lpstr>Symbol</vt:lpstr>
      <vt:lpstr>Times New Roman</vt:lpstr>
      <vt:lpstr>Office Theme</vt:lpstr>
      <vt:lpstr>WF on DL Control Channel IM  Link-level simulation assumptions</vt:lpstr>
      <vt:lpstr>Way Forward (1)</vt:lpstr>
      <vt:lpstr>Way Forward (2)</vt:lpstr>
      <vt:lpstr>Common Simulation Assumptions</vt:lpstr>
      <vt:lpstr>PDCCH/PCFICH Simulation Assumptions</vt:lpstr>
      <vt:lpstr>PHICH Simulation Assumptions</vt:lpstr>
      <vt:lpstr>EPDCCH Simulation Assumptions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lastModifiedBy>Andrey Chervyakov</cp:lastModifiedBy>
  <cp:revision>502</cp:revision>
  <dcterms:created xsi:type="dcterms:W3CDTF">2013-05-13T16:02:00Z</dcterms:created>
  <dcterms:modified xsi:type="dcterms:W3CDTF">2015-11-20T08:36:11Z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</Properties>
</file>